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handoutMasterIdLst>
    <p:handoutMasterId r:id="rId43"/>
  </p:handoutMasterIdLst>
  <p:sldIdLst>
    <p:sldId id="3363" r:id="rId2"/>
    <p:sldId id="1204" r:id="rId3"/>
    <p:sldId id="3415" r:id="rId4"/>
    <p:sldId id="3392" r:id="rId5"/>
    <p:sldId id="3393" r:id="rId6"/>
    <p:sldId id="3394" r:id="rId7"/>
    <p:sldId id="3417" r:id="rId8"/>
    <p:sldId id="3358" r:id="rId9"/>
    <p:sldId id="3387" r:id="rId10"/>
    <p:sldId id="3365" r:id="rId11"/>
    <p:sldId id="3374" r:id="rId12"/>
    <p:sldId id="3366" r:id="rId13"/>
    <p:sldId id="3367" r:id="rId14"/>
    <p:sldId id="3368" r:id="rId15"/>
    <p:sldId id="3369" r:id="rId16"/>
    <p:sldId id="3370" r:id="rId17"/>
    <p:sldId id="3377" r:id="rId18"/>
    <p:sldId id="3378" r:id="rId19"/>
    <p:sldId id="3418" r:id="rId20"/>
    <p:sldId id="3273" r:id="rId21"/>
    <p:sldId id="3297" r:id="rId22"/>
    <p:sldId id="3422" r:id="rId23"/>
    <p:sldId id="3423" r:id="rId24"/>
    <p:sldId id="3408" r:id="rId25"/>
    <p:sldId id="3403" r:id="rId26"/>
    <p:sldId id="3416" r:id="rId27"/>
    <p:sldId id="3397" r:id="rId28"/>
    <p:sldId id="3409" r:id="rId29"/>
    <p:sldId id="3410" r:id="rId30"/>
    <p:sldId id="3411" r:id="rId31"/>
    <p:sldId id="3412" r:id="rId32"/>
    <p:sldId id="3398" r:id="rId33"/>
    <p:sldId id="3413" r:id="rId34"/>
    <p:sldId id="3399" r:id="rId35"/>
    <p:sldId id="3421" r:id="rId36"/>
    <p:sldId id="3400" r:id="rId37"/>
    <p:sldId id="3420" r:id="rId38"/>
    <p:sldId id="3419" r:id="rId39"/>
    <p:sldId id="3401" r:id="rId40"/>
    <p:sldId id="3389"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2DD17C-8701-33F8-7745-E8B481F4BEC7}" name="808 UNIC" initials="8U" userId="f8714a93996085d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齐 阁" initials="齐" lastIdx="2" clrIdx="0"/>
  <p:cmAuthor id="2" name="Administrator" initials="A" lastIdx="2" clrIdx="1">
    <p:extLst>
      <p:ext uri="{19B8F6BF-5375-455C-9EA6-DF929625EA0E}">
        <p15:presenceInfo xmlns:p15="http://schemas.microsoft.com/office/powerpoint/2012/main" userId="89faf8db46fa3f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5D6"/>
    <a:srgbClr val="203864"/>
    <a:srgbClr val="E6E6E6"/>
    <a:srgbClr val="112C68"/>
    <a:srgbClr val="705349"/>
    <a:srgbClr val="C00000"/>
    <a:srgbClr val="F4B183"/>
    <a:srgbClr val="004B8C"/>
    <a:srgbClr val="0072DA"/>
    <a:srgbClr val="199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83177" autoAdjust="0"/>
  </p:normalViewPr>
  <p:slideViewPr>
    <p:cSldViewPr snapToGrid="0">
      <p:cViewPr varScale="1">
        <p:scale>
          <a:sx n="70" d="100"/>
          <a:sy n="70" d="100"/>
        </p:scale>
        <p:origin x="76" y="1500"/>
      </p:cViewPr>
      <p:guideLst>
        <p:guide orient="horz" pos="3294"/>
        <p:guide pos="3840"/>
      </p:guideLst>
    </p:cSldViewPr>
  </p:slideViewPr>
  <p:outlineViewPr>
    <p:cViewPr>
      <p:scale>
        <a:sx n="33" d="100"/>
        <a:sy n="33" d="100"/>
      </p:scale>
      <p:origin x="0" y="-3972"/>
    </p:cViewPr>
  </p:outlineViewPr>
  <p:notesTextViewPr>
    <p:cViewPr>
      <p:scale>
        <a:sx n="100" d="100"/>
        <a:sy n="100" d="100"/>
      </p:scale>
      <p:origin x="0" y="0"/>
    </p:cViewPr>
  </p:notesTextViewPr>
  <p:notesViewPr>
    <p:cSldViewPr snapToGrid="0">
      <p:cViewPr varScale="1">
        <p:scale>
          <a:sx n="87" d="100"/>
          <a:sy n="87" d="100"/>
        </p:scale>
        <p:origin x="210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1.emf"/><Relationship Id="rId4" Type="http://schemas.openxmlformats.org/officeDocument/2006/relationships/image" Target="../media/image9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C635B-D3AC-4034-AF65-819B29F890EE}" type="slidenum">
              <a:rPr lang="zh-CN" altLang="en-US" smtClean="0"/>
              <a:t>‹#›</a:t>
            </a:fld>
            <a:endParaRPr lang="zh-CN" altLang="en-US"/>
          </a:p>
        </p:txBody>
      </p:sp>
      <p:sp>
        <p:nvSpPr>
          <p:cNvPr id="6" name="日期占位符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4C9565-D55A-4147-A2DC-48560DEEF5F0}" type="datetimeFigureOut">
              <a:rPr lang="zh-CN" altLang="en-US" smtClean="0"/>
              <a:t>2025/10/19</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083DDE-A710-4474-8A97-5DCB441CB5BF}" type="datetimeFigureOut">
              <a:rPr lang="zh-CN" altLang="en-US" smtClean="0"/>
              <a:t>2025/10/19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2CD936-F134-4DC6-9406-18F65D7C4A0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a:t>
            </a:fld>
            <a:endParaRPr lang="zh-CN" altLang="en-US"/>
          </a:p>
        </p:txBody>
      </p:sp>
    </p:spTree>
    <p:extLst>
      <p:ext uri="{BB962C8B-B14F-4D97-AF65-F5344CB8AC3E}">
        <p14:creationId xmlns:p14="http://schemas.microsoft.com/office/powerpoint/2010/main" val="2323806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917837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108042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665442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179402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31308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021654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425003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510030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274910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19</a:t>
            </a:fld>
            <a:endParaRPr lang="zh-CN" altLang="en-US"/>
          </a:p>
        </p:txBody>
      </p:sp>
    </p:spTree>
    <p:extLst>
      <p:ext uri="{BB962C8B-B14F-4D97-AF65-F5344CB8AC3E}">
        <p14:creationId xmlns:p14="http://schemas.microsoft.com/office/powerpoint/2010/main" val="226443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研究内容二建模与方案</a:t>
            </a:r>
            <a:r>
              <a:rPr lang="en-US" altLang="zh-CN" dirty="0"/>
              <a:t>3</a:t>
            </a:r>
            <a:r>
              <a:rPr lang="zh-CN" altLang="en-US" dirty="0"/>
              <a:t>页</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20</a:t>
            </a:fld>
            <a:endParaRPr lang="zh-CN" altLang="en-US"/>
          </a:p>
        </p:txBody>
      </p:sp>
    </p:spTree>
    <p:extLst>
      <p:ext uri="{BB962C8B-B14F-4D97-AF65-F5344CB8AC3E}">
        <p14:creationId xmlns:p14="http://schemas.microsoft.com/office/powerpoint/2010/main" val="4222075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研究内容二建模与方案</a:t>
            </a:r>
            <a:r>
              <a:rPr lang="en-US" altLang="zh-CN" dirty="0"/>
              <a:t>3</a:t>
            </a:r>
            <a:r>
              <a:rPr lang="zh-CN" altLang="en-US" dirty="0"/>
              <a:t>页</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21</a:t>
            </a:fld>
            <a:endParaRPr lang="zh-CN" altLang="en-US"/>
          </a:p>
        </p:txBody>
      </p:sp>
    </p:spTree>
    <p:extLst>
      <p:ext uri="{BB962C8B-B14F-4D97-AF65-F5344CB8AC3E}">
        <p14:creationId xmlns:p14="http://schemas.microsoft.com/office/powerpoint/2010/main" val="4161428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22</a:t>
            </a:fld>
            <a:endParaRPr lang="zh-CN" altLang="en-US"/>
          </a:p>
        </p:txBody>
      </p:sp>
    </p:spTree>
    <p:extLst>
      <p:ext uri="{BB962C8B-B14F-4D97-AF65-F5344CB8AC3E}">
        <p14:creationId xmlns:p14="http://schemas.microsoft.com/office/powerpoint/2010/main" val="2212808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研究内容二建模与方案</a:t>
            </a:r>
            <a:r>
              <a:rPr lang="en-US" altLang="zh-CN" dirty="0"/>
              <a:t>3</a:t>
            </a:r>
            <a:r>
              <a:rPr lang="zh-CN" altLang="en-US" dirty="0"/>
              <a:t>页</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23</a:t>
            </a:fld>
            <a:endParaRPr lang="zh-CN" altLang="en-US"/>
          </a:p>
        </p:txBody>
      </p:sp>
    </p:spTree>
    <p:extLst>
      <p:ext uri="{BB962C8B-B14F-4D97-AF65-F5344CB8AC3E}">
        <p14:creationId xmlns:p14="http://schemas.microsoft.com/office/powerpoint/2010/main" val="1834673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研究内容二建模与方案</a:t>
            </a:r>
            <a:r>
              <a:rPr lang="en-US" altLang="zh-CN" dirty="0"/>
              <a:t>3</a:t>
            </a:r>
            <a:r>
              <a:rPr lang="zh-CN" altLang="en-US" dirty="0"/>
              <a:t>页</a:t>
            </a:r>
          </a:p>
        </p:txBody>
      </p:sp>
      <p:sp>
        <p:nvSpPr>
          <p:cNvPr id="4" name="灯片编号占位符 3"/>
          <p:cNvSpPr>
            <a:spLocks noGrp="1"/>
          </p:cNvSpPr>
          <p:nvPr>
            <p:ph type="sldNum" sz="quarter" idx="5"/>
          </p:nvPr>
        </p:nvSpPr>
        <p:spPr/>
        <p:txBody>
          <a:bodyPr/>
          <a:lstStyle/>
          <a:p>
            <a:fld id="{732CD936-F134-4DC6-9406-18F65D7C4A01}" type="slidenum">
              <a:rPr lang="zh-CN" altLang="en-US" smtClean="0"/>
              <a:t>24</a:t>
            </a:fld>
            <a:endParaRPr lang="zh-CN" altLang="en-US"/>
          </a:p>
        </p:txBody>
      </p:sp>
    </p:spTree>
    <p:extLst>
      <p:ext uri="{BB962C8B-B14F-4D97-AF65-F5344CB8AC3E}">
        <p14:creationId xmlns:p14="http://schemas.microsoft.com/office/powerpoint/2010/main" val="484357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mj-lt"/>
              <a:buAutoNum type="arabicPeriod"/>
            </a:pPr>
            <a:r>
              <a:rPr lang="zh-CN" altLang="en-US" sz="1200" b="1" dirty="0"/>
              <a:t>成对马尔可夫性质：</a:t>
            </a:r>
            <a:r>
              <a:rPr lang="zh-CN" altLang="en-US" sz="1200" dirty="0"/>
              <a:t>任何两个没有边直接相连的节点，在给定图中所有其他节点的条件下，是条件独立的。</a:t>
            </a:r>
            <a:endParaRPr lang="en-US" altLang="zh-CN" sz="1200" dirty="0"/>
          </a:p>
          <a:p>
            <a:pPr>
              <a:lnSpc>
                <a:spcPct val="150000"/>
              </a:lnSpc>
              <a:buFont typeface="+mj-lt"/>
              <a:buNone/>
            </a:pPr>
            <a:endParaRPr lang="zh-CN" altLang="en-US" sz="1200" dirty="0"/>
          </a:p>
          <a:p>
            <a:pPr>
              <a:lnSpc>
                <a:spcPct val="150000"/>
              </a:lnSpc>
              <a:buFont typeface="+mj-lt"/>
              <a:buAutoNum type="arabicPeriod"/>
            </a:pPr>
            <a:r>
              <a:rPr lang="zh-CN" altLang="en-US" sz="1200" b="1" dirty="0"/>
              <a:t>局部马尔可夫性质：</a:t>
            </a:r>
            <a:r>
              <a:rPr lang="zh-CN" altLang="en-US" sz="1200" dirty="0"/>
              <a:t>任何一个节点，在给定其所有邻居节点的条件下，与图中所有其他节点是条件独立的。</a:t>
            </a:r>
            <a:endParaRPr lang="en-US" altLang="zh-CN" sz="1200" dirty="0"/>
          </a:p>
          <a:p>
            <a:pPr>
              <a:lnSpc>
                <a:spcPct val="150000"/>
              </a:lnSpc>
              <a:buFont typeface="+mj-lt"/>
              <a:buAutoNum type="arabicPeriod"/>
            </a:pPr>
            <a:endParaRPr lang="zh-CN" altLang="en-US" sz="1200" dirty="0"/>
          </a:p>
          <a:p>
            <a:pPr>
              <a:lnSpc>
                <a:spcPct val="150000"/>
              </a:lnSpc>
              <a:buFont typeface="+mj-lt"/>
              <a:buAutoNum type="arabicPeriod"/>
            </a:pPr>
            <a:r>
              <a:rPr lang="zh-CN" altLang="en-US" sz="1200" b="1" dirty="0"/>
              <a:t>全局马尔可夫性质：</a:t>
            </a:r>
            <a:r>
              <a:rPr lang="zh-CN" altLang="en-US" sz="1200" dirty="0"/>
              <a:t>任何两组节点，如果被第三组节点“分离”（即从第一组到第二组的所有路径都必须经过第三组），那么在给定第三组节点的条件下，这两组节点是条件独立的。</a:t>
            </a:r>
          </a:p>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25</a:t>
            </a:fld>
            <a:endParaRPr lang="zh-CN" altLang="en-US"/>
          </a:p>
        </p:txBody>
      </p:sp>
    </p:spTree>
    <p:extLst>
      <p:ext uri="{BB962C8B-B14F-4D97-AF65-F5344CB8AC3E}">
        <p14:creationId xmlns:p14="http://schemas.microsoft.com/office/powerpoint/2010/main" val="111679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mj-lt"/>
              <a:buAutoNum type="arabicPeriod"/>
            </a:pPr>
            <a:r>
              <a:rPr lang="zh-CN" altLang="en-US" sz="1200" b="1" dirty="0"/>
              <a:t>成对马尔可夫性质：</a:t>
            </a:r>
            <a:r>
              <a:rPr lang="zh-CN" altLang="en-US" sz="1200" dirty="0"/>
              <a:t>任何两个没有边直接相连的节点，在给定图中所有其他节点的条件下，是条件独立的。</a:t>
            </a:r>
            <a:endParaRPr lang="en-US" altLang="zh-CN" sz="1200" dirty="0"/>
          </a:p>
          <a:p>
            <a:pPr>
              <a:lnSpc>
                <a:spcPct val="150000"/>
              </a:lnSpc>
              <a:buFont typeface="+mj-lt"/>
              <a:buNone/>
            </a:pPr>
            <a:endParaRPr lang="zh-CN" altLang="en-US" sz="1200" dirty="0"/>
          </a:p>
          <a:p>
            <a:pPr>
              <a:lnSpc>
                <a:spcPct val="150000"/>
              </a:lnSpc>
              <a:buFont typeface="+mj-lt"/>
              <a:buAutoNum type="arabicPeriod"/>
            </a:pPr>
            <a:r>
              <a:rPr lang="zh-CN" altLang="en-US" sz="1200" b="1" dirty="0"/>
              <a:t>局部马尔可夫性质：</a:t>
            </a:r>
            <a:r>
              <a:rPr lang="zh-CN" altLang="en-US" sz="1200" dirty="0"/>
              <a:t>任何一个节点，在给定其所有邻居节点的条件下，与图中所有其他节点是条件独立的。这正是我们上面通俗解释的版本。</a:t>
            </a:r>
            <a:endParaRPr lang="en-US" altLang="zh-CN" sz="1200" dirty="0"/>
          </a:p>
          <a:p>
            <a:pPr>
              <a:lnSpc>
                <a:spcPct val="150000"/>
              </a:lnSpc>
              <a:buFont typeface="+mj-lt"/>
              <a:buAutoNum type="arabicPeriod"/>
            </a:pPr>
            <a:endParaRPr lang="zh-CN" altLang="en-US" sz="1200" dirty="0"/>
          </a:p>
          <a:p>
            <a:pPr>
              <a:lnSpc>
                <a:spcPct val="150000"/>
              </a:lnSpc>
              <a:buFont typeface="+mj-lt"/>
              <a:buAutoNum type="arabicPeriod"/>
            </a:pPr>
            <a:r>
              <a:rPr lang="zh-CN" altLang="en-US" sz="1200" b="1" dirty="0"/>
              <a:t>全局马尔可夫性质：</a:t>
            </a:r>
            <a:r>
              <a:rPr lang="zh-CN" altLang="en-US" sz="1200" dirty="0"/>
              <a:t>任何两组节点，如果被第三组节点“分离”（即从第一组到第二组的所有路径都必须经过第三组），那么在给定第三组节点的条件下，这两组节点是条件独立的。</a:t>
            </a:r>
          </a:p>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26</a:t>
            </a:fld>
            <a:endParaRPr lang="zh-CN" altLang="en-US"/>
          </a:p>
        </p:txBody>
      </p:sp>
    </p:spTree>
    <p:extLst>
      <p:ext uri="{BB962C8B-B14F-4D97-AF65-F5344CB8AC3E}">
        <p14:creationId xmlns:p14="http://schemas.microsoft.com/office/powerpoint/2010/main" val="3768394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27</a:t>
            </a:fld>
            <a:endParaRPr lang="zh-CN" altLang="en-US"/>
          </a:p>
        </p:txBody>
      </p:sp>
    </p:spTree>
    <p:extLst>
      <p:ext uri="{BB962C8B-B14F-4D97-AF65-F5344CB8AC3E}">
        <p14:creationId xmlns:p14="http://schemas.microsoft.com/office/powerpoint/2010/main" val="110181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28</a:t>
            </a:fld>
            <a:endParaRPr lang="zh-CN" altLang="en-US"/>
          </a:p>
        </p:txBody>
      </p:sp>
    </p:spTree>
    <p:extLst>
      <p:ext uri="{BB962C8B-B14F-4D97-AF65-F5344CB8AC3E}">
        <p14:creationId xmlns:p14="http://schemas.microsoft.com/office/powerpoint/2010/main" val="2469652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29</a:t>
            </a:fld>
            <a:endParaRPr lang="zh-CN" altLang="en-US"/>
          </a:p>
        </p:txBody>
      </p:sp>
    </p:spTree>
    <p:extLst>
      <p:ext uri="{BB962C8B-B14F-4D97-AF65-F5344CB8AC3E}">
        <p14:creationId xmlns:p14="http://schemas.microsoft.com/office/powerpoint/2010/main" val="672067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a:t>
            </a:fld>
            <a:endParaRPr lang="zh-CN" altLang="en-US"/>
          </a:p>
        </p:txBody>
      </p:sp>
    </p:spTree>
    <p:extLst>
      <p:ext uri="{BB962C8B-B14F-4D97-AF65-F5344CB8AC3E}">
        <p14:creationId xmlns:p14="http://schemas.microsoft.com/office/powerpoint/2010/main" val="3342672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30</a:t>
            </a:fld>
            <a:endParaRPr lang="zh-CN" altLang="en-US"/>
          </a:p>
        </p:txBody>
      </p:sp>
    </p:spTree>
    <p:extLst>
      <p:ext uri="{BB962C8B-B14F-4D97-AF65-F5344CB8AC3E}">
        <p14:creationId xmlns:p14="http://schemas.microsoft.com/office/powerpoint/2010/main" val="2208409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31</a:t>
            </a:fld>
            <a:endParaRPr lang="zh-CN" altLang="en-US"/>
          </a:p>
        </p:txBody>
      </p:sp>
    </p:spTree>
    <p:extLst>
      <p:ext uri="{BB962C8B-B14F-4D97-AF65-F5344CB8AC3E}">
        <p14:creationId xmlns:p14="http://schemas.microsoft.com/office/powerpoint/2010/main" val="3505188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这个问题为</a:t>
            </a:r>
            <a:r>
              <a:rPr lang="en-US" altLang="zh-CN" dirty="0"/>
              <a:t>NP-hard</a:t>
            </a:r>
            <a:r>
              <a:rPr lang="zh-CN" altLang="en-US" dirty="0"/>
              <a:t>，二次无约束二元优化问题可以被多项式时间归约到这个问题的一个特例上</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子模性是集合函数的一个重要性质，它描述了一种“收益递减” 的现象。直观地讲，当你向一个集合中添加一个新元素时，这个新元素带来的价值增量会随着集合中已有元素的增多而减少或保持不变。</a:t>
            </a:r>
          </a:p>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32</a:t>
            </a:fld>
            <a:endParaRPr lang="zh-CN" altLang="en-US"/>
          </a:p>
        </p:txBody>
      </p:sp>
    </p:spTree>
    <p:extLst>
      <p:ext uri="{BB962C8B-B14F-4D97-AF65-F5344CB8AC3E}">
        <p14:creationId xmlns:p14="http://schemas.microsoft.com/office/powerpoint/2010/main" val="39224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33</a:t>
            </a:fld>
            <a:endParaRPr lang="zh-CN" altLang="en-US"/>
          </a:p>
        </p:txBody>
      </p:sp>
    </p:spTree>
    <p:extLst>
      <p:ext uri="{BB962C8B-B14F-4D97-AF65-F5344CB8AC3E}">
        <p14:creationId xmlns:p14="http://schemas.microsoft.com/office/powerpoint/2010/main" val="2823207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34</a:t>
            </a:fld>
            <a:endParaRPr lang="zh-CN" altLang="en-US"/>
          </a:p>
        </p:txBody>
      </p:sp>
    </p:spTree>
    <p:extLst>
      <p:ext uri="{BB962C8B-B14F-4D97-AF65-F5344CB8AC3E}">
        <p14:creationId xmlns:p14="http://schemas.microsoft.com/office/powerpoint/2010/main" val="1260532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36</a:t>
            </a:fld>
            <a:endParaRPr lang="zh-CN" altLang="en-US"/>
          </a:p>
        </p:txBody>
      </p:sp>
    </p:spTree>
    <p:extLst>
      <p:ext uri="{BB962C8B-B14F-4D97-AF65-F5344CB8AC3E}">
        <p14:creationId xmlns:p14="http://schemas.microsoft.com/office/powerpoint/2010/main" val="1833693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38</a:t>
            </a:fld>
            <a:endParaRPr lang="zh-CN" altLang="en-US"/>
          </a:p>
        </p:txBody>
      </p:sp>
    </p:spTree>
    <p:extLst>
      <p:ext uri="{BB962C8B-B14F-4D97-AF65-F5344CB8AC3E}">
        <p14:creationId xmlns:p14="http://schemas.microsoft.com/office/powerpoint/2010/main" val="3366190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39</a:t>
            </a:fld>
            <a:endParaRPr lang="zh-CN" altLang="en-US"/>
          </a:p>
        </p:txBody>
      </p:sp>
    </p:spTree>
    <p:extLst>
      <p:ext uri="{BB962C8B-B14F-4D97-AF65-F5344CB8AC3E}">
        <p14:creationId xmlns:p14="http://schemas.microsoft.com/office/powerpoint/2010/main" val="2109247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EE057-2F72-D89D-EFFE-8786D09156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231A1E-E549-898B-77FD-7C3A262E92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21AE67E-66CA-42E5-48CD-F6E825F0017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F7BEBCB-C964-F535-A5E1-A26D98B43D99}"/>
              </a:ext>
            </a:extLst>
          </p:cNvPr>
          <p:cNvSpPr>
            <a:spLocks noGrp="1"/>
          </p:cNvSpPr>
          <p:nvPr>
            <p:ph type="sldNum" sz="quarter" idx="5"/>
          </p:nvPr>
        </p:nvSpPr>
        <p:spPr/>
        <p:txBody>
          <a:bodyPr/>
          <a:lstStyle/>
          <a:p>
            <a:fld id="{732CD936-F134-4DC6-9406-18F65D7C4A01}" type="slidenum">
              <a:rPr lang="zh-CN" altLang="en-US" smtClean="0"/>
              <a:t>40</a:t>
            </a:fld>
            <a:endParaRPr lang="zh-CN" altLang="en-US"/>
          </a:p>
        </p:txBody>
      </p:sp>
    </p:spTree>
    <p:extLst>
      <p:ext uri="{BB962C8B-B14F-4D97-AF65-F5344CB8AC3E}">
        <p14:creationId xmlns:p14="http://schemas.microsoft.com/office/powerpoint/2010/main" val="317879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4</a:t>
            </a:fld>
            <a:endParaRPr lang="zh-CN" altLang="en-US"/>
          </a:p>
        </p:txBody>
      </p:sp>
    </p:spTree>
    <p:extLst>
      <p:ext uri="{BB962C8B-B14F-4D97-AF65-F5344CB8AC3E}">
        <p14:creationId xmlns:p14="http://schemas.microsoft.com/office/powerpoint/2010/main" val="911726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5</a:t>
            </a:fld>
            <a:endParaRPr lang="zh-CN" altLang="en-US"/>
          </a:p>
        </p:txBody>
      </p:sp>
    </p:spTree>
    <p:extLst>
      <p:ext uri="{BB962C8B-B14F-4D97-AF65-F5344CB8AC3E}">
        <p14:creationId xmlns:p14="http://schemas.microsoft.com/office/powerpoint/2010/main" val="15345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6</a:t>
            </a:fld>
            <a:endParaRPr lang="zh-CN" altLang="en-US"/>
          </a:p>
        </p:txBody>
      </p:sp>
    </p:spTree>
    <p:extLst>
      <p:ext uri="{BB962C8B-B14F-4D97-AF65-F5344CB8AC3E}">
        <p14:creationId xmlns:p14="http://schemas.microsoft.com/office/powerpoint/2010/main" val="807120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2CD936-F134-4DC6-9406-18F65D7C4A01}" type="slidenum">
              <a:rPr lang="zh-CN" altLang="en-US" smtClean="0"/>
              <a:t>7</a:t>
            </a:fld>
            <a:endParaRPr lang="zh-CN" altLang="en-US"/>
          </a:p>
        </p:txBody>
      </p:sp>
    </p:spTree>
    <p:extLst>
      <p:ext uri="{BB962C8B-B14F-4D97-AF65-F5344CB8AC3E}">
        <p14:creationId xmlns:p14="http://schemas.microsoft.com/office/powerpoint/2010/main" val="1076146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8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D936-F134-4DC6-9406-18F65D7C4A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26488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3"/>
          <p:cNvSpPr>
            <a:spLocks noGrp="1"/>
          </p:cNvSpPr>
          <p:nvPr>
            <p:ph type="title"/>
          </p:nvPr>
        </p:nvSpPr>
        <p:spPr>
          <a:xfrm>
            <a:off x="614680" y="203200"/>
            <a:ext cx="6642100" cy="730249"/>
          </a:xfrm>
        </p:spPr>
        <p:txBody>
          <a:bodyPr>
            <a:normAutofit/>
          </a:bodyPr>
          <a:lstStyle>
            <a:lvl1pPr>
              <a:defRPr sz="3600"/>
            </a:lvl1pPr>
          </a:lstStyle>
          <a:p>
            <a:r>
              <a:rPr lang="zh-CN" altLang="en-US"/>
              <a:t>单击此处编辑母版标题样式</a:t>
            </a:r>
          </a:p>
        </p:txBody>
      </p:sp>
      <p:sp>
        <p:nvSpPr>
          <p:cNvPr id="5" name="灯片编号占位符 4"/>
          <p:cNvSpPr>
            <a:spLocks noGrp="1"/>
          </p:cNvSpPr>
          <p:nvPr>
            <p:ph type="sldNum" sz="quarter" idx="10"/>
          </p:nvPr>
        </p:nvSpPr>
        <p:spPr/>
        <p:txBody>
          <a:bodyPr/>
          <a:lstStyle/>
          <a:p>
            <a:fld id="{54B3F8C3-4D34-464E-BB5A-60724E4C6E9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a:xfrm>
            <a:off x="614680" y="875030"/>
            <a:ext cx="11304270" cy="0"/>
          </a:xfrm>
          <a:prstGeom prst="line">
            <a:avLst/>
          </a:prstGeom>
          <a:ln w="12700" cap="rnd">
            <a:solidFill>
              <a:schemeClr val="accent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0" y="247650"/>
            <a:ext cx="8890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21920" y="247650"/>
            <a:ext cx="386080" cy="6273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占位符 7"/>
          <p:cNvSpPr>
            <a:spLocks noGrp="1"/>
          </p:cNvSpPr>
          <p:nvPr>
            <p:ph type="title"/>
          </p:nvPr>
        </p:nvSpPr>
        <p:spPr>
          <a:xfrm>
            <a:off x="614680" y="241300"/>
            <a:ext cx="6642100" cy="730249"/>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9" name="灯片编号占位符 8"/>
          <p:cNvSpPr>
            <a:spLocks noGrp="1"/>
          </p:cNvSpPr>
          <p:nvPr>
            <p:ph type="sldNum" sz="quarter" idx="4"/>
          </p:nvPr>
        </p:nvSpPr>
        <p:spPr>
          <a:xfrm>
            <a:off x="9271000" y="63817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4B3F8C3-4D34-464E-BB5A-60724E4C6E9F}" type="slidenum">
              <a:rPr lang="zh-CN" altLang="en-US" smtClean="0"/>
              <a:t>‹#›</a:t>
            </a:fld>
            <a:r>
              <a:rPr lang="en-US" altLang="zh-CN" dirty="0"/>
              <a:t>/</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Lst>
  <p:hf hdr="0" ftr="0"/>
  <p:txStyles>
    <p:titleStyle>
      <a:lvl1pPr algn="l" defTabSz="914400" rtl="0" eaLnBrk="1" latinLnBrk="0" hangingPunct="1">
        <a:lnSpc>
          <a:spcPct val="90000"/>
        </a:lnSpc>
        <a:spcBef>
          <a:spcPct val="0"/>
        </a:spcBef>
        <a:buNone/>
        <a:defRPr sz="4000" b="1" kern="1200">
          <a:solidFill>
            <a:schemeClr val="accent1">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70.png"/><Relationship Id="rId7" Type="http://schemas.openxmlformats.org/officeDocument/2006/relationships/image" Target="../media/image30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17.png"/><Relationship Id="rId9" Type="http://schemas.openxmlformats.org/officeDocument/2006/relationships/image" Target="../media/image320.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70.png"/><Relationship Id="rId5" Type="http://schemas.openxmlformats.org/officeDocument/2006/relationships/image" Target="../media/image20.gif"/><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80.png"/><Relationship Id="rId7"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70.png"/><Relationship Id="rId4" Type="http://schemas.openxmlformats.org/officeDocument/2006/relationships/image" Target="../media/image490.png"/><Relationship Id="rId9"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gif"/><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90.png"/><Relationship Id="rId5" Type="http://schemas.openxmlformats.org/officeDocument/2006/relationships/image" Target="../media/image69.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76.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4.emf"/><Relationship Id="rId5" Type="http://schemas.openxmlformats.org/officeDocument/2006/relationships/oleObject" Target="../embeddings/oleObject2.bin"/><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oleObject" Target="../embeddings/oleObject4.bin"/><Relationship Id="rId3" Type="http://schemas.openxmlformats.org/officeDocument/2006/relationships/notesSlide" Target="../notesSlides/notesSlide28.xml"/><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7.emf"/><Relationship Id="rId15" Type="http://schemas.openxmlformats.org/officeDocument/2006/relationships/image" Target="../media/image86.png"/><Relationship Id="rId10" Type="http://schemas.openxmlformats.org/officeDocument/2006/relationships/image" Target="../media/image83.png"/><Relationship Id="rId4" Type="http://schemas.openxmlformats.org/officeDocument/2006/relationships/oleObject" Target="../embeddings/oleObject3.bin"/><Relationship Id="rId9" Type="http://schemas.openxmlformats.org/officeDocument/2006/relationships/image" Target="../media/image82.png"/><Relationship Id="rId14" Type="http://schemas.openxmlformats.org/officeDocument/2006/relationships/image" Target="../media/image78.emf"/></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92.emf"/><Relationship Id="rId3" Type="http://schemas.openxmlformats.org/officeDocument/2006/relationships/notesSlide" Target="../notesSlides/notesSlide30.xml"/><Relationship Id="rId7" Type="http://schemas.openxmlformats.org/officeDocument/2006/relationships/image" Target="../media/image98.png"/><Relationship Id="rId12" Type="http://schemas.openxmlformats.org/officeDocument/2006/relationships/oleObject" Target="../embeddings/oleObject6.bin"/><Relationship Id="rId17" Type="http://schemas.openxmlformats.org/officeDocument/2006/relationships/image" Target="../media/image94.emf"/><Relationship Id="rId2" Type="http://schemas.openxmlformats.org/officeDocument/2006/relationships/slideLayout" Target="../slideLayouts/slideLayout1.xml"/><Relationship Id="rId16" Type="http://schemas.openxmlformats.org/officeDocument/2006/relationships/oleObject" Target="../embeddings/oleObject8.bin"/><Relationship Id="rId1" Type="http://schemas.openxmlformats.org/officeDocument/2006/relationships/vmlDrawing" Target="../drawings/vmlDrawing4.vml"/><Relationship Id="rId6" Type="http://schemas.openxmlformats.org/officeDocument/2006/relationships/image" Target="../media/image97.png"/><Relationship Id="rId11" Type="http://schemas.openxmlformats.org/officeDocument/2006/relationships/image" Target="../media/image91.emf"/><Relationship Id="rId5" Type="http://schemas.openxmlformats.org/officeDocument/2006/relationships/image" Target="../media/image96.png"/><Relationship Id="rId15" Type="http://schemas.openxmlformats.org/officeDocument/2006/relationships/image" Target="../media/image93.emf"/><Relationship Id="rId10" Type="http://schemas.openxmlformats.org/officeDocument/2006/relationships/oleObject" Target="../embeddings/oleObject5.bin"/><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810.png"/></Relationships>
</file>

<file path=ppt/slides/_rels/slide33.xml.rels><?xml version="1.0" encoding="UTF-8" standalone="yes"?>
<Relationships xmlns="http://schemas.openxmlformats.org/package/2006/relationships"><Relationship Id="rId13" Type="http://schemas.openxmlformats.org/officeDocument/2006/relationships/image" Target="../media/image117.png"/><Relationship Id="rId18" Type="http://schemas.openxmlformats.org/officeDocument/2006/relationships/image" Target="../media/image122.png"/><Relationship Id="rId26" Type="http://schemas.openxmlformats.org/officeDocument/2006/relationships/image" Target="../media/image130.png"/><Relationship Id="rId39" Type="http://schemas.openxmlformats.org/officeDocument/2006/relationships/image" Target="../media/image143.png"/><Relationship Id="rId21" Type="http://schemas.openxmlformats.org/officeDocument/2006/relationships/image" Target="../media/image125.png"/><Relationship Id="rId34" Type="http://schemas.openxmlformats.org/officeDocument/2006/relationships/image" Target="../media/image138.png"/><Relationship Id="rId42" Type="http://schemas.openxmlformats.org/officeDocument/2006/relationships/image" Target="../media/image146.png"/><Relationship Id="rId7" Type="http://schemas.openxmlformats.org/officeDocument/2006/relationships/image" Target="../media/image111.png"/><Relationship Id="rId2" Type="http://schemas.openxmlformats.org/officeDocument/2006/relationships/notesSlide" Target="../notesSlides/notesSlide33.xml"/><Relationship Id="rId16" Type="http://schemas.openxmlformats.org/officeDocument/2006/relationships/image" Target="../media/image120.png"/><Relationship Id="rId20" Type="http://schemas.openxmlformats.org/officeDocument/2006/relationships/image" Target="../media/image124.png"/><Relationship Id="rId29" Type="http://schemas.openxmlformats.org/officeDocument/2006/relationships/image" Target="../media/image133.png"/><Relationship Id="rId41"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110.png"/><Relationship Id="rId11" Type="http://schemas.openxmlformats.org/officeDocument/2006/relationships/image" Target="../media/image115.png"/><Relationship Id="rId24" Type="http://schemas.openxmlformats.org/officeDocument/2006/relationships/image" Target="../media/image128.png"/><Relationship Id="rId32" Type="http://schemas.openxmlformats.org/officeDocument/2006/relationships/image" Target="../media/image136.png"/><Relationship Id="rId37" Type="http://schemas.openxmlformats.org/officeDocument/2006/relationships/image" Target="../media/image141.png"/><Relationship Id="rId40" Type="http://schemas.openxmlformats.org/officeDocument/2006/relationships/image" Target="../media/image144.pn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7.png"/><Relationship Id="rId28" Type="http://schemas.openxmlformats.org/officeDocument/2006/relationships/image" Target="../media/image132.png"/><Relationship Id="rId36" Type="http://schemas.openxmlformats.org/officeDocument/2006/relationships/image" Target="../media/image140.png"/><Relationship Id="rId10" Type="http://schemas.openxmlformats.org/officeDocument/2006/relationships/image" Target="../media/image114.png"/><Relationship Id="rId19" Type="http://schemas.openxmlformats.org/officeDocument/2006/relationships/image" Target="../media/image123.png"/><Relationship Id="rId31" Type="http://schemas.openxmlformats.org/officeDocument/2006/relationships/image" Target="../media/image135.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6.png"/><Relationship Id="rId27" Type="http://schemas.openxmlformats.org/officeDocument/2006/relationships/image" Target="../media/image131.png"/><Relationship Id="rId30" Type="http://schemas.openxmlformats.org/officeDocument/2006/relationships/image" Target="../media/image134.png"/><Relationship Id="rId35" Type="http://schemas.openxmlformats.org/officeDocument/2006/relationships/image" Target="../media/image139.png"/><Relationship Id="rId8" Type="http://schemas.openxmlformats.org/officeDocument/2006/relationships/image" Target="../media/image112.png"/><Relationship Id="rId3" Type="http://schemas.openxmlformats.org/officeDocument/2006/relationships/image" Target="../media/image107.png"/><Relationship Id="rId12" Type="http://schemas.openxmlformats.org/officeDocument/2006/relationships/image" Target="../media/image116.png"/><Relationship Id="rId17" Type="http://schemas.openxmlformats.org/officeDocument/2006/relationships/image" Target="../media/image121.png"/><Relationship Id="rId25" Type="http://schemas.openxmlformats.org/officeDocument/2006/relationships/image" Target="../media/image129.png"/><Relationship Id="rId33" Type="http://schemas.openxmlformats.org/officeDocument/2006/relationships/image" Target="../media/image137.png"/><Relationship Id="rId38" Type="http://schemas.openxmlformats.org/officeDocument/2006/relationships/image" Target="../media/image142.png"/></Relationships>
</file>

<file path=ppt/slides/_rels/slide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58.png"/><Relationship Id="rId4" Type="http://schemas.openxmlformats.org/officeDocument/2006/relationships/image" Target="../media/image157.png"/></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63.png"/><Relationship Id="rId4" Type="http://schemas.openxmlformats.org/officeDocument/2006/relationships/image" Target="../media/image16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gif"/><Relationship Id="rId5" Type="http://schemas.openxmlformats.org/officeDocument/2006/relationships/image" Target="../media/image19.emf"/><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1.png"/><Relationship Id="rId3" Type="http://schemas.openxmlformats.org/officeDocument/2006/relationships/notesSlide" Target="../notesSlides/notesSlide9.xml"/><Relationship Id="rId7" Type="http://schemas.openxmlformats.org/officeDocument/2006/relationships/image" Target="../media/image18.jpeg"/><Relationship Id="rId12"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8.png"/><Relationship Id="rId11" Type="http://schemas.openxmlformats.org/officeDocument/2006/relationships/image" Target="../media/image25.wmf"/><Relationship Id="rId5" Type="http://schemas.openxmlformats.org/officeDocument/2006/relationships/image" Target="../media/image27.png"/><Relationship Id="rId10" Type="http://schemas.openxmlformats.org/officeDocument/2006/relationships/oleObject" Target="../embeddings/oleObject1.bin"/><Relationship Id="rId4" Type="http://schemas.openxmlformats.org/officeDocument/2006/relationships/image" Target="../media/image26.png"/><Relationship Id="rId9" Type="http://schemas.openxmlformats.org/officeDocument/2006/relationships/image" Target="../media/image29.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B40A68E-9B58-4C58-B4F1-35643102B21E}"/>
              </a:ext>
            </a:extLst>
          </p:cNvPr>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2" name="标题 1"/>
          <p:cNvSpPr>
            <a:spLocks noGrp="1"/>
          </p:cNvSpPr>
          <p:nvPr>
            <p:ph type="title"/>
          </p:nvPr>
        </p:nvSpPr>
        <p:spPr>
          <a:xfrm>
            <a:off x="604801" y="189227"/>
            <a:ext cx="10156157" cy="730249"/>
          </a:xfrm>
        </p:spPr>
        <p:txBody>
          <a:bodyPr>
            <a:normAutofit/>
          </a:bodyPr>
          <a:lstStyle/>
          <a:p>
            <a:r>
              <a:rPr lang="zh-CN" altLang="en-US" sz="2800" dirty="0">
                <a:latin typeface="Arial" panose="020B0604020202020204" pitchFamily="34" charset="0"/>
                <a:cs typeface="Arial" panose="020B0604020202020204" pitchFamily="34" charset="0"/>
              </a:rPr>
              <a:t>组会汇报</a:t>
            </a:r>
          </a:p>
        </p:txBody>
      </p:sp>
      <p:sp>
        <p:nvSpPr>
          <p:cNvPr id="10" name="文本框 3">
            <a:extLst>
              <a:ext uri="{FF2B5EF4-FFF2-40B4-BE49-F238E27FC236}">
                <a16:creationId xmlns:a16="http://schemas.microsoft.com/office/drawing/2014/main" id="{55D5C5AB-A7DF-4B29-A821-F548BBDF2447}"/>
              </a:ext>
            </a:extLst>
          </p:cNvPr>
          <p:cNvSpPr txBox="1"/>
          <p:nvPr/>
        </p:nvSpPr>
        <p:spPr>
          <a:xfrm>
            <a:off x="1979043" y="1876248"/>
            <a:ext cx="8233913" cy="14465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400" b="1" dirty="0">
                <a:solidFill>
                  <a:schemeClr val="accent1">
                    <a:lumMod val="50000"/>
                  </a:schemeClr>
                </a:solidFill>
                <a:latin typeface="微软雅黑" panose="020B0503020204020204" pitchFamily="34" charset="-122"/>
                <a:ea typeface="微软雅黑" panose="020B0503020204020204" pitchFamily="34" charset="-122"/>
              </a:rPr>
              <a:t>面向动态异构网络的计算卸载：</a:t>
            </a:r>
            <a:endParaRPr lang="en-US" altLang="zh-CN" sz="4400" b="1" dirty="0">
              <a:solidFill>
                <a:schemeClr val="accent1">
                  <a:lumMod val="50000"/>
                </a:schemeClr>
              </a:solidFill>
              <a:latin typeface="微软雅黑" panose="020B0503020204020204" pitchFamily="34" charset="-122"/>
              <a:ea typeface="微软雅黑" panose="020B0503020204020204" pitchFamily="34" charset="-122"/>
            </a:endParaRPr>
          </a:p>
          <a:p>
            <a:pPr algn="ctr"/>
            <a:r>
              <a:rPr lang="en-US" altLang="zh-CN" sz="44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4400" b="1" dirty="0">
                <a:solidFill>
                  <a:schemeClr val="accent1">
                    <a:lumMod val="50000"/>
                  </a:schemeClr>
                </a:solidFill>
                <a:latin typeface="微软雅黑" panose="020B0503020204020204" pitchFamily="34" charset="-122"/>
                <a:ea typeface="微软雅黑" panose="020B0503020204020204" pitchFamily="34" charset="-122"/>
              </a:rPr>
              <a:t>从分层式到无服务器架构</a:t>
            </a:r>
          </a:p>
        </p:txBody>
      </p:sp>
      <p:sp>
        <p:nvSpPr>
          <p:cNvPr id="11" name="文本框 4">
            <a:extLst>
              <a:ext uri="{FF2B5EF4-FFF2-40B4-BE49-F238E27FC236}">
                <a16:creationId xmlns:a16="http://schemas.microsoft.com/office/drawing/2014/main" id="{3D045486-EE4E-46D8-BB30-1208BF4C0FD6}"/>
              </a:ext>
            </a:extLst>
          </p:cNvPr>
          <p:cNvSpPr txBox="1"/>
          <p:nvPr/>
        </p:nvSpPr>
        <p:spPr>
          <a:xfrm>
            <a:off x="4664838" y="3499692"/>
            <a:ext cx="2862321" cy="6625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汇报人：傅连浩</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文本框 5">
            <a:extLst>
              <a:ext uri="{FF2B5EF4-FFF2-40B4-BE49-F238E27FC236}">
                <a16:creationId xmlns:a16="http://schemas.microsoft.com/office/drawing/2014/main" id="{FCECE321-3DA1-446F-AE8D-7708ED64FF57}"/>
              </a:ext>
            </a:extLst>
          </p:cNvPr>
          <p:cNvSpPr txBox="1"/>
          <p:nvPr/>
        </p:nvSpPr>
        <p:spPr>
          <a:xfrm>
            <a:off x="4739452" y="4400695"/>
            <a:ext cx="2677640" cy="58105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2025</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年</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10</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月</a:t>
            </a: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20</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2226272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zh-CN" altLang="en-US" dirty="0">
                <a:solidFill>
                  <a:srgbClr val="203864"/>
                </a:solidFill>
              </a:rPr>
              <a:t>系统模型</a:t>
            </a:r>
          </a:p>
        </p:txBody>
      </p:sp>
      <p:sp>
        <p:nvSpPr>
          <p:cNvPr id="16" name="灯片编号占位符 2">
            <a:extLst>
              <a:ext uri="{FF2B5EF4-FFF2-40B4-BE49-F238E27FC236}">
                <a16:creationId xmlns:a16="http://schemas.microsoft.com/office/drawing/2014/main" id="{7F62944E-D6B6-4FF0-8E75-D74F048B23D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10</a:t>
            </a:fld>
            <a:r>
              <a:rPr lang="en-US" altLang="zh-CN" dirty="0">
                <a:solidFill>
                  <a:schemeClr val="accent1">
                    <a:lumMod val="50000"/>
                  </a:schemeClr>
                </a:solidFill>
              </a:rPr>
              <a:t>/40</a:t>
            </a:r>
            <a:endParaRPr lang="zh-CN" altLang="en-US" dirty="0">
              <a:solidFill>
                <a:schemeClr val="accent1">
                  <a:lumMod val="50000"/>
                </a:schemeClr>
              </a:solidFill>
            </a:endParaRPr>
          </a:p>
        </p:txBody>
      </p:sp>
      <p:pic>
        <p:nvPicPr>
          <p:cNvPr id="10" name="图片 9">
            <a:extLst>
              <a:ext uri="{FF2B5EF4-FFF2-40B4-BE49-F238E27FC236}">
                <a16:creationId xmlns:a16="http://schemas.microsoft.com/office/drawing/2014/main" id="{95B06CF9-1B85-478E-B348-61D063C13F1B}"/>
              </a:ext>
            </a:extLst>
          </p:cNvPr>
          <p:cNvPicPr>
            <a:picLocks noChangeAspect="1"/>
          </p:cNvPicPr>
          <p:nvPr/>
        </p:nvPicPr>
        <p:blipFill>
          <a:blip r:embed="rId3"/>
          <a:stretch>
            <a:fillRect/>
          </a:stretch>
        </p:blipFill>
        <p:spPr>
          <a:xfrm>
            <a:off x="201763" y="1838310"/>
            <a:ext cx="5107049" cy="3624357"/>
          </a:xfrm>
          <a:prstGeom prst="rect">
            <a:avLst/>
          </a:prstGeom>
        </p:spPr>
      </p:pic>
      <p:sp>
        <p:nvSpPr>
          <p:cNvPr id="25" name="文本框 24">
            <a:extLst>
              <a:ext uri="{FF2B5EF4-FFF2-40B4-BE49-F238E27FC236}">
                <a16:creationId xmlns:a16="http://schemas.microsoft.com/office/drawing/2014/main" id="{B5064C32-2BDF-4303-8734-0DFE28857C64}"/>
              </a:ext>
            </a:extLst>
          </p:cNvPr>
          <p:cNvSpPr txBox="1"/>
          <p:nvPr/>
        </p:nvSpPr>
        <p:spPr>
          <a:xfrm>
            <a:off x="352763" y="1185824"/>
            <a:ext cx="3068114" cy="461665"/>
          </a:xfrm>
          <a:prstGeom prst="rect">
            <a:avLst/>
          </a:prstGeom>
          <a:noFill/>
        </p:spPr>
        <p:txBody>
          <a:bodyPr wrap="square">
            <a:spAutoFit/>
          </a:bodyPr>
          <a:lstStyle/>
          <a:p>
            <a:r>
              <a:rPr lang="zh-CN" altLang="en-US" sz="2400" b="1" dirty="0">
                <a:solidFill>
                  <a:srgbClr val="203864"/>
                </a:solidFill>
                <a:latin typeface="Times New Roman" panose="02020603050405020304" pitchFamily="18" charset="0"/>
                <a:cs typeface="Times New Roman" panose="02020603050405020304" pitchFamily="18" charset="0"/>
              </a:rPr>
              <a:t>系统定义</a:t>
            </a: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52ABA960-2708-4089-8DB9-FD880A281034}"/>
                  </a:ext>
                </a:extLst>
              </p:cNvPr>
              <p:cNvSpPr txBox="1"/>
              <p:nvPr/>
            </p:nvSpPr>
            <p:spPr>
              <a:xfrm>
                <a:off x="5442701" y="1774618"/>
                <a:ext cx="6664872" cy="369332"/>
              </a:xfrm>
              <a:prstGeom prst="rect">
                <a:avLst/>
              </a:prstGeom>
              <a:noFill/>
            </p:spPr>
            <p:txBody>
              <a:bodyPr wrap="square">
                <a:spAutoFit/>
              </a:bodyPr>
              <a:lstStyle/>
              <a:p>
                <a:pPr marL="285750" indent="-285750" algn="l">
                  <a:buFont typeface="Wingdings" panose="05000000000000000000" pitchFamily="2" charset="2"/>
                  <a:buChar char="p"/>
                </a:pPr>
                <a:r>
                  <a:rPr lang="zh-CN" altLang="en-US" b="1" dirty="0">
                    <a:latin typeface="+mj-ea"/>
                    <a:ea typeface="+mj-ea"/>
                    <a:cs typeface="Times New Roman" panose="02020603050405020304" pitchFamily="18" charset="0"/>
                  </a:rPr>
                  <a:t>场景定义：</a:t>
                </a:r>
                <a:r>
                  <a:rPr lang="zh-CN" altLang="en-US" sz="1800" u="none" strike="noStrike" dirty="0">
                    <a:latin typeface="+mj-ea"/>
                    <a:ea typeface="+mj-ea"/>
                    <a:cs typeface="Times New Roman" panose="02020603050405020304" pitchFamily="18" charset="0"/>
                  </a:rPr>
                  <a:t>均匀分布的</a:t>
                </a:r>
                <a14:m>
                  <m:oMath xmlns:m="http://schemas.openxmlformats.org/officeDocument/2006/math">
                    <m:r>
                      <a:rPr lang="en-US" altLang="zh-CN" b="0" i="1" dirty="0">
                        <a:latin typeface="+mj-ea"/>
                        <a:ea typeface="+mj-ea"/>
                        <a:cs typeface="Times New Roman" panose="02020603050405020304" pitchFamily="18" charset="0"/>
                      </a:rPr>
                      <m:t>𝑁</m:t>
                    </m:r>
                  </m:oMath>
                </a14:m>
                <a:r>
                  <a:rPr lang="zh-CN" altLang="en-US" dirty="0">
                    <a:latin typeface="+mj-ea"/>
                    <a:ea typeface="+mj-ea"/>
                    <a:cs typeface="Times New Roman" panose="02020603050405020304" pitchFamily="18" charset="0"/>
                  </a:rPr>
                  <a:t>个移动设备，</a:t>
                </a:r>
                <a14:m>
                  <m:oMath xmlns:m="http://schemas.openxmlformats.org/officeDocument/2006/math">
                    <m:r>
                      <a:rPr lang="en-US" altLang="zh-CN" i="1" dirty="0" smtClean="0">
                        <a:latin typeface="+mj-ea"/>
                        <a:ea typeface="+mj-ea"/>
                        <a:cs typeface="Times New Roman" panose="02020603050405020304" pitchFamily="18" charset="0"/>
                      </a:rPr>
                      <m:t>𝐾</m:t>
                    </m:r>
                  </m:oMath>
                </a14:m>
                <a:r>
                  <a:rPr lang="zh-CN" altLang="en-US" dirty="0">
                    <a:latin typeface="+mj-ea"/>
                    <a:ea typeface="+mj-ea"/>
                    <a:cs typeface="Times New Roman" panose="02020603050405020304" pitchFamily="18" charset="0"/>
                  </a:rPr>
                  <a:t>个边缘服务器</a:t>
                </a:r>
              </a:p>
            </p:txBody>
          </p:sp>
        </mc:Choice>
        <mc:Fallback>
          <p:sp>
            <p:nvSpPr>
              <p:cNvPr id="12" name="文本框 11">
                <a:extLst>
                  <a:ext uri="{FF2B5EF4-FFF2-40B4-BE49-F238E27FC236}">
                    <a16:creationId xmlns:a16="http://schemas.microsoft.com/office/drawing/2014/main" id="{52ABA960-2708-4089-8DB9-FD880A281034}"/>
                  </a:ext>
                </a:extLst>
              </p:cNvPr>
              <p:cNvSpPr txBox="1">
                <a:spLocks noRot="1" noChangeAspect="1" noMove="1" noResize="1" noEditPoints="1" noAdjustHandles="1" noChangeArrowheads="1" noChangeShapeType="1" noTextEdit="1"/>
              </p:cNvSpPr>
              <p:nvPr/>
            </p:nvSpPr>
            <p:spPr>
              <a:xfrm>
                <a:off x="5442701" y="1774618"/>
                <a:ext cx="6664872" cy="369332"/>
              </a:xfrm>
              <a:prstGeom prst="rect">
                <a:avLst/>
              </a:prstGeom>
              <a:blipFill>
                <a:blip r:embed="rId4"/>
                <a:stretch>
                  <a:fillRect l="-640" t="-8197"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3659AA59-2A21-40D5-B383-44B3970A82AD}"/>
                  </a:ext>
                </a:extLst>
              </p:cNvPr>
              <p:cNvSpPr txBox="1"/>
              <p:nvPr/>
            </p:nvSpPr>
            <p:spPr>
              <a:xfrm>
                <a:off x="5446496" y="3293099"/>
                <a:ext cx="6664324" cy="659411"/>
              </a:xfrm>
              <a:prstGeom prst="rect">
                <a:avLst/>
              </a:prstGeom>
              <a:noFill/>
            </p:spPr>
            <p:txBody>
              <a:bodyPr wrap="square">
                <a:spAutoFit/>
              </a:bodyPr>
              <a:lstStyle/>
              <a:p>
                <a:pPr marL="285750" indent="-285750">
                  <a:buFont typeface="Wingdings" panose="05000000000000000000" pitchFamily="2" charset="2"/>
                  <a:buChar char="p"/>
                </a:pPr>
                <a:r>
                  <a:rPr lang="zh-CN" altLang="en-US" b="1" dirty="0">
                    <a:latin typeface="+mj-ea"/>
                    <a:ea typeface="+mj-ea"/>
                    <a:cs typeface="Times New Roman" panose="02020603050405020304" pitchFamily="18" charset="0"/>
                  </a:rPr>
                  <a:t>任务定义</a:t>
                </a:r>
                <a:r>
                  <a:rPr lang="en-US" altLang="zh-CN" b="1" dirty="0">
                    <a:latin typeface="+mj-ea"/>
                    <a:ea typeface="+mj-ea"/>
                    <a:cs typeface="Times New Roman" panose="02020603050405020304" pitchFamily="18" charset="0"/>
                  </a:rPr>
                  <a:t>: </a:t>
                </a:r>
                <a14:m>
                  <m:oMath xmlns:m="http://schemas.openxmlformats.org/officeDocument/2006/math">
                    <m:sSubSup>
                      <m:sSubSupPr>
                        <m:ctrlPr>
                          <a:rPr lang="en-US" altLang="zh-CN" sz="1800" b="0" i="1" u="none" strike="noStrike" baseline="0" smtClean="0">
                            <a:latin typeface="+mj-ea"/>
                            <a:ea typeface="+mj-ea"/>
                          </a:rPr>
                        </m:ctrlPr>
                      </m:sSubSupPr>
                      <m:e>
                        <m:r>
                          <m:rPr>
                            <m:sty m:val="p"/>
                          </m:rPr>
                          <a:rPr lang="en-US" altLang="zh-CN" sz="1800" b="0" i="0" u="none" strike="noStrike" baseline="0" smtClean="0">
                            <a:latin typeface="+mj-ea"/>
                            <a:ea typeface="+mj-ea"/>
                          </a:rPr>
                          <m:t>Γ</m:t>
                        </m:r>
                      </m:e>
                      <m:sub>
                        <m:r>
                          <a:rPr lang="en-US" altLang="zh-CN" sz="1800" b="0" i="1" u="none" strike="noStrike" baseline="0" smtClean="0">
                            <a:latin typeface="+mj-ea"/>
                            <a:ea typeface="+mj-ea"/>
                          </a:rPr>
                          <m:t>𝑖</m:t>
                        </m:r>
                      </m:sub>
                      <m:sup>
                        <m:r>
                          <a:rPr lang="en-US" altLang="zh-CN" sz="1800" b="0" i="1" u="none" strike="noStrike" baseline="0" smtClean="0">
                            <a:latin typeface="+mj-ea"/>
                            <a:ea typeface="+mj-ea"/>
                          </a:rPr>
                          <m:t>𝑡</m:t>
                        </m:r>
                      </m:sup>
                    </m:sSubSup>
                    <m:r>
                      <a:rPr lang="en-US" altLang="zh-CN" sz="1800" b="0" i="1" u="none" strike="noStrike" baseline="0" smtClean="0">
                        <a:latin typeface="+mj-ea"/>
                        <a:ea typeface="+mj-ea"/>
                      </a:rPr>
                      <m:t>=(</m:t>
                    </m:r>
                    <m:sSubSup>
                      <m:sSubSupPr>
                        <m:ctrlPr>
                          <a:rPr lang="en-US" altLang="zh-CN" sz="1800" b="0" i="1" u="none" strike="noStrike" baseline="0" smtClean="0">
                            <a:latin typeface="+mj-ea"/>
                            <a:ea typeface="+mj-ea"/>
                          </a:rPr>
                        </m:ctrlPr>
                      </m:sSubSupPr>
                      <m:e>
                        <m:r>
                          <a:rPr lang="en-US" altLang="zh-CN" sz="1800" b="0" i="1" u="none" strike="noStrike" baseline="0" smtClean="0">
                            <a:latin typeface="+mj-ea"/>
                            <a:ea typeface="+mj-ea"/>
                          </a:rPr>
                          <m:t>𝑑</m:t>
                        </m:r>
                      </m:e>
                      <m:sub>
                        <m:r>
                          <a:rPr lang="en-US" altLang="zh-CN" sz="1800" b="0" i="1" u="none" strike="noStrike" baseline="0" smtClean="0">
                            <a:latin typeface="+mj-ea"/>
                            <a:ea typeface="+mj-ea"/>
                          </a:rPr>
                          <m:t>𝑐</m:t>
                        </m:r>
                      </m:sub>
                      <m:sup>
                        <m:r>
                          <a:rPr lang="en-US" altLang="zh-CN" sz="1800" b="0" i="1" u="none" strike="noStrike" baseline="0" smtClean="0">
                            <a:latin typeface="+mj-ea"/>
                            <a:ea typeface="+mj-ea"/>
                          </a:rPr>
                          <m:t>𝑡</m:t>
                        </m:r>
                      </m:sup>
                    </m:sSubSup>
                    <m:r>
                      <a:rPr lang="en-US" altLang="zh-CN" sz="1800" b="0" i="1" u="none" strike="noStrike" baseline="0" smtClean="0">
                        <a:latin typeface="+mj-ea"/>
                        <a:ea typeface="+mj-ea"/>
                      </a:rPr>
                      <m:t>,</m:t>
                    </m:r>
                    <m:sSubSup>
                      <m:sSubSupPr>
                        <m:ctrlPr>
                          <a:rPr lang="en-US" altLang="zh-CN" sz="1800" b="0" i="1" u="none" strike="noStrike" baseline="0" smtClean="0">
                            <a:latin typeface="+mj-ea"/>
                            <a:ea typeface="+mj-ea"/>
                          </a:rPr>
                        </m:ctrlPr>
                      </m:sSubSupPr>
                      <m:e>
                        <m:r>
                          <a:rPr lang="en-US" altLang="zh-CN" sz="1800" b="0" i="1" u="none" strike="noStrike" baseline="0" smtClean="0">
                            <a:latin typeface="+mj-ea"/>
                            <a:ea typeface="+mj-ea"/>
                          </a:rPr>
                          <m:t>𝑐</m:t>
                        </m:r>
                      </m:e>
                      <m:sub>
                        <m:r>
                          <a:rPr lang="en-US" altLang="zh-CN" sz="1800" b="0" i="1" u="none" strike="noStrike" baseline="0" smtClean="0">
                            <a:latin typeface="+mj-ea"/>
                            <a:ea typeface="+mj-ea"/>
                          </a:rPr>
                          <m:t>𝑖</m:t>
                        </m:r>
                      </m:sub>
                      <m:sup>
                        <m:r>
                          <a:rPr lang="en-US" altLang="zh-CN" sz="1800" b="0" i="1" u="none" strike="noStrike" baseline="0" smtClean="0">
                            <a:latin typeface="+mj-ea"/>
                            <a:ea typeface="+mj-ea"/>
                          </a:rPr>
                          <m:t>𝑡</m:t>
                        </m:r>
                      </m:sup>
                    </m:sSubSup>
                    <m:r>
                      <a:rPr lang="en-US" altLang="zh-CN" sz="1800" b="0" i="1" u="none" strike="noStrike" baseline="0" smtClean="0">
                        <a:latin typeface="+mj-ea"/>
                        <a:ea typeface="+mj-ea"/>
                      </a:rPr>
                      <m:t>)</m:t>
                    </m:r>
                    <m:r>
                      <a:rPr lang="zh-CN" altLang="en-US" i="1">
                        <a:latin typeface="+mj-ea"/>
                        <a:ea typeface="+mj-ea"/>
                      </a:rPr>
                      <m:t>，</m:t>
                    </m:r>
                    <m:sSubSup>
                      <m:sSubSupPr>
                        <m:ctrlPr>
                          <a:rPr lang="en-US" altLang="zh-CN" b="0" i="1" smtClean="0">
                            <a:latin typeface="+mj-ea"/>
                            <a:ea typeface="+mj-ea"/>
                          </a:rPr>
                        </m:ctrlPr>
                      </m:sSubSupPr>
                      <m:e>
                        <m:r>
                          <a:rPr lang="en-US" altLang="zh-CN" b="0" i="1" smtClean="0">
                            <a:latin typeface="+mj-ea"/>
                            <a:ea typeface="+mj-ea"/>
                          </a:rPr>
                          <m:t>𝑑</m:t>
                        </m:r>
                      </m:e>
                      <m:sub>
                        <m:r>
                          <a:rPr lang="en-US" altLang="zh-CN" b="0" i="1" smtClean="0">
                            <a:latin typeface="+mj-ea"/>
                            <a:ea typeface="+mj-ea"/>
                          </a:rPr>
                          <m:t>𝑐</m:t>
                        </m:r>
                      </m:sub>
                      <m:sup>
                        <m:r>
                          <a:rPr lang="en-US" altLang="zh-CN" b="0" i="1" smtClean="0">
                            <a:latin typeface="+mj-ea"/>
                            <a:ea typeface="+mj-ea"/>
                          </a:rPr>
                          <m:t>𝑡</m:t>
                        </m:r>
                      </m:sup>
                    </m:sSubSup>
                  </m:oMath>
                </a14:m>
                <a:r>
                  <a:rPr lang="zh-CN" altLang="en-US" dirty="0">
                    <a:latin typeface="+mj-ea"/>
                    <a:ea typeface="+mj-ea"/>
                    <a:cs typeface="Times New Roman" panose="02020603050405020304" pitchFamily="18" charset="0"/>
                  </a:rPr>
                  <a:t> 表示任务大小，</a:t>
                </a:r>
                <a14:m>
                  <m:oMath xmlns:m="http://schemas.openxmlformats.org/officeDocument/2006/math">
                    <m:sSubSup>
                      <m:sSubSupPr>
                        <m:ctrlPr>
                          <a:rPr lang="en-US" altLang="zh-CN" b="0" i="1" smtClean="0">
                            <a:latin typeface="+mj-ea"/>
                            <a:ea typeface="+mj-ea"/>
                          </a:rPr>
                        </m:ctrlPr>
                      </m:sSubSupPr>
                      <m:e>
                        <m:r>
                          <a:rPr lang="en-US" altLang="zh-CN" b="0" i="1" smtClean="0">
                            <a:latin typeface="+mj-ea"/>
                            <a:ea typeface="+mj-ea"/>
                          </a:rPr>
                          <m:t>𝑐</m:t>
                        </m:r>
                      </m:e>
                      <m:sub>
                        <m:r>
                          <a:rPr lang="en-US" altLang="zh-CN" b="0" i="1" smtClean="0">
                            <a:latin typeface="+mj-ea"/>
                            <a:ea typeface="+mj-ea"/>
                          </a:rPr>
                          <m:t>𝑖</m:t>
                        </m:r>
                      </m:sub>
                      <m:sup>
                        <m:r>
                          <a:rPr lang="en-US" altLang="zh-CN" b="0" i="1" smtClean="0">
                            <a:latin typeface="+mj-ea"/>
                            <a:ea typeface="+mj-ea"/>
                          </a:rPr>
                          <m:t>𝑡</m:t>
                        </m:r>
                      </m:sup>
                    </m:sSubSup>
                  </m:oMath>
                </a14:m>
                <a:r>
                  <a:rPr lang="zh-CN" altLang="en-US" dirty="0">
                    <a:latin typeface="+mj-ea"/>
                    <a:ea typeface="+mj-ea"/>
                    <a:cs typeface="Times New Roman" panose="02020603050405020304" pitchFamily="18" charset="0"/>
                  </a:rPr>
                  <a:t> 表示所需的</a:t>
                </a:r>
                <a:r>
                  <a:rPr lang="en-US" altLang="zh-CN" dirty="0">
                    <a:latin typeface="+mj-ea"/>
                    <a:ea typeface="+mj-ea"/>
                    <a:cs typeface="Times New Roman" panose="02020603050405020304" pitchFamily="18" charset="0"/>
                  </a:rPr>
                  <a:t>CPU</a:t>
                </a:r>
                <a:r>
                  <a:rPr lang="zh-CN" altLang="en-US" dirty="0">
                    <a:latin typeface="+mj-ea"/>
                    <a:ea typeface="+mj-ea"/>
                    <a:cs typeface="Times New Roman" panose="02020603050405020304" pitchFamily="18" charset="0"/>
                  </a:rPr>
                  <a:t>计算次数</a:t>
                </a:r>
              </a:p>
            </p:txBody>
          </p:sp>
        </mc:Choice>
        <mc:Fallback>
          <p:sp>
            <p:nvSpPr>
              <p:cNvPr id="15" name="文本框 14">
                <a:extLst>
                  <a:ext uri="{FF2B5EF4-FFF2-40B4-BE49-F238E27FC236}">
                    <a16:creationId xmlns:a16="http://schemas.microsoft.com/office/drawing/2014/main" id="{3659AA59-2A21-40D5-B383-44B3970A82AD}"/>
                  </a:ext>
                </a:extLst>
              </p:cNvPr>
              <p:cNvSpPr txBox="1">
                <a:spLocks noRot="1" noChangeAspect="1" noMove="1" noResize="1" noEditPoints="1" noAdjustHandles="1" noChangeArrowheads="1" noChangeShapeType="1" noTextEdit="1"/>
              </p:cNvSpPr>
              <p:nvPr/>
            </p:nvSpPr>
            <p:spPr>
              <a:xfrm>
                <a:off x="5446496" y="3293099"/>
                <a:ext cx="6664324" cy="659411"/>
              </a:xfrm>
              <a:prstGeom prst="rect">
                <a:avLst/>
              </a:prstGeom>
              <a:blipFill>
                <a:blip r:embed="rId5"/>
                <a:stretch>
                  <a:fillRect l="-548" t="-4630" b="-129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DBAB93E8-7B55-4F65-88D3-7E1F7AE98668}"/>
                  </a:ext>
                </a:extLst>
              </p:cNvPr>
              <p:cNvSpPr txBox="1"/>
              <p:nvPr/>
            </p:nvSpPr>
            <p:spPr>
              <a:xfrm>
                <a:off x="5446496" y="5114739"/>
                <a:ext cx="6664324" cy="678647"/>
              </a:xfrm>
              <a:prstGeom prst="rect">
                <a:avLst/>
              </a:prstGeom>
              <a:noFill/>
            </p:spPr>
            <p:txBody>
              <a:bodyPr wrap="square">
                <a:spAutoFit/>
              </a:bodyPr>
              <a:lstStyle/>
              <a:p>
                <a:pPr marL="285750" indent="-285750">
                  <a:buFont typeface="Wingdings" panose="05000000000000000000" pitchFamily="2" charset="2"/>
                  <a:buChar char="p"/>
                </a:pPr>
                <a:r>
                  <a:rPr lang="zh-CN" altLang="en-US" b="1" dirty="0">
                    <a:latin typeface="+mj-ea"/>
                    <a:ea typeface="+mj-ea"/>
                    <a:cs typeface="Times New Roman" panose="02020603050405020304" pitchFamily="18" charset="0"/>
                  </a:rPr>
                  <a:t>计算容量</a:t>
                </a:r>
                <a:r>
                  <a:rPr lang="en-US" altLang="zh-CN" b="1" dirty="0">
                    <a:latin typeface="+mj-ea"/>
                    <a:ea typeface="+mj-ea"/>
                    <a:cs typeface="Times New Roman" panose="02020603050405020304" pitchFamily="18" charset="0"/>
                  </a:rPr>
                  <a:t>: </a:t>
                </a:r>
                <a14:m>
                  <m:oMath xmlns:m="http://schemas.openxmlformats.org/officeDocument/2006/math">
                    <m:sSubSup>
                      <m:sSubSupPr>
                        <m:ctrlPr>
                          <a:rPr lang="en-US" altLang="zh-CN" b="0" i="1" smtClean="0">
                            <a:latin typeface="+mj-ea"/>
                            <a:ea typeface="+mj-ea"/>
                            <a:cs typeface="Times New Roman" panose="02020603050405020304" pitchFamily="18" charset="0"/>
                          </a:rPr>
                        </m:ctrlPr>
                      </m:sSubSupPr>
                      <m:e>
                        <m:r>
                          <a:rPr lang="en-US" altLang="zh-CN" b="0" i="1" smtClean="0">
                            <a:latin typeface="+mj-ea"/>
                            <a:ea typeface="+mj-ea"/>
                            <a:cs typeface="Times New Roman" panose="02020603050405020304" pitchFamily="18" charset="0"/>
                          </a:rPr>
                          <m:t>𝑓</m:t>
                        </m:r>
                      </m:e>
                      <m:sub>
                        <m:r>
                          <a:rPr lang="en-US" altLang="zh-CN" b="0" i="1" smtClean="0">
                            <a:latin typeface="+mj-ea"/>
                            <a:ea typeface="+mj-ea"/>
                            <a:cs typeface="Times New Roman" panose="02020603050405020304" pitchFamily="18" charset="0"/>
                          </a:rPr>
                          <m:t>𝑖</m:t>
                        </m:r>
                      </m:sub>
                      <m:sup>
                        <m:r>
                          <m:rPr>
                            <m:sty m:val="p"/>
                          </m:rPr>
                          <a:rPr lang="en-US" altLang="zh-CN" b="0" i="0" smtClean="0">
                            <a:latin typeface="+mj-ea"/>
                            <a:ea typeface="+mj-ea"/>
                            <a:cs typeface="Times New Roman" panose="02020603050405020304" pitchFamily="18" charset="0"/>
                          </a:rPr>
                          <m:t>MD</m:t>
                        </m:r>
                      </m:sup>
                    </m:sSubSup>
                  </m:oMath>
                </a14:m>
                <a:r>
                  <a:rPr lang="zh-CN" altLang="en-US" dirty="0">
                    <a:latin typeface="+mj-ea"/>
                    <a:ea typeface="+mj-ea"/>
                    <a:cs typeface="Times New Roman" panose="02020603050405020304" pitchFamily="18" charset="0"/>
                  </a:rPr>
                  <a:t> 表示移动设备 </a:t>
                </a:r>
                <a14:m>
                  <m:oMath xmlns:m="http://schemas.openxmlformats.org/officeDocument/2006/math">
                    <m:r>
                      <a:rPr lang="en-US" altLang="zh-CN" b="0" i="1" smtClean="0">
                        <a:latin typeface="+mj-ea"/>
                        <a:ea typeface="+mj-ea"/>
                        <a:cs typeface="Times New Roman" panose="02020603050405020304" pitchFamily="18" charset="0"/>
                      </a:rPr>
                      <m:t>𝑖</m:t>
                    </m:r>
                  </m:oMath>
                </a14:m>
                <a:r>
                  <a:rPr lang="zh-CN" altLang="en-US" dirty="0">
                    <a:latin typeface="+mj-ea"/>
                    <a:ea typeface="+mj-ea"/>
                    <a:cs typeface="Times New Roman" panose="02020603050405020304" pitchFamily="18" charset="0"/>
                  </a:rPr>
                  <a:t> 的计算容量</a:t>
                </a:r>
                <a:r>
                  <a:rPr lang="en-US" altLang="zh-CN" dirty="0">
                    <a:latin typeface="+mj-ea"/>
                    <a:ea typeface="+mj-ea"/>
                    <a:cs typeface="Times New Roman" panose="02020603050405020304" pitchFamily="18" charset="0"/>
                  </a:rPr>
                  <a:t>, </a:t>
                </a:r>
                <a14:m>
                  <m:oMath xmlns:m="http://schemas.openxmlformats.org/officeDocument/2006/math">
                    <m:sSubSup>
                      <m:sSubSupPr>
                        <m:ctrlPr>
                          <a:rPr lang="en-US" altLang="zh-CN" b="0" i="1" smtClean="0">
                            <a:latin typeface="+mj-ea"/>
                            <a:ea typeface="+mj-ea"/>
                            <a:cs typeface="Times New Roman" panose="02020603050405020304" pitchFamily="18" charset="0"/>
                          </a:rPr>
                        </m:ctrlPr>
                      </m:sSubSupPr>
                      <m:e>
                        <m:r>
                          <a:rPr lang="en-US" altLang="zh-CN" b="0" i="1" smtClean="0">
                            <a:latin typeface="+mj-ea"/>
                            <a:ea typeface="+mj-ea"/>
                            <a:cs typeface="Times New Roman" panose="02020603050405020304" pitchFamily="18" charset="0"/>
                          </a:rPr>
                          <m:t>𝑓</m:t>
                        </m:r>
                      </m:e>
                      <m:sub>
                        <m:r>
                          <a:rPr lang="en-US" altLang="zh-CN" b="0" i="1" smtClean="0">
                            <a:latin typeface="+mj-ea"/>
                            <a:ea typeface="+mj-ea"/>
                            <a:cs typeface="Times New Roman" panose="02020603050405020304" pitchFamily="18" charset="0"/>
                          </a:rPr>
                          <m:t>𝑗</m:t>
                        </m:r>
                      </m:sub>
                      <m:sup>
                        <m:r>
                          <m:rPr>
                            <m:sty m:val="p"/>
                          </m:rPr>
                          <a:rPr lang="en-US" altLang="zh-CN" b="0" i="0" smtClean="0">
                            <a:latin typeface="+mj-ea"/>
                            <a:ea typeface="+mj-ea"/>
                            <a:cs typeface="Times New Roman" panose="02020603050405020304" pitchFamily="18" charset="0"/>
                          </a:rPr>
                          <m:t>server</m:t>
                        </m:r>
                      </m:sup>
                    </m:sSubSup>
                  </m:oMath>
                </a14:m>
                <a:r>
                  <a:rPr lang="en-US" altLang="zh-CN" dirty="0">
                    <a:latin typeface="+mj-ea"/>
                    <a:ea typeface="+mj-ea"/>
                    <a:cs typeface="Times New Roman" panose="02020603050405020304" pitchFamily="18" charset="0"/>
                  </a:rPr>
                  <a:t> </a:t>
                </a:r>
                <a:r>
                  <a:rPr lang="zh-CN" altLang="en-US" dirty="0">
                    <a:latin typeface="+mj-ea"/>
                    <a:ea typeface="+mj-ea"/>
                    <a:cs typeface="Times New Roman" panose="02020603050405020304" pitchFamily="18" charset="0"/>
                  </a:rPr>
                  <a:t>表示服务器</a:t>
                </a:r>
                <a14:m>
                  <m:oMath xmlns:m="http://schemas.openxmlformats.org/officeDocument/2006/math">
                    <m:r>
                      <a:rPr lang="en-US" altLang="zh-CN" i="1" dirty="0" smtClean="0">
                        <a:latin typeface="+mj-ea"/>
                        <a:ea typeface="+mj-ea"/>
                        <a:cs typeface="Times New Roman" panose="02020603050405020304" pitchFamily="18" charset="0"/>
                      </a:rPr>
                      <m:t>𝑗</m:t>
                    </m:r>
                  </m:oMath>
                </a14:m>
                <a:r>
                  <a:rPr lang="en-US" altLang="zh-CN" dirty="0">
                    <a:latin typeface="+mj-ea"/>
                    <a:ea typeface="+mj-ea"/>
                    <a:cs typeface="Times New Roman" panose="02020603050405020304" pitchFamily="18" charset="0"/>
                  </a:rPr>
                  <a:t> </a:t>
                </a:r>
                <a:r>
                  <a:rPr lang="zh-CN" altLang="en-US" dirty="0">
                    <a:latin typeface="+mj-ea"/>
                    <a:ea typeface="+mj-ea"/>
                    <a:cs typeface="Times New Roman" panose="02020603050405020304" pitchFamily="18" charset="0"/>
                  </a:rPr>
                  <a:t>的计算容量</a:t>
                </a:r>
                <a:endParaRPr lang="en-US" altLang="zh-CN" dirty="0">
                  <a:latin typeface="+mj-ea"/>
                  <a:ea typeface="+mj-ea"/>
                  <a:cs typeface="Times New Roman" panose="02020603050405020304" pitchFamily="18" charset="0"/>
                </a:endParaRPr>
              </a:p>
            </p:txBody>
          </p:sp>
        </mc:Choice>
        <mc:Fallback>
          <p:sp>
            <p:nvSpPr>
              <p:cNvPr id="20" name="文本框 19">
                <a:extLst>
                  <a:ext uri="{FF2B5EF4-FFF2-40B4-BE49-F238E27FC236}">
                    <a16:creationId xmlns:a16="http://schemas.microsoft.com/office/drawing/2014/main" id="{DBAB93E8-7B55-4F65-88D3-7E1F7AE98668}"/>
                  </a:ext>
                </a:extLst>
              </p:cNvPr>
              <p:cNvSpPr txBox="1">
                <a:spLocks noRot="1" noChangeAspect="1" noMove="1" noResize="1" noEditPoints="1" noAdjustHandles="1" noChangeArrowheads="1" noChangeShapeType="1" noTextEdit="1"/>
              </p:cNvSpPr>
              <p:nvPr/>
            </p:nvSpPr>
            <p:spPr>
              <a:xfrm>
                <a:off x="5446496" y="5114739"/>
                <a:ext cx="6664324" cy="678647"/>
              </a:xfrm>
              <a:prstGeom prst="rect">
                <a:avLst/>
              </a:prstGeom>
              <a:blipFill>
                <a:blip r:embed="rId6"/>
                <a:stretch>
                  <a:fillRect l="-548" t="-4505" b="-144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文本框 20">
                <a:extLst>
                  <a:ext uri="{FF2B5EF4-FFF2-40B4-BE49-F238E27FC236}">
                    <a16:creationId xmlns:a16="http://schemas.microsoft.com/office/drawing/2014/main" id="{298EEB6F-F4B2-44D3-A134-8DACB873CCE3}"/>
                  </a:ext>
                </a:extLst>
              </p:cNvPr>
              <p:cNvSpPr txBox="1"/>
              <p:nvPr/>
            </p:nvSpPr>
            <p:spPr>
              <a:xfrm>
                <a:off x="5445948" y="4203919"/>
                <a:ext cx="6664872" cy="659411"/>
              </a:xfrm>
              <a:prstGeom prst="rect">
                <a:avLst/>
              </a:prstGeom>
              <a:noFill/>
            </p:spPr>
            <p:txBody>
              <a:bodyPr wrap="square">
                <a:spAutoFit/>
              </a:bodyPr>
              <a:lstStyle/>
              <a:p>
                <a:pPr marL="285750" indent="-285750" algn="l">
                  <a:buFont typeface="Wingdings" panose="05000000000000000000" pitchFamily="2" charset="2"/>
                  <a:buChar char="p"/>
                </a:pPr>
                <a:r>
                  <a:rPr lang="zh-CN" altLang="en-US" sz="1800" b="1" i="0" u="none" strike="noStrike" baseline="0" dirty="0">
                    <a:latin typeface="+mj-ea"/>
                    <a:ea typeface="+mj-ea"/>
                    <a:cs typeface="Times New Roman" panose="02020603050405020304" pitchFamily="18" charset="0"/>
                  </a:rPr>
                  <a:t>任务处理决策</a:t>
                </a:r>
                <a:r>
                  <a:rPr lang="en-US" altLang="zh-CN" sz="1800" b="1" i="0" u="none" strike="noStrike" baseline="0" dirty="0">
                    <a:latin typeface="+mj-ea"/>
                    <a:ea typeface="+mj-ea"/>
                    <a:cs typeface="Times New Roman" panose="02020603050405020304" pitchFamily="18" charset="0"/>
                  </a:rPr>
                  <a:t>: </a:t>
                </a:r>
                <a14:m>
                  <m:oMath xmlns:m="http://schemas.openxmlformats.org/officeDocument/2006/math">
                    <m:sSubSup>
                      <m:sSubSupPr>
                        <m:ctrlPr>
                          <a:rPr lang="en-US" altLang="zh-CN" sz="1800" b="0" i="1" u="none" strike="noStrike" baseline="0" smtClean="0">
                            <a:latin typeface="+mj-ea"/>
                            <a:ea typeface="+mj-ea"/>
                            <a:cs typeface="Times New Roman" panose="02020603050405020304" pitchFamily="18" charset="0"/>
                          </a:rPr>
                        </m:ctrlPr>
                      </m:sSubSupPr>
                      <m:e>
                        <m:r>
                          <a:rPr lang="en-US" altLang="zh-CN" sz="1800" b="0" i="1" u="none" strike="noStrike" baseline="0" smtClean="0">
                            <a:latin typeface="+mj-ea"/>
                            <a:ea typeface="+mj-ea"/>
                            <a:cs typeface="Times New Roman" panose="02020603050405020304" pitchFamily="18" charset="0"/>
                          </a:rPr>
                          <m:t>𝜔</m:t>
                        </m:r>
                      </m:e>
                      <m:sub>
                        <m:r>
                          <a:rPr lang="en-US" altLang="zh-CN" sz="1800" b="0" i="1" u="none" strike="noStrike" baseline="0" smtClean="0">
                            <a:latin typeface="+mj-ea"/>
                            <a:ea typeface="+mj-ea"/>
                            <a:cs typeface="Times New Roman" panose="02020603050405020304" pitchFamily="18" charset="0"/>
                          </a:rPr>
                          <m:t>𝑖</m:t>
                        </m:r>
                      </m:sub>
                      <m:sup>
                        <m:r>
                          <a:rPr lang="en-US" altLang="zh-CN" sz="1800" b="0" i="1" u="none" strike="noStrike" baseline="0" smtClean="0">
                            <a:latin typeface="+mj-ea"/>
                            <a:ea typeface="+mj-ea"/>
                            <a:cs typeface="Times New Roman" panose="02020603050405020304" pitchFamily="18" charset="0"/>
                          </a:rPr>
                          <m:t>𝑡</m:t>
                        </m:r>
                      </m:sup>
                    </m:sSubSup>
                    <m:r>
                      <a:rPr lang="en-US" altLang="zh-CN" sz="1800" b="0" i="0" u="none" strike="noStrike" baseline="0" smtClean="0">
                        <a:latin typeface="+mj-ea"/>
                        <a:ea typeface="+mj-ea"/>
                        <a:cs typeface="Times New Roman" panose="02020603050405020304" pitchFamily="18" charset="0"/>
                      </a:rPr>
                      <m:t>,</m:t>
                    </m:r>
                  </m:oMath>
                </a14:m>
                <a:r>
                  <a:rPr lang="en-US" altLang="zh-CN" sz="1800" b="0" i="0" u="none" strike="noStrike" baseline="0" dirty="0">
                    <a:latin typeface="+mj-ea"/>
                    <a:ea typeface="+mj-ea"/>
                    <a:cs typeface="Times New Roman" panose="02020603050405020304" pitchFamily="18" charset="0"/>
                  </a:rPr>
                  <a:t> </a:t>
                </a:r>
                <a:r>
                  <a:rPr lang="en-US" altLang="zh-CN" dirty="0">
                    <a:latin typeface="+mj-ea"/>
                    <a:ea typeface="+mj-ea"/>
                    <a:cs typeface="Times New Roman" panose="02020603050405020304" pitchFamily="18" charset="0"/>
                  </a:rPr>
                  <a:t>0</a:t>
                </a:r>
                <a:r>
                  <a:rPr lang="en-US" altLang="zh-CN" sz="1800" b="0" i="0" u="none" strike="noStrike" baseline="0" dirty="0">
                    <a:latin typeface="+mj-ea"/>
                    <a:ea typeface="+mj-ea"/>
                    <a:cs typeface="Times New Roman" panose="02020603050405020304" pitchFamily="18" charset="0"/>
                  </a:rPr>
                  <a:t> </a:t>
                </a:r>
                <a:r>
                  <a:rPr lang="zh-CN" altLang="en-US" sz="1800" b="0" i="0" u="none" strike="noStrike" baseline="0" dirty="0">
                    <a:latin typeface="+mj-ea"/>
                    <a:ea typeface="+mj-ea"/>
                    <a:cs typeface="Times New Roman" panose="02020603050405020304" pitchFamily="18" charset="0"/>
                  </a:rPr>
                  <a:t>表示本地处理</a:t>
                </a:r>
                <a:r>
                  <a:rPr lang="zh-CN" altLang="en-US" dirty="0">
                    <a:latin typeface="+mj-ea"/>
                    <a:ea typeface="+mj-ea"/>
                    <a:cs typeface="Times New Roman" panose="02020603050405020304" pitchFamily="18" charset="0"/>
                  </a:rPr>
                  <a:t>，</a:t>
                </a:r>
                <a:r>
                  <a:rPr lang="en-US" altLang="zh-CN" sz="1800" b="0" i="0" u="none" strike="noStrike" baseline="0" dirty="0">
                    <a:latin typeface="+mj-ea"/>
                    <a:ea typeface="+mj-ea"/>
                    <a:cs typeface="Times New Roman" panose="02020603050405020304" pitchFamily="18" charset="0"/>
                  </a:rPr>
                  <a:t>1 </a:t>
                </a:r>
                <a:r>
                  <a:rPr lang="zh-CN" altLang="en-US" sz="1800" b="0" i="0" u="none" strike="noStrike" baseline="0" dirty="0">
                    <a:latin typeface="+mj-ea"/>
                    <a:ea typeface="+mj-ea"/>
                    <a:cs typeface="Times New Roman" panose="02020603050405020304" pitchFamily="18" charset="0"/>
                  </a:rPr>
                  <a:t>表示卸载到通信范围内的一个服务器节点</a:t>
                </a:r>
                <a:endParaRPr lang="zh-CN" altLang="en-US" dirty="0">
                  <a:latin typeface="+mj-ea"/>
                  <a:ea typeface="+mj-ea"/>
                  <a:cs typeface="Times New Roman" panose="02020603050405020304" pitchFamily="18" charset="0"/>
                </a:endParaRPr>
              </a:p>
            </p:txBody>
          </p:sp>
        </mc:Choice>
        <mc:Fallback>
          <p:sp>
            <p:nvSpPr>
              <p:cNvPr id="21" name="文本框 20">
                <a:extLst>
                  <a:ext uri="{FF2B5EF4-FFF2-40B4-BE49-F238E27FC236}">
                    <a16:creationId xmlns:a16="http://schemas.microsoft.com/office/drawing/2014/main" id="{298EEB6F-F4B2-44D3-A134-8DACB873CCE3}"/>
                  </a:ext>
                </a:extLst>
              </p:cNvPr>
              <p:cNvSpPr txBox="1">
                <a:spLocks noRot="1" noChangeAspect="1" noMove="1" noResize="1" noEditPoints="1" noAdjustHandles="1" noChangeArrowheads="1" noChangeShapeType="1" noTextEdit="1"/>
              </p:cNvSpPr>
              <p:nvPr/>
            </p:nvSpPr>
            <p:spPr>
              <a:xfrm>
                <a:off x="5445948" y="4203919"/>
                <a:ext cx="6664872" cy="659411"/>
              </a:xfrm>
              <a:prstGeom prst="rect">
                <a:avLst/>
              </a:prstGeom>
              <a:blipFill>
                <a:blip r:embed="rId7"/>
                <a:stretch>
                  <a:fillRect l="-548" t="-5556" b="-12963"/>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923DBE7D-B278-4468-B162-7821F0DC7965}"/>
              </a:ext>
            </a:extLst>
          </p:cNvPr>
          <p:cNvSpPr txBox="1"/>
          <p:nvPr/>
        </p:nvSpPr>
        <p:spPr>
          <a:xfrm>
            <a:off x="5443249" y="6044794"/>
            <a:ext cx="6664324" cy="369332"/>
          </a:xfrm>
          <a:prstGeom prst="rect">
            <a:avLst/>
          </a:prstGeom>
          <a:noFill/>
        </p:spPr>
        <p:txBody>
          <a:bodyPr wrap="square">
            <a:spAutoFit/>
          </a:bodyPr>
          <a:lstStyle/>
          <a:p>
            <a:pPr marL="285750" indent="-285750" algn="l">
              <a:buFont typeface="Wingdings" panose="05000000000000000000" pitchFamily="2" charset="2"/>
              <a:buChar char="p"/>
            </a:pPr>
            <a:r>
              <a:rPr lang="zh-CN" altLang="en-US" b="1" dirty="0">
                <a:latin typeface="+mj-ea"/>
                <a:ea typeface="+mj-ea"/>
                <a:cs typeface="Times New Roman" panose="02020603050405020304" pitchFamily="18" charset="0"/>
              </a:rPr>
              <a:t>任务处理队列</a:t>
            </a:r>
            <a:r>
              <a:rPr lang="en-US" altLang="zh-CN" b="1" dirty="0">
                <a:latin typeface="+mj-ea"/>
                <a:ea typeface="+mj-ea"/>
                <a:cs typeface="Times New Roman" panose="02020603050405020304" pitchFamily="18" charset="0"/>
              </a:rPr>
              <a:t>: </a:t>
            </a:r>
            <a:r>
              <a:rPr lang="zh-CN" altLang="en-US" dirty="0">
                <a:latin typeface="+mj-ea"/>
                <a:ea typeface="+mj-ea"/>
                <a:cs typeface="Times New Roman" panose="02020603050405020304" pitchFamily="18" charset="0"/>
              </a:rPr>
              <a:t>先进先出策略</a:t>
            </a:r>
            <a:endParaRPr lang="en-US" altLang="zh-CN" i="1" dirty="0">
              <a:latin typeface="+mj-ea"/>
              <a:ea typeface="+mj-ea"/>
              <a:cs typeface="Times New Roman" panose="02020603050405020304" pitchFamily="18" charset="0"/>
            </a:endParaRPr>
          </a:p>
        </p:txBody>
      </p:sp>
      <p:sp>
        <p:nvSpPr>
          <p:cNvPr id="24" name="文本框 23">
            <a:extLst>
              <a:ext uri="{FF2B5EF4-FFF2-40B4-BE49-F238E27FC236}">
                <a16:creationId xmlns:a16="http://schemas.microsoft.com/office/drawing/2014/main" id="{8CB7EDD3-C9CB-4D1B-A32F-782901B04C07}"/>
              </a:ext>
            </a:extLst>
          </p:cNvPr>
          <p:cNvSpPr txBox="1"/>
          <p:nvPr/>
        </p:nvSpPr>
        <p:spPr>
          <a:xfrm>
            <a:off x="5023823" y="1218026"/>
            <a:ext cx="1803697" cy="430887"/>
          </a:xfrm>
          <a:prstGeom prst="rect">
            <a:avLst/>
          </a:prstGeom>
          <a:noFill/>
        </p:spPr>
        <p:txBody>
          <a:bodyPr wrap="square">
            <a:spAutoFit/>
          </a:bodyPr>
          <a:lstStyle/>
          <a:p>
            <a:pPr marL="342900" indent="-342900">
              <a:buFont typeface="Wingdings" panose="05000000000000000000" pitchFamily="2" charset="2"/>
              <a:buChar char="p"/>
            </a:pPr>
            <a:r>
              <a:rPr lang="zh-CN" altLang="en-US" sz="2200" b="1" dirty="0">
                <a:solidFill>
                  <a:srgbClr val="203864"/>
                </a:solidFill>
                <a:latin typeface="+mj-ea"/>
                <a:ea typeface="+mj-ea"/>
                <a:cs typeface="Times New Roman" panose="02020603050405020304" pitchFamily="18" charset="0"/>
              </a:rPr>
              <a:t>系统场景</a:t>
            </a:r>
          </a:p>
        </p:txBody>
      </p:sp>
      <p:sp>
        <p:nvSpPr>
          <p:cNvPr id="26" name="文本框 25">
            <a:extLst>
              <a:ext uri="{FF2B5EF4-FFF2-40B4-BE49-F238E27FC236}">
                <a16:creationId xmlns:a16="http://schemas.microsoft.com/office/drawing/2014/main" id="{E550EC48-CF12-4D2E-BACB-C670D5BC4667}"/>
              </a:ext>
            </a:extLst>
          </p:cNvPr>
          <p:cNvSpPr txBox="1"/>
          <p:nvPr/>
        </p:nvSpPr>
        <p:spPr>
          <a:xfrm>
            <a:off x="5442701" y="2395359"/>
            <a:ext cx="6664872" cy="646331"/>
          </a:xfrm>
          <a:prstGeom prst="rect">
            <a:avLst/>
          </a:prstGeom>
          <a:noFill/>
        </p:spPr>
        <p:txBody>
          <a:bodyPr wrap="square">
            <a:spAutoFit/>
          </a:bodyPr>
          <a:lstStyle/>
          <a:p>
            <a:pPr marL="285750" indent="-285750" algn="l">
              <a:buFont typeface="Wingdings" panose="05000000000000000000" pitchFamily="2" charset="2"/>
              <a:buChar char="p"/>
            </a:pPr>
            <a:r>
              <a:rPr lang="zh-CN" altLang="en-US" sz="1800" b="1" u="none" strike="noStrike" baseline="0" dirty="0">
                <a:latin typeface="+mj-ea"/>
                <a:ea typeface="+mj-ea"/>
                <a:cs typeface="Times New Roman" panose="02020603050405020304" pitchFamily="18" charset="0"/>
              </a:rPr>
              <a:t>通信限制</a:t>
            </a:r>
            <a:r>
              <a:rPr lang="zh-CN" altLang="en-US" b="1" baseline="0" dirty="0">
                <a:latin typeface="+mj-ea"/>
                <a:ea typeface="+mj-ea"/>
                <a:cs typeface="Times New Roman" panose="02020603050405020304" pitchFamily="18" charset="0"/>
              </a:rPr>
              <a:t>：</a:t>
            </a:r>
            <a:r>
              <a:rPr lang="zh-CN" altLang="en-US" sz="1800" u="none" strike="noStrike" dirty="0">
                <a:latin typeface="+mj-ea"/>
                <a:ea typeface="+mj-ea"/>
                <a:cs typeface="Times New Roman" panose="02020603050405020304" pitchFamily="18" charset="0"/>
              </a:rPr>
              <a:t>每个移动设备只能与通信范围内的其他移动设备和服务器通信</a:t>
            </a:r>
            <a:endParaRPr lang="zh-CN" altLang="en-US"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156373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zh-CN" altLang="en-US" dirty="0">
                <a:solidFill>
                  <a:srgbClr val="203864"/>
                </a:solidFill>
              </a:rPr>
              <a:t>系统模型</a:t>
            </a:r>
          </a:p>
        </p:txBody>
      </p:sp>
      <p:sp>
        <p:nvSpPr>
          <p:cNvPr id="16" name="灯片编号占位符 2">
            <a:extLst>
              <a:ext uri="{FF2B5EF4-FFF2-40B4-BE49-F238E27FC236}">
                <a16:creationId xmlns:a16="http://schemas.microsoft.com/office/drawing/2014/main" id="{7F62944E-D6B6-4FF0-8E75-D74F048B23D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11</a:t>
            </a:fld>
            <a:r>
              <a:rPr lang="en-US" altLang="zh-CN" dirty="0">
                <a:solidFill>
                  <a:schemeClr val="accent1">
                    <a:lumMod val="50000"/>
                  </a:schemeClr>
                </a:solidFill>
              </a:rPr>
              <a:t>/40</a:t>
            </a:r>
            <a:endParaRPr lang="zh-CN" altLang="en-US" dirty="0">
              <a:solidFill>
                <a:schemeClr val="accent1">
                  <a:lumMod val="50000"/>
                </a:schemeClr>
              </a:solidFill>
            </a:endParaRPr>
          </a:p>
        </p:txBody>
      </p:sp>
      <p:pic>
        <p:nvPicPr>
          <p:cNvPr id="2" name="图片 1">
            <a:extLst>
              <a:ext uri="{FF2B5EF4-FFF2-40B4-BE49-F238E27FC236}">
                <a16:creationId xmlns:a16="http://schemas.microsoft.com/office/drawing/2014/main" id="{DB59E31F-B7A7-4F08-944E-51855A41877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18303" y="1846995"/>
            <a:ext cx="3232991" cy="581443"/>
          </a:xfrm>
          <a:prstGeom prst="rect">
            <a:avLst/>
          </a:prstGeom>
        </p:spPr>
      </p:pic>
      <p:pic>
        <p:nvPicPr>
          <p:cNvPr id="3" name="图片 2">
            <a:extLst>
              <a:ext uri="{FF2B5EF4-FFF2-40B4-BE49-F238E27FC236}">
                <a16:creationId xmlns:a16="http://schemas.microsoft.com/office/drawing/2014/main" id="{890C2769-CF16-4AA9-A6E0-68541D0E84C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27683" y="2753053"/>
            <a:ext cx="3604125" cy="692784"/>
          </a:xfrm>
          <a:prstGeom prst="rect">
            <a:avLst/>
          </a:prstGeom>
        </p:spPr>
      </p:pic>
      <p:pic>
        <p:nvPicPr>
          <p:cNvPr id="6" name="图片 5">
            <a:extLst>
              <a:ext uri="{FF2B5EF4-FFF2-40B4-BE49-F238E27FC236}">
                <a16:creationId xmlns:a16="http://schemas.microsoft.com/office/drawing/2014/main" id="{85A90CBF-190E-4131-BA9C-1C17F7DAE9D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527683" y="4244095"/>
            <a:ext cx="3604125" cy="806956"/>
          </a:xfrm>
          <a:prstGeom prst="rect">
            <a:avLst/>
          </a:prstGeom>
        </p:spPr>
      </p:pic>
      <p:pic>
        <p:nvPicPr>
          <p:cNvPr id="8" name="图片 7">
            <a:extLst>
              <a:ext uri="{FF2B5EF4-FFF2-40B4-BE49-F238E27FC236}">
                <a16:creationId xmlns:a16="http://schemas.microsoft.com/office/drawing/2014/main" id="{910C4965-C3C6-4266-8598-776463982AB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518303" y="5499407"/>
            <a:ext cx="2606657" cy="795398"/>
          </a:xfrm>
          <a:prstGeom prst="rect">
            <a:avLst/>
          </a:prstGeom>
        </p:spPr>
      </p:pic>
      <p:sp>
        <p:nvSpPr>
          <p:cNvPr id="9" name="文本框 8">
            <a:extLst>
              <a:ext uri="{FF2B5EF4-FFF2-40B4-BE49-F238E27FC236}">
                <a16:creationId xmlns:a16="http://schemas.microsoft.com/office/drawing/2014/main" id="{631E29B4-892D-4E2C-BBDA-C10D2348A069}"/>
              </a:ext>
            </a:extLst>
          </p:cNvPr>
          <p:cNvSpPr txBox="1"/>
          <p:nvPr/>
        </p:nvSpPr>
        <p:spPr>
          <a:xfrm>
            <a:off x="931333" y="1280058"/>
            <a:ext cx="1415772" cy="461665"/>
          </a:xfrm>
          <a:prstGeom prst="rect">
            <a:avLst/>
          </a:prstGeom>
          <a:noFill/>
        </p:spPr>
        <p:txBody>
          <a:bodyPr wrap="none" rtlCol="0">
            <a:spAutoFit/>
          </a:bodyPr>
          <a:lstStyle/>
          <a:p>
            <a:r>
              <a:rPr lang="zh-CN" altLang="en-US" sz="2400" b="1" dirty="0">
                <a:solidFill>
                  <a:srgbClr val="203864"/>
                </a:solidFill>
                <a:latin typeface="华文中宋" panose="02010600040101010101" pitchFamily="2" charset="-122"/>
                <a:ea typeface="华文中宋" panose="02010600040101010101" pitchFamily="2" charset="-122"/>
                <a:cs typeface="Times New Roman" panose="02020603050405020304" pitchFamily="18" charset="0"/>
              </a:rPr>
              <a:t>计算模型</a:t>
            </a:r>
          </a:p>
        </p:txBody>
      </p:sp>
      <p:sp>
        <p:nvSpPr>
          <p:cNvPr id="15" name="文本框 14">
            <a:extLst>
              <a:ext uri="{FF2B5EF4-FFF2-40B4-BE49-F238E27FC236}">
                <a16:creationId xmlns:a16="http://schemas.microsoft.com/office/drawing/2014/main" id="{3FAA5AE5-BBA8-4023-9D61-F2ACB182FEAF}"/>
              </a:ext>
            </a:extLst>
          </p:cNvPr>
          <p:cNvSpPr txBox="1"/>
          <p:nvPr/>
        </p:nvSpPr>
        <p:spPr>
          <a:xfrm>
            <a:off x="931333" y="3564460"/>
            <a:ext cx="1415772" cy="461665"/>
          </a:xfrm>
          <a:prstGeom prst="rect">
            <a:avLst/>
          </a:prstGeom>
          <a:noFill/>
        </p:spPr>
        <p:txBody>
          <a:bodyPr wrap="none" rtlCol="0">
            <a:spAutoFit/>
          </a:bodyPr>
          <a:lstStyle/>
          <a:p>
            <a:r>
              <a:rPr lang="zh-CN" altLang="en-US" sz="2400" b="1" dirty="0">
                <a:solidFill>
                  <a:srgbClr val="203864"/>
                </a:solidFill>
                <a:latin typeface="华文中宋" panose="02010600040101010101" pitchFamily="2" charset="-122"/>
                <a:ea typeface="华文中宋" panose="02010600040101010101" pitchFamily="2" charset="-122"/>
                <a:cs typeface="Times New Roman" panose="02020603050405020304" pitchFamily="18" charset="0"/>
              </a:rPr>
              <a:t>通信模型</a:t>
            </a:r>
          </a:p>
        </p:txBody>
      </p:sp>
      <p:cxnSp>
        <p:nvCxnSpPr>
          <p:cNvPr id="19" name="直接箭头连接符 18">
            <a:extLst>
              <a:ext uri="{FF2B5EF4-FFF2-40B4-BE49-F238E27FC236}">
                <a16:creationId xmlns:a16="http://schemas.microsoft.com/office/drawing/2014/main" id="{E02F86BB-DDBD-485C-AFC4-2C264BFE7BE6}"/>
              </a:ext>
            </a:extLst>
          </p:cNvPr>
          <p:cNvCxnSpPr>
            <a:cxnSpLocks/>
          </p:cNvCxnSpPr>
          <p:nvPr/>
        </p:nvCxnSpPr>
        <p:spPr>
          <a:xfrm flipV="1">
            <a:off x="4917440" y="2137717"/>
            <a:ext cx="100424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23EA244B-4E35-4FD0-B742-A776CAA51CEB}"/>
                  </a:ext>
                </a:extLst>
              </p:cNvPr>
              <p:cNvSpPr txBox="1"/>
              <p:nvPr/>
            </p:nvSpPr>
            <p:spPr>
              <a:xfrm>
                <a:off x="5895361" y="1937383"/>
                <a:ext cx="5041893" cy="400110"/>
              </a:xfrm>
              <a:prstGeom prst="rect">
                <a:avLst/>
              </a:prstGeom>
              <a:noFill/>
            </p:spPr>
            <p:txBody>
              <a:bodyPr wrap="none" rtlCol="0">
                <a:spAutoFit/>
              </a:bodyPr>
              <a:lstStyle/>
              <a:p>
                <a:r>
                  <a:rPr lang="zh-CN" altLang="en-US" sz="2000" dirty="0">
                    <a:latin typeface="+mj-ea"/>
                    <a:ea typeface="+mj-ea"/>
                    <a:cs typeface="Times New Roman" panose="02020603050405020304" pitchFamily="18" charset="0"/>
                  </a:rPr>
                  <a:t>移动设备 </a:t>
                </a:r>
                <a14:m>
                  <m:oMath xmlns:m="http://schemas.openxmlformats.org/officeDocument/2006/math">
                    <m:r>
                      <a:rPr lang="en-US" altLang="zh-CN" sz="2000" i="1" dirty="0">
                        <a:latin typeface="+mj-ea"/>
                        <a:ea typeface="+mj-ea"/>
                        <a:cs typeface="Times New Roman" panose="02020603050405020304" pitchFamily="18" charset="0"/>
                      </a:rPr>
                      <m:t>𝑖</m:t>
                    </m:r>
                  </m:oMath>
                </a14:m>
                <a:r>
                  <a:rPr lang="zh-CN" altLang="en-US" sz="2000" dirty="0">
                    <a:latin typeface="+mj-ea"/>
                    <a:ea typeface="+mj-ea"/>
                    <a:cs typeface="Times New Roman" panose="02020603050405020304" pitchFamily="18" charset="0"/>
                  </a:rPr>
                  <a:t> 队列中待处理任务随时隙的更新</a:t>
                </a:r>
              </a:p>
            </p:txBody>
          </p:sp>
        </mc:Choice>
        <mc:Fallback>
          <p:sp>
            <p:nvSpPr>
              <p:cNvPr id="20" name="文本框 19">
                <a:extLst>
                  <a:ext uri="{FF2B5EF4-FFF2-40B4-BE49-F238E27FC236}">
                    <a16:creationId xmlns:a16="http://schemas.microsoft.com/office/drawing/2014/main" id="{23EA244B-4E35-4FD0-B742-A776CAA51CEB}"/>
                  </a:ext>
                </a:extLst>
              </p:cNvPr>
              <p:cNvSpPr txBox="1">
                <a:spLocks noRot="1" noChangeAspect="1" noMove="1" noResize="1" noEditPoints="1" noAdjustHandles="1" noChangeArrowheads="1" noChangeShapeType="1" noTextEdit="1"/>
              </p:cNvSpPr>
              <p:nvPr/>
            </p:nvSpPr>
            <p:spPr>
              <a:xfrm>
                <a:off x="5895361" y="1937383"/>
                <a:ext cx="5041893" cy="400110"/>
              </a:xfrm>
              <a:prstGeom prst="rect">
                <a:avLst/>
              </a:prstGeom>
              <a:blipFill>
                <a:blip r:embed="rId7"/>
                <a:stretch>
                  <a:fillRect l="-1209" t="-9231" r="-1088" b="-27692"/>
                </a:stretch>
              </a:blipFill>
            </p:spPr>
            <p:txBody>
              <a:bodyPr/>
              <a:lstStyle/>
              <a:p>
                <a:r>
                  <a:rPr lang="zh-CN" altLang="en-US">
                    <a:noFill/>
                  </a:rPr>
                  <a:t> </a:t>
                </a:r>
              </a:p>
            </p:txBody>
          </p:sp>
        </mc:Fallback>
      </mc:AlternateContent>
      <p:cxnSp>
        <p:nvCxnSpPr>
          <p:cNvPr id="21" name="直接箭头连接符 20">
            <a:extLst>
              <a:ext uri="{FF2B5EF4-FFF2-40B4-BE49-F238E27FC236}">
                <a16:creationId xmlns:a16="http://schemas.microsoft.com/office/drawing/2014/main" id="{40451490-C944-4A66-9CA2-1D1D70484C03}"/>
              </a:ext>
            </a:extLst>
          </p:cNvPr>
          <p:cNvCxnSpPr>
            <a:cxnSpLocks/>
          </p:cNvCxnSpPr>
          <p:nvPr/>
        </p:nvCxnSpPr>
        <p:spPr>
          <a:xfrm flipV="1">
            <a:off x="5131808" y="3091058"/>
            <a:ext cx="656873" cy="105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D50183A7-6399-4F4B-BB2F-143F4FFC7377}"/>
                  </a:ext>
                </a:extLst>
              </p:cNvPr>
              <p:cNvSpPr txBox="1"/>
              <p:nvPr/>
            </p:nvSpPr>
            <p:spPr>
              <a:xfrm>
                <a:off x="5703129" y="2864775"/>
                <a:ext cx="4792851" cy="400110"/>
              </a:xfrm>
              <a:prstGeom prst="rect">
                <a:avLst/>
              </a:prstGeom>
              <a:noFill/>
            </p:spPr>
            <p:txBody>
              <a:bodyPr wrap="none" rtlCol="0">
                <a:spAutoFit/>
              </a:bodyPr>
              <a:lstStyle/>
              <a:p>
                <a:r>
                  <a:rPr lang="zh-CN" altLang="en-US" sz="2000" dirty="0">
                    <a:latin typeface="+mj-ea"/>
                    <a:ea typeface="+mj-ea"/>
                    <a:cs typeface="Times New Roman" panose="02020603050405020304" pitchFamily="18" charset="0"/>
                  </a:rPr>
                  <a:t>服务器 </a:t>
                </a:r>
                <a14:m>
                  <m:oMath xmlns:m="http://schemas.openxmlformats.org/officeDocument/2006/math">
                    <m:r>
                      <a:rPr lang="en-US" altLang="zh-CN" sz="2000" i="1" dirty="0" smtClean="0">
                        <a:latin typeface="+mj-ea"/>
                        <a:ea typeface="+mj-ea"/>
                        <a:cs typeface="Times New Roman" panose="02020603050405020304" pitchFamily="18" charset="0"/>
                      </a:rPr>
                      <m:t>𝑗</m:t>
                    </m:r>
                  </m:oMath>
                </a14:m>
                <a:r>
                  <a:rPr lang="zh-CN" altLang="en-US" sz="2000" dirty="0">
                    <a:latin typeface="+mj-ea"/>
                    <a:ea typeface="+mj-ea"/>
                    <a:cs typeface="Times New Roman" panose="02020603050405020304" pitchFamily="18" charset="0"/>
                  </a:rPr>
                  <a:t> 队列中待处理任务随时隙的更新</a:t>
                </a:r>
                <a:endParaRPr lang="zh-CN" altLang="en-US" sz="2000" i="1" dirty="0">
                  <a:latin typeface="+mj-ea"/>
                  <a:ea typeface="+mj-ea"/>
                  <a:cs typeface="Times New Roman" panose="02020603050405020304" pitchFamily="18" charset="0"/>
                </a:endParaRPr>
              </a:p>
            </p:txBody>
          </p:sp>
        </mc:Choice>
        <mc:Fallback>
          <p:sp>
            <p:nvSpPr>
              <p:cNvPr id="22" name="文本框 21">
                <a:extLst>
                  <a:ext uri="{FF2B5EF4-FFF2-40B4-BE49-F238E27FC236}">
                    <a16:creationId xmlns:a16="http://schemas.microsoft.com/office/drawing/2014/main" id="{D50183A7-6399-4F4B-BB2F-143F4FFC7377}"/>
                  </a:ext>
                </a:extLst>
              </p:cNvPr>
              <p:cNvSpPr txBox="1">
                <a:spLocks noRot="1" noChangeAspect="1" noMove="1" noResize="1" noEditPoints="1" noAdjustHandles="1" noChangeArrowheads="1" noChangeShapeType="1" noTextEdit="1"/>
              </p:cNvSpPr>
              <p:nvPr/>
            </p:nvSpPr>
            <p:spPr>
              <a:xfrm>
                <a:off x="5703129" y="2864775"/>
                <a:ext cx="4792851" cy="400110"/>
              </a:xfrm>
              <a:prstGeom prst="rect">
                <a:avLst/>
              </a:prstGeom>
              <a:blipFill>
                <a:blip r:embed="rId8"/>
                <a:stretch>
                  <a:fillRect l="-1399" t="-9091" r="-1018" b="-25758"/>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4F3C7239-C3C7-47DB-9F88-981A4B17998B}"/>
              </a:ext>
            </a:extLst>
          </p:cNvPr>
          <p:cNvCxnSpPr>
            <a:cxnSpLocks/>
          </p:cNvCxnSpPr>
          <p:nvPr/>
        </p:nvCxnSpPr>
        <p:spPr>
          <a:xfrm>
            <a:off x="5094585" y="4694318"/>
            <a:ext cx="927153" cy="91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768D038E-4E79-42AD-9B9D-8FAF78D0889B}"/>
                  </a:ext>
                </a:extLst>
              </p:cNvPr>
              <p:cNvSpPr txBox="1"/>
              <p:nvPr/>
            </p:nvSpPr>
            <p:spPr>
              <a:xfrm>
                <a:off x="6148253" y="4499250"/>
                <a:ext cx="4882747" cy="400110"/>
              </a:xfrm>
              <a:prstGeom prst="rect">
                <a:avLst/>
              </a:prstGeom>
              <a:noFill/>
            </p:spPr>
            <p:txBody>
              <a:bodyPr wrap="none" rtlCol="0">
                <a:spAutoFit/>
              </a:bodyPr>
              <a:lstStyle/>
              <a:p>
                <a:r>
                  <a:rPr lang="zh-CN" altLang="en-US" sz="2000" dirty="0">
                    <a:latin typeface="+mj-ea"/>
                    <a:ea typeface="+mj-ea"/>
                    <a:cs typeface="Times New Roman" panose="02020603050405020304" pitchFamily="18" charset="0"/>
                  </a:rPr>
                  <a:t>移动设备 </a:t>
                </a:r>
                <a14:m>
                  <m:oMath xmlns:m="http://schemas.openxmlformats.org/officeDocument/2006/math">
                    <m:r>
                      <a:rPr lang="en-US" altLang="zh-CN" sz="2000" i="1" dirty="0" smtClean="0">
                        <a:latin typeface="+mj-ea"/>
                        <a:ea typeface="+mj-ea"/>
                        <a:cs typeface="Times New Roman" panose="02020603050405020304" pitchFamily="18" charset="0"/>
                      </a:rPr>
                      <m:t>𝑖</m:t>
                    </m:r>
                  </m:oMath>
                </a14:m>
                <a:r>
                  <a:rPr lang="en-US" altLang="zh-CN" sz="2000" dirty="0">
                    <a:latin typeface="+mj-ea"/>
                    <a:ea typeface="+mj-ea"/>
                    <a:cs typeface="Times New Roman" panose="02020603050405020304" pitchFamily="18" charset="0"/>
                  </a:rPr>
                  <a:t> </a:t>
                </a:r>
                <a:r>
                  <a:rPr lang="zh-CN" altLang="en-US" sz="2000" dirty="0">
                    <a:latin typeface="+mj-ea"/>
                    <a:ea typeface="+mj-ea"/>
                    <a:cs typeface="Times New Roman" panose="02020603050405020304" pitchFamily="18" charset="0"/>
                  </a:rPr>
                  <a:t>任务传输给服务器</a:t>
                </a:r>
                <a14:m>
                  <m:oMath xmlns:m="http://schemas.openxmlformats.org/officeDocument/2006/math">
                    <m:r>
                      <a:rPr lang="en-US" altLang="zh-CN" sz="2000" i="1" dirty="0" smtClean="0">
                        <a:latin typeface="+mj-ea"/>
                        <a:ea typeface="+mj-ea"/>
                        <a:cs typeface="Times New Roman" panose="02020603050405020304" pitchFamily="18" charset="0"/>
                      </a:rPr>
                      <m:t>𝑗</m:t>
                    </m:r>
                  </m:oMath>
                </a14:m>
                <a:r>
                  <a:rPr lang="zh-CN" altLang="en-US" sz="2000" dirty="0">
                    <a:latin typeface="+mj-ea"/>
                    <a:ea typeface="+mj-ea"/>
                    <a:cs typeface="Times New Roman" panose="02020603050405020304" pitchFamily="18" charset="0"/>
                  </a:rPr>
                  <a:t>的传输速率</a:t>
                </a:r>
                <a:endParaRPr lang="zh-CN" altLang="en-US" sz="2000" i="1" dirty="0">
                  <a:latin typeface="+mj-ea"/>
                  <a:ea typeface="+mj-ea"/>
                  <a:cs typeface="Times New Roman" panose="02020603050405020304" pitchFamily="18" charset="0"/>
                </a:endParaRPr>
              </a:p>
            </p:txBody>
          </p:sp>
        </mc:Choice>
        <mc:Fallback>
          <p:sp>
            <p:nvSpPr>
              <p:cNvPr id="24" name="文本框 23">
                <a:extLst>
                  <a:ext uri="{FF2B5EF4-FFF2-40B4-BE49-F238E27FC236}">
                    <a16:creationId xmlns:a16="http://schemas.microsoft.com/office/drawing/2014/main" id="{768D038E-4E79-42AD-9B9D-8FAF78D0889B}"/>
                  </a:ext>
                </a:extLst>
              </p:cNvPr>
              <p:cNvSpPr txBox="1">
                <a:spLocks noRot="1" noChangeAspect="1" noMove="1" noResize="1" noEditPoints="1" noAdjustHandles="1" noChangeArrowheads="1" noChangeShapeType="1" noTextEdit="1"/>
              </p:cNvSpPr>
              <p:nvPr/>
            </p:nvSpPr>
            <p:spPr>
              <a:xfrm>
                <a:off x="6148253" y="4499250"/>
                <a:ext cx="4882747" cy="400110"/>
              </a:xfrm>
              <a:prstGeom prst="rect">
                <a:avLst/>
              </a:prstGeom>
              <a:blipFill>
                <a:blip r:embed="rId9"/>
                <a:stretch>
                  <a:fillRect l="-1373" t="-7576" r="-999" b="-25758"/>
                </a:stretch>
              </a:blipFill>
            </p:spPr>
            <p:txBody>
              <a:bodyPr/>
              <a:lstStyle/>
              <a:p>
                <a:r>
                  <a:rPr lang="zh-CN" altLang="en-US">
                    <a:noFill/>
                  </a:rPr>
                  <a:t> </a:t>
                </a:r>
              </a:p>
            </p:txBody>
          </p:sp>
        </mc:Fallback>
      </mc:AlternateContent>
      <p:cxnSp>
        <p:nvCxnSpPr>
          <p:cNvPr id="25" name="直接箭头连接符 24">
            <a:extLst>
              <a:ext uri="{FF2B5EF4-FFF2-40B4-BE49-F238E27FC236}">
                <a16:creationId xmlns:a16="http://schemas.microsoft.com/office/drawing/2014/main" id="{20C532B0-E101-49FC-AD8C-0ECB2DF2983B}"/>
              </a:ext>
            </a:extLst>
          </p:cNvPr>
          <p:cNvCxnSpPr>
            <a:cxnSpLocks/>
          </p:cNvCxnSpPr>
          <p:nvPr/>
        </p:nvCxnSpPr>
        <p:spPr>
          <a:xfrm>
            <a:off x="4618286" y="5888627"/>
            <a:ext cx="989819" cy="84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5D1A0A2-B9DF-401A-B578-6FD9276FA704}"/>
              </a:ext>
            </a:extLst>
          </p:cNvPr>
          <p:cNvSpPr txBox="1"/>
          <p:nvPr/>
        </p:nvSpPr>
        <p:spPr>
          <a:xfrm>
            <a:off x="5843816" y="5633189"/>
            <a:ext cx="5188354" cy="400110"/>
          </a:xfrm>
          <a:prstGeom prst="rect">
            <a:avLst/>
          </a:prstGeom>
          <a:noFill/>
        </p:spPr>
        <p:txBody>
          <a:bodyPr wrap="square" rtlCol="0">
            <a:spAutoFit/>
          </a:bodyPr>
          <a:lstStyle/>
          <a:p>
            <a:r>
              <a:rPr lang="zh-CN" altLang="en-US" sz="2000" dirty="0">
                <a:latin typeface="+mj-ea"/>
                <a:ea typeface="+mj-ea"/>
                <a:cs typeface="Times New Roman" panose="02020603050405020304" pitchFamily="18" charset="0"/>
              </a:rPr>
              <a:t>定义任务是否卸载失败</a:t>
            </a:r>
          </a:p>
        </p:txBody>
      </p:sp>
      <p:sp>
        <p:nvSpPr>
          <p:cNvPr id="28" name="矩形 27">
            <a:extLst>
              <a:ext uri="{FF2B5EF4-FFF2-40B4-BE49-F238E27FC236}">
                <a16:creationId xmlns:a16="http://schemas.microsoft.com/office/drawing/2014/main" id="{FF9DE04E-D575-41D1-BACB-802F00274708}"/>
              </a:ext>
            </a:extLst>
          </p:cNvPr>
          <p:cNvSpPr/>
          <p:nvPr/>
        </p:nvSpPr>
        <p:spPr>
          <a:xfrm>
            <a:off x="3017056" y="4686113"/>
            <a:ext cx="1480678" cy="36493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29" name="文本框 28">
            <a:extLst>
              <a:ext uri="{FF2B5EF4-FFF2-40B4-BE49-F238E27FC236}">
                <a16:creationId xmlns:a16="http://schemas.microsoft.com/office/drawing/2014/main" id="{0AA0BDD0-69E3-4FBE-BF4B-DBE5CAF4D882}"/>
              </a:ext>
            </a:extLst>
          </p:cNvPr>
          <p:cNvSpPr txBox="1"/>
          <p:nvPr/>
        </p:nvSpPr>
        <p:spPr>
          <a:xfrm>
            <a:off x="3607105" y="5027107"/>
            <a:ext cx="877163"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干扰项</a:t>
            </a:r>
          </a:p>
        </p:txBody>
      </p:sp>
      <p:sp>
        <p:nvSpPr>
          <p:cNvPr id="27" name="矩形 26">
            <a:extLst>
              <a:ext uri="{FF2B5EF4-FFF2-40B4-BE49-F238E27FC236}">
                <a16:creationId xmlns:a16="http://schemas.microsoft.com/office/drawing/2014/main" id="{3AEABD59-F10D-4FC8-9B18-701D02E0996E}"/>
              </a:ext>
            </a:extLst>
          </p:cNvPr>
          <p:cNvSpPr/>
          <p:nvPr/>
        </p:nvSpPr>
        <p:spPr>
          <a:xfrm>
            <a:off x="3486912" y="2864775"/>
            <a:ext cx="341376" cy="477209"/>
          </a:xfrm>
          <a:prstGeom prst="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58AC19DD-5A91-4E4D-A4AF-9C66A46B0892}"/>
                  </a:ext>
                </a:extLst>
              </p:cNvPr>
              <p:cNvSpPr txBox="1"/>
              <p:nvPr/>
            </p:nvSpPr>
            <p:spPr>
              <a:xfrm>
                <a:off x="3660892" y="3366331"/>
                <a:ext cx="2520242" cy="307777"/>
              </a:xfrm>
              <a:prstGeom prst="rect">
                <a:avLst/>
              </a:prstGeom>
              <a:noFill/>
            </p:spPr>
            <p:txBody>
              <a:bodyPr wrap="none" rtlCol="0">
                <a:spAutoFit/>
              </a:bodyPr>
              <a:lstStyle/>
              <a:p>
                <a:r>
                  <a:rPr lang="zh-CN" altLang="en-US" sz="14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如果卸载到服务器</a:t>
                </a:r>
                <a14:m>
                  <m:oMath xmlns:m="http://schemas.openxmlformats.org/officeDocument/2006/math">
                    <m:r>
                      <a:rPr lang="en-US" altLang="zh-CN" sz="1400" b="1" i="1" dirty="0" smtClean="0">
                        <a:solidFill>
                          <a:srgbClr val="7030A0"/>
                        </a:solidFill>
                        <a:latin typeface="Cambria Math" panose="02040503050406030204" pitchFamily="18" charset="0"/>
                        <a:cs typeface="Times New Roman" panose="02020603050405020304" pitchFamily="18" charset="0"/>
                      </a:rPr>
                      <m:t>𝒋</m:t>
                    </m:r>
                  </m:oMath>
                </a14:m>
                <a:r>
                  <a:rPr lang="zh-CN" altLang="en-US" sz="14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则取值为</a:t>
                </a:r>
                <a:r>
                  <a:rPr lang="en-US" altLang="zh-CN" sz="14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400"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30" name="文本框 29">
                <a:extLst>
                  <a:ext uri="{FF2B5EF4-FFF2-40B4-BE49-F238E27FC236}">
                    <a16:creationId xmlns:a16="http://schemas.microsoft.com/office/drawing/2014/main" id="{58AC19DD-5A91-4E4D-A4AF-9C66A46B0892}"/>
                  </a:ext>
                </a:extLst>
              </p:cNvPr>
              <p:cNvSpPr txBox="1">
                <a:spLocks noRot="1" noChangeAspect="1" noMove="1" noResize="1" noEditPoints="1" noAdjustHandles="1" noChangeArrowheads="1" noChangeShapeType="1" noTextEdit="1"/>
              </p:cNvSpPr>
              <p:nvPr/>
            </p:nvSpPr>
            <p:spPr>
              <a:xfrm>
                <a:off x="3660892" y="3366331"/>
                <a:ext cx="2520242" cy="307777"/>
              </a:xfrm>
              <a:prstGeom prst="rect">
                <a:avLst/>
              </a:prstGeom>
              <a:blipFill>
                <a:blip r:embed="rId10"/>
                <a:stretch>
                  <a:fillRect l="-726" t="-3922" b="-19608"/>
                </a:stretch>
              </a:blipFill>
            </p:spPr>
            <p:txBody>
              <a:bodyPr/>
              <a:lstStyle/>
              <a:p>
                <a:r>
                  <a:rPr lang="zh-CN" altLang="en-US">
                    <a:noFill/>
                  </a:rPr>
                  <a:t> </a:t>
                </a:r>
              </a:p>
            </p:txBody>
          </p:sp>
        </mc:Fallback>
      </mc:AlternateContent>
      <p:sp>
        <p:nvSpPr>
          <p:cNvPr id="31" name="矩形 30">
            <a:extLst>
              <a:ext uri="{FF2B5EF4-FFF2-40B4-BE49-F238E27FC236}">
                <a16:creationId xmlns:a16="http://schemas.microsoft.com/office/drawing/2014/main" id="{2C7388D1-BCF8-43F8-93BE-AFC3C040DDF0}"/>
              </a:ext>
            </a:extLst>
          </p:cNvPr>
          <p:cNvSpPr/>
          <p:nvPr/>
        </p:nvSpPr>
        <p:spPr>
          <a:xfrm>
            <a:off x="4288113" y="1989784"/>
            <a:ext cx="209621" cy="339457"/>
          </a:xfrm>
          <a:prstGeom prst="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33" name="文本框 32">
            <a:extLst>
              <a:ext uri="{FF2B5EF4-FFF2-40B4-BE49-F238E27FC236}">
                <a16:creationId xmlns:a16="http://schemas.microsoft.com/office/drawing/2014/main" id="{E0CE3D98-ECED-47CD-83E7-DAED8852D34E}"/>
              </a:ext>
            </a:extLst>
          </p:cNvPr>
          <p:cNvSpPr txBox="1"/>
          <p:nvPr/>
        </p:nvSpPr>
        <p:spPr>
          <a:xfrm>
            <a:off x="4219351" y="1607624"/>
            <a:ext cx="1876649" cy="307777"/>
          </a:xfrm>
          <a:prstGeom prst="rect">
            <a:avLst/>
          </a:prstGeom>
          <a:noFill/>
        </p:spPr>
        <p:txBody>
          <a:bodyPr wrap="square">
            <a:spAutoFit/>
          </a:bodyPr>
          <a:lstStyle/>
          <a:p>
            <a:r>
              <a:rPr lang="zh-CN" altLang="en-US" sz="1400" b="1" dirty="0">
                <a:solidFill>
                  <a:srgbClr val="7030A0"/>
                </a:solidFill>
                <a:latin typeface="华文中宋" panose="02010600040101010101" pitchFamily="2" charset="-122"/>
                <a:ea typeface="华文中宋" panose="02010600040101010101" pitchFamily="2" charset="-122"/>
                <a:cs typeface="Times New Roman" panose="02020603050405020304" pitchFamily="18" charset="0"/>
              </a:rPr>
              <a:t>时隙长度</a:t>
            </a:r>
          </a:p>
        </p:txBody>
      </p:sp>
    </p:spTree>
    <p:extLst>
      <p:ext uri="{BB962C8B-B14F-4D97-AF65-F5344CB8AC3E}">
        <p14:creationId xmlns:p14="http://schemas.microsoft.com/office/powerpoint/2010/main" val="641010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zh-CN" altLang="en-US" dirty="0">
                <a:solidFill>
                  <a:srgbClr val="203864"/>
                </a:solidFill>
              </a:rPr>
              <a:t>系统模型</a:t>
            </a:r>
          </a:p>
        </p:txBody>
      </p:sp>
      <p:sp>
        <p:nvSpPr>
          <p:cNvPr id="16" name="灯片编号占位符 2">
            <a:extLst>
              <a:ext uri="{FF2B5EF4-FFF2-40B4-BE49-F238E27FC236}">
                <a16:creationId xmlns:a16="http://schemas.microsoft.com/office/drawing/2014/main" id="{7F62944E-D6B6-4FF0-8E75-D74F048B23D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12</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5" name="文本框 4">
            <a:extLst>
              <a:ext uri="{FF2B5EF4-FFF2-40B4-BE49-F238E27FC236}">
                <a16:creationId xmlns:a16="http://schemas.microsoft.com/office/drawing/2014/main" id="{B267AE6B-CEAE-49B5-BD7E-0DA339991EEF}"/>
              </a:ext>
            </a:extLst>
          </p:cNvPr>
          <p:cNvSpPr txBox="1"/>
          <p:nvPr/>
        </p:nvSpPr>
        <p:spPr>
          <a:xfrm>
            <a:off x="386079" y="1087120"/>
            <a:ext cx="2471421" cy="461665"/>
          </a:xfrm>
          <a:prstGeom prst="rect">
            <a:avLst/>
          </a:prstGeom>
          <a:noFill/>
        </p:spPr>
        <p:txBody>
          <a:bodyPr wrap="square" rtlCol="0">
            <a:spAutoFit/>
          </a:bodyPr>
          <a:lstStyle/>
          <a:p>
            <a:r>
              <a:rPr lang="zh-CN" altLang="en-US" sz="2400" b="1" dirty="0">
                <a:solidFill>
                  <a:srgbClr val="203864"/>
                </a:solidFill>
                <a:latin typeface="华文中宋" panose="02010600040101010101" pitchFamily="2" charset="-122"/>
                <a:ea typeface="华文中宋" panose="02010600040101010101" pitchFamily="2" charset="-122"/>
                <a:cs typeface="Times New Roman" panose="02020603050405020304" pitchFamily="18" charset="0"/>
              </a:rPr>
              <a:t>优化问题形式化</a:t>
            </a:r>
          </a:p>
        </p:txBody>
      </p:sp>
      <p:pic>
        <p:nvPicPr>
          <p:cNvPr id="2" name="图片 1">
            <a:extLst>
              <a:ext uri="{FF2B5EF4-FFF2-40B4-BE49-F238E27FC236}">
                <a16:creationId xmlns:a16="http://schemas.microsoft.com/office/drawing/2014/main" id="{62695601-9E6E-4393-A2F6-4A5D870D702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62967" y="1795598"/>
            <a:ext cx="5209148" cy="4333274"/>
          </a:xfrm>
          <a:prstGeom prst="rect">
            <a:avLst/>
          </a:prstGeom>
        </p:spPr>
      </p:pic>
      <p:sp>
        <p:nvSpPr>
          <p:cNvPr id="3" name="文本框 2">
            <a:extLst>
              <a:ext uri="{FF2B5EF4-FFF2-40B4-BE49-F238E27FC236}">
                <a16:creationId xmlns:a16="http://schemas.microsoft.com/office/drawing/2014/main" id="{35D6D439-6D81-4745-BFDA-ED3D819A0C3F}"/>
              </a:ext>
            </a:extLst>
          </p:cNvPr>
          <p:cNvSpPr txBox="1"/>
          <p:nvPr/>
        </p:nvSpPr>
        <p:spPr>
          <a:xfrm>
            <a:off x="6376537" y="2075372"/>
            <a:ext cx="5057795" cy="400110"/>
          </a:xfrm>
          <a:prstGeom prst="rect">
            <a:avLst/>
          </a:prstGeom>
          <a:noFill/>
        </p:spPr>
        <p:txBody>
          <a:bodyPr wrap="none" rtlCol="0">
            <a:spAutoFit/>
          </a:bodyPr>
          <a:lstStyle/>
          <a:p>
            <a:r>
              <a:rPr lang="zh-CN" altLang="en-US" sz="20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目标：</a:t>
            </a:r>
            <a:r>
              <a:rPr lang="zh-CN" altLang="en-US" sz="2000" b="1" dirty="0">
                <a:latin typeface="华文中宋" panose="02010600040101010101" pitchFamily="2" charset="-122"/>
                <a:ea typeface="华文中宋" panose="02010600040101010101" pitchFamily="2" charset="-122"/>
                <a:cs typeface="Times New Roman" panose="02020603050405020304" pitchFamily="18" charset="0"/>
              </a:rPr>
              <a:t>最大限度地减少处理时间和等待时间</a:t>
            </a:r>
            <a:endParaRPr lang="en-US" altLang="zh-CN" sz="2000" b="1"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6" name="矩形: 圆角 5">
            <a:extLst>
              <a:ext uri="{FF2B5EF4-FFF2-40B4-BE49-F238E27FC236}">
                <a16:creationId xmlns:a16="http://schemas.microsoft.com/office/drawing/2014/main" id="{D1611BAC-8C2E-45DC-9E3D-CBA55D3AB0CA}"/>
              </a:ext>
            </a:extLst>
          </p:cNvPr>
          <p:cNvSpPr/>
          <p:nvPr/>
        </p:nvSpPr>
        <p:spPr>
          <a:xfrm>
            <a:off x="2129475" y="1844040"/>
            <a:ext cx="2494280" cy="67056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11" name="矩形: 圆角 10">
            <a:extLst>
              <a:ext uri="{FF2B5EF4-FFF2-40B4-BE49-F238E27FC236}">
                <a16:creationId xmlns:a16="http://schemas.microsoft.com/office/drawing/2014/main" id="{8960AACD-3510-411A-BC9F-B8B6FAFE40C1}"/>
              </a:ext>
            </a:extLst>
          </p:cNvPr>
          <p:cNvSpPr/>
          <p:nvPr/>
        </p:nvSpPr>
        <p:spPr>
          <a:xfrm>
            <a:off x="1149035" y="2615254"/>
            <a:ext cx="4079240" cy="86962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cxnSp>
        <p:nvCxnSpPr>
          <p:cNvPr id="10" name="直接箭头连接符 9">
            <a:extLst>
              <a:ext uri="{FF2B5EF4-FFF2-40B4-BE49-F238E27FC236}">
                <a16:creationId xmlns:a16="http://schemas.microsoft.com/office/drawing/2014/main" id="{24F92465-8212-4CC3-A7FF-029F88544F48}"/>
              </a:ext>
            </a:extLst>
          </p:cNvPr>
          <p:cNvCxnSpPr>
            <a:cxnSpLocks/>
          </p:cNvCxnSpPr>
          <p:nvPr/>
        </p:nvCxnSpPr>
        <p:spPr>
          <a:xfrm>
            <a:off x="4623755" y="2113280"/>
            <a:ext cx="17221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06CE8848-8A50-43B4-BD15-28207E0BC720}"/>
              </a:ext>
            </a:extLst>
          </p:cNvPr>
          <p:cNvCxnSpPr>
            <a:cxnSpLocks/>
            <a:stCxn id="11" idx="3"/>
          </p:cNvCxnSpPr>
          <p:nvPr/>
        </p:nvCxnSpPr>
        <p:spPr>
          <a:xfrm flipV="1">
            <a:off x="5228275" y="2514600"/>
            <a:ext cx="1355602" cy="5354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矩形: 圆角 14">
            <a:extLst>
              <a:ext uri="{FF2B5EF4-FFF2-40B4-BE49-F238E27FC236}">
                <a16:creationId xmlns:a16="http://schemas.microsoft.com/office/drawing/2014/main" id="{0881689E-B936-426F-B832-490A1B0FD4B9}"/>
              </a:ext>
            </a:extLst>
          </p:cNvPr>
          <p:cNvSpPr/>
          <p:nvPr/>
        </p:nvSpPr>
        <p:spPr>
          <a:xfrm>
            <a:off x="1443675" y="3540760"/>
            <a:ext cx="2936240" cy="8062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cxnSp>
        <p:nvCxnSpPr>
          <p:cNvPr id="18" name="直接箭头连接符 17">
            <a:extLst>
              <a:ext uri="{FF2B5EF4-FFF2-40B4-BE49-F238E27FC236}">
                <a16:creationId xmlns:a16="http://schemas.microsoft.com/office/drawing/2014/main" id="{F62554C6-A9A6-4B6F-BD2A-21B62EC91F30}"/>
              </a:ext>
            </a:extLst>
          </p:cNvPr>
          <p:cNvCxnSpPr/>
          <p:nvPr/>
        </p:nvCxnSpPr>
        <p:spPr>
          <a:xfrm>
            <a:off x="4379915" y="3911600"/>
            <a:ext cx="21386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8EF91729-1C48-4579-A31D-2A8A4D7BE684}"/>
              </a:ext>
            </a:extLst>
          </p:cNvPr>
          <p:cNvSpPr txBox="1"/>
          <p:nvPr/>
        </p:nvSpPr>
        <p:spPr>
          <a:xfrm>
            <a:off x="6583877" y="3753194"/>
            <a:ext cx="3023585" cy="400110"/>
          </a:xfrm>
          <a:prstGeom prst="rect">
            <a:avLst/>
          </a:prstGeom>
          <a:noFill/>
        </p:spPr>
        <p:txBody>
          <a:bodyPr wrap="none" rtlCol="0">
            <a:spAutoFit/>
          </a:bodyPr>
          <a:lstStyle/>
          <a:p>
            <a:r>
              <a:rPr lang="zh-CN" altLang="en-US" sz="20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目标：</a:t>
            </a:r>
            <a:r>
              <a:rPr lang="zh-CN" altLang="en-US" sz="2000" b="1" dirty="0">
                <a:latin typeface="华文中宋" panose="02010600040101010101" pitchFamily="2" charset="-122"/>
                <a:ea typeface="华文中宋" panose="02010600040101010101" pitchFamily="2" charset="-122"/>
                <a:cs typeface="Times New Roman" panose="02020603050405020304" pitchFamily="18" charset="0"/>
              </a:rPr>
              <a:t>最小化传输失败率</a:t>
            </a:r>
          </a:p>
        </p:txBody>
      </p:sp>
      <p:cxnSp>
        <p:nvCxnSpPr>
          <p:cNvPr id="21" name="直接箭头连接符 20">
            <a:extLst>
              <a:ext uri="{FF2B5EF4-FFF2-40B4-BE49-F238E27FC236}">
                <a16:creationId xmlns:a16="http://schemas.microsoft.com/office/drawing/2014/main" id="{3FE63548-77DE-4523-BB11-650F07E3A2DA}"/>
              </a:ext>
            </a:extLst>
          </p:cNvPr>
          <p:cNvCxnSpPr>
            <a:cxnSpLocks/>
          </p:cNvCxnSpPr>
          <p:nvPr/>
        </p:nvCxnSpPr>
        <p:spPr>
          <a:xfrm flipV="1">
            <a:off x="4175248" y="5384800"/>
            <a:ext cx="2170627" cy="2337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65AD7C03-D1CE-4804-8D08-ED753273F4A4}"/>
              </a:ext>
            </a:extLst>
          </p:cNvPr>
          <p:cNvSpPr txBox="1"/>
          <p:nvPr/>
        </p:nvSpPr>
        <p:spPr>
          <a:xfrm>
            <a:off x="6365759" y="5257800"/>
            <a:ext cx="4693940" cy="707886"/>
          </a:xfrm>
          <a:prstGeom prst="rect">
            <a:avLst/>
          </a:prstGeom>
          <a:noFill/>
        </p:spPr>
        <p:txBody>
          <a:bodyPr wrap="square" rtlCol="0">
            <a:spAutoFit/>
          </a:bodyPr>
          <a:lstStyle/>
          <a:p>
            <a:r>
              <a:rPr lang="zh-CN" altLang="en-US" sz="20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约束：</a:t>
            </a:r>
            <a:r>
              <a:rPr lang="zh-CN" altLang="en-US" sz="2000" b="1" dirty="0">
                <a:latin typeface="华文中宋" panose="02010600040101010101" pitchFamily="2" charset="-122"/>
                <a:ea typeface="华文中宋" panose="02010600040101010101" pitchFamily="2" charset="-122"/>
                <a:cs typeface="Times New Roman" panose="02020603050405020304" pitchFamily="18" charset="0"/>
              </a:rPr>
              <a:t>本地只能处理一台服务器，或者最多卸载一台服务器</a:t>
            </a:r>
          </a:p>
        </p:txBody>
      </p:sp>
      <p:sp>
        <p:nvSpPr>
          <p:cNvPr id="24" name="矩形: 圆角 23">
            <a:extLst>
              <a:ext uri="{FF2B5EF4-FFF2-40B4-BE49-F238E27FC236}">
                <a16:creationId xmlns:a16="http://schemas.microsoft.com/office/drawing/2014/main" id="{D5488F16-A9ED-4E3E-9E7C-41992EE8915C}"/>
              </a:ext>
            </a:extLst>
          </p:cNvPr>
          <p:cNvSpPr/>
          <p:nvPr/>
        </p:nvSpPr>
        <p:spPr>
          <a:xfrm>
            <a:off x="1443675" y="3663950"/>
            <a:ext cx="258125" cy="508000"/>
          </a:xfrm>
          <a:prstGeom prst="round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
        <p:nvSpPr>
          <p:cNvPr id="25" name="文本框 24">
            <a:extLst>
              <a:ext uri="{FF2B5EF4-FFF2-40B4-BE49-F238E27FC236}">
                <a16:creationId xmlns:a16="http://schemas.microsoft.com/office/drawing/2014/main" id="{BF406E9A-1CF8-4F1D-9F26-D1318868ED4E}"/>
              </a:ext>
            </a:extLst>
          </p:cNvPr>
          <p:cNvSpPr txBox="1"/>
          <p:nvPr/>
        </p:nvSpPr>
        <p:spPr>
          <a:xfrm>
            <a:off x="303633" y="4037620"/>
            <a:ext cx="1646951" cy="646331"/>
          </a:xfrm>
          <a:prstGeom prst="rect">
            <a:avLst/>
          </a:prstGeom>
          <a:noFill/>
        </p:spPr>
        <p:txBody>
          <a:bodyPr wrap="square" rtlCol="0">
            <a:spAutoFit/>
          </a:bodyPr>
          <a:lstStyle/>
          <a:p>
            <a:r>
              <a:rPr lang="zh-CN" altLang="en-US" b="1" dirty="0">
                <a:solidFill>
                  <a:srgbClr val="7030A0"/>
                </a:solidFill>
                <a:latin typeface="华文中宋" panose="02010600040101010101" pitchFamily="2" charset="-122"/>
                <a:ea typeface="华文中宋" panose="02010600040101010101" pitchFamily="2" charset="-122"/>
                <a:cs typeface="Times New Roman" panose="02020603050405020304" pitchFamily="18" charset="0"/>
              </a:rPr>
              <a:t>优化传输失败率的权重</a:t>
            </a:r>
          </a:p>
        </p:txBody>
      </p:sp>
    </p:spTree>
    <p:extLst>
      <p:ext uri="{BB962C8B-B14F-4D97-AF65-F5344CB8AC3E}">
        <p14:creationId xmlns:p14="http://schemas.microsoft.com/office/powerpoint/2010/main" val="2379783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zh-CN" altLang="en-US" dirty="0">
                <a:solidFill>
                  <a:srgbClr val="203864"/>
                </a:solidFill>
              </a:rPr>
              <a:t>方案建模</a:t>
            </a:r>
          </a:p>
        </p:txBody>
      </p:sp>
      <p:sp>
        <p:nvSpPr>
          <p:cNvPr id="16" name="灯片编号占位符 2">
            <a:extLst>
              <a:ext uri="{FF2B5EF4-FFF2-40B4-BE49-F238E27FC236}">
                <a16:creationId xmlns:a16="http://schemas.microsoft.com/office/drawing/2014/main" id="{7F62944E-D6B6-4FF0-8E75-D74F048B23D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13</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6" name="文本框 5">
            <a:extLst>
              <a:ext uri="{FF2B5EF4-FFF2-40B4-BE49-F238E27FC236}">
                <a16:creationId xmlns:a16="http://schemas.microsoft.com/office/drawing/2014/main" id="{778BBF1A-599B-43D3-A3C1-03C27F01F9AE}"/>
              </a:ext>
            </a:extLst>
          </p:cNvPr>
          <p:cNvSpPr txBox="1"/>
          <p:nvPr/>
        </p:nvSpPr>
        <p:spPr>
          <a:xfrm>
            <a:off x="741680" y="1240274"/>
            <a:ext cx="3657600" cy="461665"/>
          </a:xfrm>
          <a:prstGeom prst="rect">
            <a:avLst/>
          </a:prstGeom>
          <a:noFill/>
        </p:spPr>
        <p:txBody>
          <a:bodyPr wrap="square">
            <a:spAutoFit/>
          </a:bodyPr>
          <a:lstStyle/>
          <a:p>
            <a:r>
              <a:rPr lang="zh-CN" altLang="en-US" sz="2400" b="1" dirty="0">
                <a:solidFill>
                  <a:srgbClr val="203864"/>
                </a:solidFill>
                <a:latin typeface="华文中宋" panose="02010600040101010101" pitchFamily="2" charset="-122"/>
                <a:ea typeface="华文中宋" panose="02010600040101010101" pitchFamily="2" charset="-122"/>
                <a:cs typeface="Times New Roman" panose="02020603050405020304" pitchFamily="18" charset="0"/>
              </a:rPr>
              <a:t>图建模</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BCED421-EF71-486A-BB0B-C5E099D74867}"/>
                  </a:ext>
                </a:extLst>
              </p:cNvPr>
              <p:cNvSpPr txBox="1"/>
              <p:nvPr/>
            </p:nvSpPr>
            <p:spPr>
              <a:xfrm>
                <a:off x="1204638" y="4440266"/>
                <a:ext cx="9782723" cy="1971565"/>
              </a:xfrm>
              <a:prstGeom prst="rect">
                <a:avLst/>
              </a:prstGeom>
              <a:noFill/>
            </p:spPr>
            <p:txBody>
              <a:bodyPr wrap="square">
                <a:spAutoFit/>
              </a:bodyPr>
              <a:lstStyle/>
              <a:p>
                <a:pPr marL="342900" indent="-342900">
                  <a:lnSpc>
                    <a:spcPct val="150000"/>
                  </a:lnSpc>
                  <a:buFont typeface="Wingdings" panose="05000000000000000000" pitchFamily="2" charset="2"/>
                  <a:buChar char="p"/>
                </a:pPr>
                <a14:m>
                  <m:oMath xmlns:m="http://schemas.openxmlformats.org/officeDocument/2006/math">
                    <m:r>
                      <a:rPr lang="en-US" altLang="zh-CN" sz="2000" b="0" i="1" u="none" strike="noStrike" baseline="0" dirty="0" smtClean="0">
                        <a:latin typeface="Cambria Math" panose="02040503050406030204" pitchFamily="18" charset="0"/>
                        <a:cs typeface="Times New Roman" panose="02020603050405020304" pitchFamily="18" charset="0"/>
                      </a:rPr>
                      <m:t>𝑉</m:t>
                    </m:r>
                    <m:r>
                      <a:rPr lang="en-US" altLang="zh-CN" sz="2000" b="0" i="1" u="none" strike="noStrike" baseline="0" dirty="0" smtClean="0">
                        <a:latin typeface="Cambria Math" panose="02040503050406030204" pitchFamily="18" charset="0"/>
                        <a:cs typeface="Times New Roman" panose="02020603050405020304" pitchFamily="18" charset="0"/>
                      </a:rPr>
                      <m:t> = {</m:t>
                    </m:r>
                    <m:sSub>
                      <m:sSubPr>
                        <m:ctrlPr>
                          <a:rPr lang="en-US" altLang="zh-CN" sz="2000" b="0" i="1" u="none" strike="noStrike" baseline="0" dirty="0" smtClean="0">
                            <a:latin typeface="Cambria Math" panose="02040503050406030204" pitchFamily="18" charset="0"/>
                            <a:cs typeface="Times New Roman" panose="02020603050405020304" pitchFamily="18" charset="0"/>
                          </a:rPr>
                        </m:ctrlPr>
                      </m:sSubPr>
                      <m:e>
                        <m:r>
                          <a:rPr lang="en-US" altLang="zh-CN" sz="2000" b="0" i="1" u="none" strike="noStrike" baseline="0" dirty="0" smtClean="0">
                            <a:latin typeface="Cambria Math" panose="02040503050406030204" pitchFamily="18" charset="0"/>
                            <a:cs typeface="Times New Roman" panose="02020603050405020304" pitchFamily="18" charset="0"/>
                          </a:rPr>
                          <m:t>𝑣</m:t>
                        </m:r>
                      </m:e>
                      <m:sub>
                        <m:r>
                          <a:rPr lang="en-US" altLang="zh-CN" sz="2000" b="0" i="1" u="none" strike="noStrike" baseline="0" dirty="0" smtClean="0">
                            <a:latin typeface="Cambria Math" panose="02040503050406030204" pitchFamily="18" charset="0"/>
                            <a:cs typeface="Times New Roman" panose="02020603050405020304" pitchFamily="18" charset="0"/>
                          </a:rPr>
                          <m:t>1</m:t>
                        </m:r>
                      </m:sub>
                    </m:sSub>
                    <m:r>
                      <a:rPr lang="en-US" altLang="zh-CN" sz="2000" b="0" i="1" u="none" strike="noStrike" baseline="0" dirty="0">
                        <a:latin typeface="Cambria Math" panose="02040503050406030204" pitchFamily="18" charset="0"/>
                        <a:cs typeface="Times New Roman" panose="02020603050405020304" pitchFamily="18" charset="0"/>
                      </a:rPr>
                      <m:t>, </m:t>
                    </m:r>
                    <m:sSub>
                      <m:sSubPr>
                        <m:ctrlPr>
                          <a:rPr lang="en-US" altLang="zh-CN" sz="2000" b="0" i="1" u="none" strike="noStrike" baseline="0" dirty="0" smtClean="0">
                            <a:latin typeface="Cambria Math" panose="02040503050406030204" pitchFamily="18" charset="0"/>
                            <a:cs typeface="Times New Roman" panose="02020603050405020304" pitchFamily="18" charset="0"/>
                          </a:rPr>
                        </m:ctrlPr>
                      </m:sSubPr>
                      <m:e>
                        <m:r>
                          <a:rPr lang="en-US" altLang="zh-CN" sz="2000" b="0" i="1" u="none" strike="noStrike" baseline="0" dirty="0">
                            <a:latin typeface="Cambria Math" panose="02040503050406030204" pitchFamily="18" charset="0"/>
                            <a:cs typeface="Times New Roman" panose="02020603050405020304" pitchFamily="18" charset="0"/>
                          </a:rPr>
                          <m:t>𝑣</m:t>
                        </m:r>
                      </m:e>
                      <m:sub>
                        <m:r>
                          <a:rPr lang="en-US" altLang="zh-CN" sz="2000" b="0" i="1" u="none" strike="noStrike" baseline="0" dirty="0" smtClean="0">
                            <a:latin typeface="Cambria Math" panose="02040503050406030204" pitchFamily="18" charset="0"/>
                            <a:cs typeface="Times New Roman" panose="02020603050405020304" pitchFamily="18" charset="0"/>
                          </a:rPr>
                          <m:t>2</m:t>
                        </m:r>
                      </m:sub>
                    </m:sSub>
                    <m:r>
                      <a:rPr lang="en-US" altLang="zh-CN" sz="2000" b="0" i="1" u="none" strike="noStrike" baseline="0" dirty="0" smtClean="0">
                        <a:latin typeface="Cambria Math" panose="02040503050406030204" pitchFamily="18" charset="0"/>
                        <a:cs typeface="Times New Roman" panose="02020603050405020304" pitchFamily="18" charset="0"/>
                      </a:rPr>
                      <m:t>,⋯,</m:t>
                    </m:r>
                    <m:sSub>
                      <m:sSubPr>
                        <m:ctrlPr>
                          <a:rPr lang="en-US" altLang="zh-CN" sz="2000" b="0" i="1" u="none" strike="noStrike" baseline="0" dirty="0" smtClean="0">
                            <a:latin typeface="Cambria Math" panose="02040503050406030204" pitchFamily="18" charset="0"/>
                            <a:cs typeface="Times New Roman" panose="02020603050405020304" pitchFamily="18" charset="0"/>
                          </a:rPr>
                        </m:ctrlPr>
                      </m:sSubPr>
                      <m:e>
                        <m:r>
                          <a:rPr lang="en-US" altLang="zh-CN" sz="2000" b="0" i="1" u="none" strike="noStrike" baseline="0" dirty="0" err="1">
                            <a:latin typeface="Cambria Math" panose="02040503050406030204" pitchFamily="18" charset="0"/>
                            <a:cs typeface="Times New Roman" panose="02020603050405020304" pitchFamily="18" charset="0"/>
                          </a:rPr>
                          <m:t>𝑣</m:t>
                        </m:r>
                      </m:e>
                      <m:sub>
                        <m:r>
                          <a:rPr lang="en-US" altLang="zh-CN" sz="2000" b="0" i="1" u="none" strike="noStrike" baseline="0" dirty="0" smtClean="0">
                            <a:latin typeface="Cambria Math" panose="02040503050406030204" pitchFamily="18" charset="0"/>
                            <a:cs typeface="Times New Roman" panose="02020603050405020304" pitchFamily="18" charset="0"/>
                          </a:rPr>
                          <m:t>𝐾</m:t>
                        </m:r>
                      </m:sub>
                    </m:sSub>
                    <m:r>
                      <a:rPr lang="en-US" altLang="zh-CN" sz="2000" b="0" i="1" u="none" strike="noStrike" baseline="0" dirty="0">
                        <a:latin typeface="Cambria Math" panose="02040503050406030204" pitchFamily="18" charset="0"/>
                        <a:cs typeface="Times New Roman" panose="02020603050405020304" pitchFamily="18" charset="0"/>
                      </a:rPr>
                      <m:t>}</m:t>
                    </m:r>
                  </m:oMath>
                </a14:m>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表示网络中的</a:t>
                </a:r>
                <a:r>
                  <a:rPr lang="en-US" altLang="zh-CN" sz="2000" dirty="0">
                    <a:latin typeface="华文中宋" panose="02010600040101010101" pitchFamily="2" charset="-122"/>
                    <a:ea typeface="华文中宋" panose="02010600040101010101" pitchFamily="2" charset="-122"/>
                    <a:cs typeface="Times New Roman" panose="02020603050405020304" pitchFamily="18" charset="0"/>
                  </a:rPr>
                  <a:t>K</a:t>
                </a:r>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个</a:t>
                </a:r>
                <a:r>
                  <a:rPr lang="en-US" altLang="zh-CN" sz="2000" dirty="0">
                    <a:latin typeface="华文中宋" panose="02010600040101010101" pitchFamily="2" charset="-122"/>
                    <a:ea typeface="华文中宋" panose="02010600040101010101" pitchFamily="2" charset="-122"/>
                    <a:cs typeface="Times New Roman" panose="02020603050405020304" pitchFamily="18" charset="0"/>
                  </a:rPr>
                  <a:t>MD</a:t>
                </a:r>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节点集合。</a:t>
                </a:r>
                <a:r>
                  <a:rPr lang="en-US" altLang="zh-CN" sz="2000" b="0" i="0" u="none" strike="noStrike" baseline="0" dirty="0">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50000"/>
                  </a:lnSpc>
                  <a:buFont typeface="Wingdings" panose="05000000000000000000" pitchFamily="2" charset="2"/>
                  <a:buChar char="p"/>
                </a:pPr>
                <a14:m>
                  <m:oMath xmlns:m="http://schemas.openxmlformats.org/officeDocument/2006/math">
                    <m:r>
                      <m:rPr>
                        <m:sty m:val="p"/>
                      </m:rPr>
                      <a:rPr lang="en-US" altLang="zh-CN" sz="2000" b="0" i="0" dirty="0" smtClean="0">
                        <a:latin typeface="Cambria Math" panose="02040503050406030204" pitchFamily="18" charset="0"/>
                        <a:cs typeface="Times New Roman" panose="02020603050405020304" pitchFamily="18" charset="0"/>
                      </a:rPr>
                      <m:t>S</m:t>
                    </m:r>
                    <m:r>
                      <a:rPr lang="en-US" altLang="zh-CN" sz="2000" dirty="0">
                        <a:latin typeface="Cambria Math" panose="02040503050406030204" pitchFamily="18" charset="0"/>
                        <a:cs typeface="Times New Roman" panose="02020603050405020304" pitchFamily="18" charset="0"/>
                      </a:rPr>
                      <m:t>= {</m:t>
                    </m:r>
                    <m:sSub>
                      <m:sSubPr>
                        <m:ctrlPr>
                          <a:rPr lang="en-US" altLang="zh-CN" sz="2000" i="1" dirty="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𝑠</m:t>
                        </m:r>
                      </m:e>
                      <m:sub>
                        <m:r>
                          <a:rPr lang="en-US" altLang="zh-CN" sz="2000" i="1" dirty="0">
                            <a:latin typeface="Cambria Math" panose="02040503050406030204" pitchFamily="18" charset="0"/>
                            <a:cs typeface="Times New Roman" panose="02020603050405020304" pitchFamily="18" charset="0"/>
                          </a:rPr>
                          <m:t>1</m:t>
                        </m:r>
                      </m:sub>
                    </m:sSub>
                    <m:r>
                      <a:rPr lang="en-US" altLang="zh-CN" sz="2000" dirty="0">
                        <a:latin typeface="Cambria Math" panose="02040503050406030204" pitchFamily="18" charset="0"/>
                        <a:cs typeface="Times New Roman" panose="02020603050405020304" pitchFamily="18" charset="0"/>
                      </a:rPr>
                      <m:t>, </m:t>
                    </m:r>
                    <m:sSub>
                      <m:sSubPr>
                        <m:ctrlPr>
                          <a:rPr lang="en-US" altLang="zh-CN" sz="2000" i="1" dirty="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𝑠</m:t>
                        </m:r>
                      </m:e>
                      <m:sub>
                        <m:r>
                          <a:rPr lang="en-US" altLang="zh-CN" sz="2000" dirty="0">
                            <a:latin typeface="Cambria Math" panose="02040503050406030204" pitchFamily="18" charset="0"/>
                            <a:cs typeface="Times New Roman" panose="02020603050405020304" pitchFamily="18" charset="0"/>
                          </a:rPr>
                          <m:t>2</m:t>
                        </m:r>
                      </m:sub>
                    </m:sSub>
                    <m:r>
                      <a:rPr lang="en-US" altLang="zh-CN" sz="2000" dirty="0">
                        <a:latin typeface="Cambria Math" panose="02040503050406030204" pitchFamily="18" charset="0"/>
                        <a:cs typeface="Times New Roman" panose="02020603050405020304" pitchFamily="18" charset="0"/>
                      </a:rPr>
                      <m:t>,⋯,</m:t>
                    </m:r>
                    <m:sSub>
                      <m:sSubPr>
                        <m:ctrlPr>
                          <a:rPr lang="en-US" altLang="zh-CN" sz="2000" i="1" dirty="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𝑠</m:t>
                        </m:r>
                      </m:e>
                      <m:sub>
                        <m:r>
                          <m:rPr>
                            <m:sty m:val="p"/>
                          </m:rPr>
                          <a:rPr lang="en-US" altLang="zh-CN" sz="2000" b="0" i="0" dirty="0" smtClean="0">
                            <a:latin typeface="Cambria Math" panose="02040503050406030204" pitchFamily="18" charset="0"/>
                            <a:cs typeface="Times New Roman" panose="02020603050405020304" pitchFamily="18" charset="0"/>
                          </a:rPr>
                          <m:t>N</m:t>
                        </m:r>
                      </m:sub>
                    </m:sSub>
                    <m:r>
                      <a:rPr lang="en-US" altLang="zh-CN" sz="2000" dirty="0">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表示网络中的</m:t>
                    </m:r>
                    <m:r>
                      <a:rPr lang="zh-CN" altLang="en-US" sz="2000" i="1" dirty="0">
                        <a:latin typeface="Cambria Math" panose="02040503050406030204" pitchFamily="18" charset="0"/>
                        <a:cs typeface="Times New Roman" panose="02020603050405020304" pitchFamily="18" charset="0"/>
                      </a:rPr>
                      <m:t> </m:t>
                    </m:r>
                    <m:r>
                      <m:rPr>
                        <m:sty m:val="p"/>
                      </m:rPr>
                      <a:rPr lang="en-US" altLang="zh-CN" sz="2000" i="1" dirty="0">
                        <a:latin typeface="Cambria Math" panose="02040503050406030204" pitchFamily="18" charset="0"/>
                        <a:cs typeface="Times New Roman" panose="02020603050405020304" pitchFamily="18" charset="0"/>
                      </a:rPr>
                      <m:t>N</m:t>
                    </m:r>
                    <m:r>
                      <a:rPr lang="en-US" altLang="zh-CN" sz="2000" i="1" dirty="0">
                        <a:latin typeface="Cambria Math" panose="02040503050406030204" pitchFamily="18" charset="0"/>
                        <a:cs typeface="Times New Roman" panose="02020603050405020304" pitchFamily="18" charset="0"/>
                      </a:rPr>
                      <m:t> </m:t>
                    </m:r>
                    <m:r>
                      <a:rPr lang="zh-CN" altLang="en-US" sz="2000" i="1" dirty="0">
                        <a:latin typeface="Cambria Math" panose="02040503050406030204" pitchFamily="18" charset="0"/>
                        <a:cs typeface="Times New Roman" panose="02020603050405020304" pitchFamily="18" charset="0"/>
                      </a:rPr>
                      <m:t>个边缘服务器节点集合</m:t>
                    </m:r>
                  </m:oMath>
                </a14:m>
                <a:r>
                  <a:rPr lang="en-US" altLang="zh-CN" sz="2000" b="0" i="0" u="none" strike="noStrike" baseline="0" dirty="0">
                    <a:latin typeface="华文中宋" panose="02010600040101010101" pitchFamily="2" charset="-122"/>
                    <a:ea typeface="华文中宋" panose="02010600040101010101" pitchFamily="2" charset="-122"/>
                    <a:cs typeface="Times New Roman" panose="02020603050405020304" pitchFamily="18" charset="0"/>
                  </a:rPr>
                  <a:t>.</a:t>
                </a:r>
              </a:p>
              <a:p>
                <a:pPr marL="342900" indent="-342900">
                  <a:lnSpc>
                    <a:spcPct val="150000"/>
                  </a:lnSpc>
                  <a:buFont typeface="Wingdings" panose="05000000000000000000" pitchFamily="2" charset="2"/>
                  <a:buChar char="p"/>
                </a:pPr>
                <a14:m>
                  <m:oMath xmlns:m="http://schemas.openxmlformats.org/officeDocument/2006/math">
                    <m:r>
                      <a:rPr lang="en-US" altLang="zh-CN" sz="2000" b="0" i="1" u="none" strike="noStrike" baseline="0" smtClean="0">
                        <a:latin typeface="Cambria Math" panose="02040503050406030204" pitchFamily="18" charset="0"/>
                        <a:cs typeface="Times New Roman" panose="02020603050405020304" pitchFamily="18" charset="0"/>
                      </a:rPr>
                      <m:t>𝐸</m:t>
                    </m:r>
                    <m:r>
                      <a:rPr lang="en-US" altLang="zh-CN" sz="2000" b="0" i="1" u="none" strike="noStrike" baseline="0" smtClean="0">
                        <a:latin typeface="Cambria Math" panose="02040503050406030204" pitchFamily="18" charset="0"/>
                        <a:cs typeface="Times New Roman" panose="02020603050405020304" pitchFamily="18" charset="0"/>
                      </a:rPr>
                      <m:t>={</m:t>
                    </m:r>
                    <m:sSub>
                      <m:sSubPr>
                        <m:ctrlPr>
                          <a:rPr lang="en-US" altLang="zh-CN" sz="2000" b="0" i="1" u="none" strike="noStrike" baseline="0" smtClean="0">
                            <a:latin typeface="Cambria Math" panose="02040503050406030204" pitchFamily="18" charset="0"/>
                            <a:cs typeface="Times New Roman" panose="02020603050405020304" pitchFamily="18" charset="0"/>
                          </a:rPr>
                        </m:ctrlPr>
                      </m:sSubPr>
                      <m:e>
                        <m:r>
                          <a:rPr lang="en-US" altLang="zh-CN" sz="2000" b="0" i="1" u="none" strike="noStrike" baseline="0" smtClean="0">
                            <a:latin typeface="Cambria Math" panose="02040503050406030204" pitchFamily="18" charset="0"/>
                            <a:cs typeface="Times New Roman" panose="02020603050405020304" pitchFamily="18" charset="0"/>
                          </a:rPr>
                          <m:t>𝑒</m:t>
                        </m:r>
                      </m:e>
                      <m:sub>
                        <m:r>
                          <a:rPr lang="en-US" altLang="zh-CN" sz="2000" b="0" i="1" u="none" strike="noStrike" baseline="0" smtClean="0">
                            <a:latin typeface="Cambria Math" panose="02040503050406030204" pitchFamily="18" charset="0"/>
                            <a:cs typeface="Times New Roman" panose="02020603050405020304" pitchFamily="18" charset="0"/>
                          </a:rPr>
                          <m:t>𝑖</m:t>
                        </m:r>
                        <m:r>
                          <a:rPr lang="en-US" altLang="zh-CN" sz="2000" b="0" i="1" u="none" strike="noStrike" baseline="0" smtClean="0">
                            <a:latin typeface="Cambria Math" panose="02040503050406030204" pitchFamily="18" charset="0"/>
                            <a:cs typeface="Times New Roman" panose="02020603050405020304" pitchFamily="18" charset="0"/>
                          </a:rPr>
                          <m:t>,</m:t>
                        </m:r>
                        <m:r>
                          <a:rPr lang="en-US" altLang="zh-CN" sz="2000" b="0" i="1" u="none" strike="noStrike" baseline="0" smtClean="0">
                            <a:latin typeface="Cambria Math" panose="02040503050406030204" pitchFamily="18" charset="0"/>
                            <a:cs typeface="Times New Roman" panose="02020603050405020304" pitchFamily="18" charset="0"/>
                          </a:rPr>
                          <m:t>𝑗</m:t>
                        </m:r>
                      </m:sub>
                    </m:sSub>
                    <m:r>
                      <a:rPr lang="en-US" altLang="zh-CN" sz="2000" b="0" i="1" u="none" strike="noStrike" baseline="0" smtClean="0">
                        <a:latin typeface="Cambria Math" panose="02040503050406030204" pitchFamily="18" charset="0"/>
                        <a:cs typeface="Times New Roman" panose="02020603050405020304" pitchFamily="18" charset="0"/>
                      </a:rPr>
                      <m:t>, </m:t>
                    </m:r>
                    <m:sSub>
                      <m:sSubPr>
                        <m:ctrlPr>
                          <a:rPr lang="en-US" altLang="zh-CN" sz="2000" b="0" i="1" u="none" strike="noStrike" baseline="0" smtClean="0">
                            <a:latin typeface="Cambria Math" panose="02040503050406030204" pitchFamily="18" charset="0"/>
                            <a:cs typeface="Times New Roman" panose="02020603050405020304" pitchFamily="18" charset="0"/>
                          </a:rPr>
                        </m:ctrlPr>
                      </m:sSubPr>
                      <m:e>
                        <m:r>
                          <a:rPr lang="en-US" altLang="zh-CN" sz="2000" b="0" i="1" u="none" strike="noStrike" baseline="0" smtClean="0">
                            <a:latin typeface="Cambria Math" panose="02040503050406030204" pitchFamily="18" charset="0"/>
                            <a:cs typeface="Times New Roman" panose="02020603050405020304" pitchFamily="18" charset="0"/>
                          </a:rPr>
                          <m:t>𝑒</m:t>
                        </m:r>
                      </m:e>
                      <m:sub>
                        <m:r>
                          <a:rPr lang="en-US" altLang="zh-CN" sz="2000" b="0" i="1" u="none" strike="noStrike" baseline="0" smtClean="0">
                            <a:latin typeface="Cambria Math" panose="02040503050406030204" pitchFamily="18" charset="0"/>
                            <a:cs typeface="Times New Roman" panose="02020603050405020304" pitchFamily="18" charset="0"/>
                          </a:rPr>
                          <m:t>𝑖</m:t>
                        </m:r>
                        <m:r>
                          <a:rPr lang="en-US" altLang="zh-CN" sz="2000" b="0" i="1" u="none" strike="noStrike" baseline="0" smtClean="0">
                            <a:latin typeface="Cambria Math" panose="02040503050406030204" pitchFamily="18" charset="0"/>
                            <a:cs typeface="Times New Roman" panose="02020603050405020304" pitchFamily="18" charset="0"/>
                          </a:rPr>
                          <m:t>,</m:t>
                        </m:r>
                        <m:r>
                          <a:rPr lang="en-US" altLang="zh-CN" sz="2000" b="0" i="1" u="none" strike="noStrike" baseline="0" smtClean="0">
                            <a:latin typeface="Cambria Math" panose="02040503050406030204" pitchFamily="18" charset="0"/>
                            <a:cs typeface="Times New Roman" panose="02020603050405020304" pitchFamily="18" charset="0"/>
                          </a:rPr>
                          <m:t>𝑘</m:t>
                        </m:r>
                      </m:sub>
                    </m:sSub>
                    <m:r>
                      <a:rPr lang="en-US" altLang="zh-CN" sz="2000" b="0" i="1" u="none" strike="noStrike" baseline="0" smtClean="0">
                        <a:latin typeface="Cambria Math" panose="02040503050406030204" pitchFamily="18" charset="0"/>
                        <a:cs typeface="Times New Roman" panose="02020603050405020304" pitchFamily="18" charset="0"/>
                      </a:rPr>
                      <m:t>|</m:t>
                    </m:r>
                    <m:d>
                      <m:dPr>
                        <m:begChr m:val="{"/>
                        <m:endChr m:val="}"/>
                        <m:ctrlPr>
                          <a:rPr lang="en-US" altLang="zh-CN" sz="2000" b="0" i="1" u="none" strike="noStrike" baseline="0" smtClean="0">
                            <a:latin typeface="Cambria Math" panose="02040503050406030204" pitchFamily="18" charset="0"/>
                            <a:cs typeface="Times New Roman" panose="02020603050405020304" pitchFamily="18" charset="0"/>
                          </a:rPr>
                        </m:ctrlPr>
                      </m:dPr>
                      <m:e>
                        <m:sSub>
                          <m:sSubPr>
                            <m:ctrlPr>
                              <a:rPr lang="en-US" altLang="zh-CN" sz="2000" b="0" i="1" u="none" strike="noStrike" baseline="0" smtClean="0">
                                <a:latin typeface="Cambria Math" panose="02040503050406030204" pitchFamily="18" charset="0"/>
                                <a:cs typeface="Times New Roman" panose="02020603050405020304" pitchFamily="18" charset="0"/>
                              </a:rPr>
                            </m:ctrlPr>
                          </m:sSubPr>
                          <m:e>
                            <m:r>
                              <a:rPr lang="en-US" altLang="zh-CN" sz="2000" b="0" i="1" u="none" strike="noStrike" baseline="0" smtClean="0">
                                <a:latin typeface="Cambria Math" panose="02040503050406030204" pitchFamily="18" charset="0"/>
                                <a:cs typeface="Times New Roman" panose="02020603050405020304" pitchFamily="18" charset="0"/>
                              </a:rPr>
                              <m:t>𝑣</m:t>
                            </m:r>
                          </m:e>
                          <m:sub>
                            <m:r>
                              <a:rPr lang="en-US" altLang="zh-CN" sz="2000" b="0" i="1" u="none" strike="noStrike" baseline="0" smtClean="0">
                                <a:latin typeface="Cambria Math" panose="02040503050406030204" pitchFamily="18" charset="0"/>
                                <a:cs typeface="Times New Roman" panose="02020603050405020304" pitchFamily="18" charset="0"/>
                              </a:rPr>
                              <m:t>𝑖</m:t>
                            </m:r>
                          </m:sub>
                        </m:sSub>
                        <m:r>
                          <a:rPr lang="en-US" altLang="zh-CN" sz="2000" b="0" i="1" u="none" strike="noStrike" baseline="0" smtClean="0">
                            <a:latin typeface="Cambria Math" panose="02040503050406030204" pitchFamily="18" charset="0"/>
                            <a:cs typeface="Times New Roman" panose="02020603050405020304" pitchFamily="18" charset="0"/>
                          </a:rPr>
                          <m:t>,</m:t>
                        </m:r>
                        <m:sSub>
                          <m:sSubPr>
                            <m:ctrlPr>
                              <a:rPr lang="en-US" altLang="zh-CN" sz="2000" b="0" i="1" u="none" strike="noStrike" baseline="0" smtClean="0">
                                <a:latin typeface="Cambria Math" panose="02040503050406030204" pitchFamily="18" charset="0"/>
                                <a:cs typeface="Times New Roman" panose="02020603050405020304" pitchFamily="18" charset="0"/>
                              </a:rPr>
                            </m:ctrlPr>
                          </m:sSubPr>
                          <m:e>
                            <m:r>
                              <a:rPr lang="en-US" altLang="zh-CN" sz="2000" b="0" i="1" u="none" strike="noStrike" baseline="0" smtClean="0">
                                <a:latin typeface="Cambria Math" panose="02040503050406030204" pitchFamily="18" charset="0"/>
                                <a:cs typeface="Times New Roman" panose="02020603050405020304" pitchFamily="18" charset="0"/>
                              </a:rPr>
                              <m:t>𝑣</m:t>
                            </m:r>
                          </m:e>
                          <m:sub>
                            <m:r>
                              <a:rPr lang="en-US" altLang="zh-CN" sz="2000" b="0" i="1" u="none" strike="noStrike" baseline="0" smtClean="0">
                                <a:latin typeface="Cambria Math" panose="02040503050406030204" pitchFamily="18" charset="0"/>
                                <a:cs typeface="Times New Roman" panose="02020603050405020304" pitchFamily="18" charset="0"/>
                              </a:rPr>
                              <m:t>𝑘</m:t>
                            </m:r>
                          </m:sub>
                        </m:sSub>
                      </m:e>
                    </m:d>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𝑉</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𝑠</m:t>
                        </m:r>
                      </m:e>
                      <m:sub>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CN" sz="20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ea typeface="Cambria Math" panose="02040503050406030204" pitchFamily="18" charset="0"/>
                        <a:cs typeface="Times New Roman" panose="02020603050405020304" pitchFamily="18" charset="0"/>
                      </a:rPr>
                      <m:t>𝑆</m:t>
                    </m:r>
                    <m:r>
                      <a:rPr lang="en-US" altLang="zh-CN" sz="2000" b="0" i="1" u="none" strike="noStrike" baseline="0" smtClean="0">
                        <a:latin typeface="Cambria Math" panose="02040503050406030204" pitchFamily="18" charset="0"/>
                        <a:cs typeface="Times New Roman" panose="02020603050405020304" pitchFamily="18" charset="0"/>
                      </a:rPr>
                      <m:t>}</m:t>
                    </m:r>
                  </m:oMath>
                </a14:m>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表示边集，其中边</a:t>
                </a:r>
                <a14:m>
                  <m:oMath xmlns:m="http://schemas.openxmlformats.org/officeDocument/2006/math">
                    <m:sSub>
                      <m:sSubPr>
                        <m:ctrlPr>
                          <a:rPr lang="en-US" altLang="zh-CN" sz="2000" i="1" dirty="0">
                            <a:latin typeface="Cambria Math" panose="02040503050406030204" pitchFamily="18" charset="0"/>
                            <a:cs typeface="Times New Roman" panose="02020603050405020304" pitchFamily="18" charset="0"/>
                          </a:rPr>
                        </m:ctrlPr>
                      </m:sSubPr>
                      <m:e>
                        <m:r>
                          <a:rPr lang="zh-CN" altLang="en-US" sz="2000" i="1" dirty="0" smtClean="0">
                            <a:latin typeface="Cambria Math" panose="02040503050406030204" pitchFamily="18" charset="0"/>
                            <a:cs typeface="Times New Roman" panose="02020603050405020304" pitchFamily="18" charset="0"/>
                          </a:rPr>
                          <m:t>𝑒</m:t>
                        </m:r>
                      </m:e>
                      <m:sub>
                        <m:r>
                          <a:rPr lang="zh-CN" altLang="en-US" sz="2000" i="1" dirty="0">
                            <a:latin typeface="Cambria Math" panose="02040503050406030204" pitchFamily="18" charset="0"/>
                            <a:cs typeface="Times New Roman" panose="02020603050405020304" pitchFamily="18" charset="0"/>
                          </a:rPr>
                          <m:t>𝑖</m:t>
                        </m:r>
                        <m:r>
                          <a:rPr lang="en-US" altLang="zh-CN" sz="2000" i="1" dirty="0">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𝑘</m:t>
                        </m:r>
                      </m:sub>
                    </m:sSub>
                  </m:oMath>
                </a14:m>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和</a:t>
                </a:r>
                <a14:m>
                  <m:oMath xmlns:m="http://schemas.openxmlformats.org/officeDocument/2006/math">
                    <m:sSub>
                      <m:sSubPr>
                        <m:ctrlPr>
                          <a:rPr lang="en-US" altLang="zh-CN" sz="2000" i="1" dirty="0">
                            <a:latin typeface="Cambria Math" panose="02040503050406030204" pitchFamily="18" charset="0"/>
                            <a:cs typeface="Times New Roman" panose="02020603050405020304" pitchFamily="18" charset="0"/>
                          </a:rPr>
                        </m:ctrlPr>
                      </m:sSubPr>
                      <m:e>
                        <m:r>
                          <a:rPr lang="zh-CN" altLang="en-US" sz="2000" i="1" dirty="0" smtClean="0">
                            <a:latin typeface="Cambria Math" panose="02040503050406030204" pitchFamily="18" charset="0"/>
                            <a:cs typeface="Times New Roman" panose="02020603050405020304" pitchFamily="18" charset="0"/>
                          </a:rPr>
                          <m:t>𝑒</m:t>
                        </m:r>
                      </m:e>
                      <m:sub>
                        <m:r>
                          <a:rPr lang="zh-CN" altLang="en-US" sz="2000" i="1" dirty="0">
                            <a:latin typeface="Cambria Math" panose="02040503050406030204" pitchFamily="18" charset="0"/>
                            <a:cs typeface="Times New Roman" panose="02020603050405020304" pitchFamily="18" charset="0"/>
                          </a:rPr>
                          <m:t>𝑖</m:t>
                        </m:r>
                        <m:r>
                          <a:rPr lang="en-US" altLang="zh-CN" sz="2000" i="1" dirty="0">
                            <a:latin typeface="Cambria Math" panose="02040503050406030204" pitchFamily="18" charset="0"/>
                            <a:cs typeface="Times New Roman" panose="02020603050405020304" pitchFamily="18" charset="0"/>
                          </a:rPr>
                          <m:t>,</m:t>
                        </m:r>
                        <m:r>
                          <a:rPr lang="zh-CN" altLang="en-US" sz="2000" i="1" dirty="0">
                            <a:latin typeface="Cambria Math" panose="02040503050406030204" pitchFamily="18" charset="0"/>
                            <a:cs typeface="Times New Roman" panose="02020603050405020304" pitchFamily="18" charset="0"/>
                          </a:rPr>
                          <m:t>𝑗</m:t>
                        </m:r>
                      </m:sub>
                    </m:sSub>
                  </m:oMath>
                </a14:m>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存在当且仅当 </a:t>
                </a:r>
                <a:r>
                  <a:rPr lang="en-US" altLang="zh-CN" sz="2000" dirty="0">
                    <a:latin typeface="华文中宋" panose="02010600040101010101" pitchFamily="2" charset="-122"/>
                    <a:ea typeface="华文中宋" panose="02010600040101010101" pitchFamily="2" charset="-122"/>
                    <a:cs typeface="Times New Roman" panose="02020603050405020304" pitchFamily="18" charset="0"/>
                  </a:rPr>
                  <a:t>MD </a:t>
                </a:r>
                <a14:m>
                  <m:oMath xmlns:m="http://schemas.openxmlformats.org/officeDocument/2006/math">
                    <m:sSub>
                      <m:sSubPr>
                        <m:ctrlPr>
                          <a:rPr lang="en-US" altLang="zh-CN" sz="2000" i="1" dirty="0">
                            <a:latin typeface="Cambria Math" panose="02040503050406030204" pitchFamily="18" charset="0"/>
                            <a:cs typeface="Times New Roman" panose="02020603050405020304" pitchFamily="18" charset="0"/>
                          </a:rPr>
                        </m:ctrlPr>
                      </m:sSubPr>
                      <m:e>
                        <m:r>
                          <a:rPr lang="zh-CN" altLang="en-US" sz="2000" i="1" dirty="0" smtClean="0">
                            <a:latin typeface="Cambria Math" panose="02040503050406030204" pitchFamily="18" charset="0"/>
                            <a:cs typeface="Times New Roman" panose="02020603050405020304" pitchFamily="18" charset="0"/>
                          </a:rPr>
                          <m:t>𝑣</m:t>
                        </m:r>
                      </m:e>
                      <m:sub>
                        <m:r>
                          <a:rPr lang="zh-CN" altLang="en-US" sz="2000" i="1" dirty="0">
                            <a:latin typeface="Cambria Math" panose="02040503050406030204" pitchFamily="18" charset="0"/>
                            <a:cs typeface="Times New Roman" panose="02020603050405020304" pitchFamily="18" charset="0"/>
                          </a:rPr>
                          <m:t>𝑘</m:t>
                        </m:r>
                      </m:sub>
                    </m:sSub>
                  </m:oMath>
                </a14:m>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 和服务器 </a:t>
                </a:r>
                <a14:m>
                  <m:oMath xmlns:m="http://schemas.openxmlformats.org/officeDocument/2006/math">
                    <m:sSub>
                      <m:sSubPr>
                        <m:ctrlPr>
                          <a:rPr lang="en-US" altLang="zh-CN" sz="2000" i="1" dirty="0">
                            <a:latin typeface="Cambria Math" panose="02040503050406030204" pitchFamily="18" charset="0"/>
                            <a:cs typeface="Times New Roman" panose="02020603050405020304" pitchFamily="18" charset="0"/>
                          </a:rPr>
                        </m:ctrlPr>
                      </m:sSubPr>
                      <m:e>
                        <m:r>
                          <a:rPr lang="zh-CN" altLang="en-US" sz="2000" i="1" dirty="0" smtClean="0">
                            <a:latin typeface="Cambria Math" panose="02040503050406030204" pitchFamily="18" charset="0"/>
                            <a:cs typeface="Times New Roman" panose="02020603050405020304" pitchFamily="18" charset="0"/>
                          </a:rPr>
                          <m:t>𝑠</m:t>
                        </m:r>
                      </m:e>
                      <m:sub>
                        <m:r>
                          <a:rPr lang="zh-CN" altLang="en-US" sz="2000" i="1" dirty="0">
                            <a:latin typeface="Cambria Math" panose="02040503050406030204" pitchFamily="18" charset="0"/>
                            <a:cs typeface="Times New Roman" panose="02020603050405020304" pitchFamily="18" charset="0"/>
                          </a:rPr>
                          <m:t>𝑗</m:t>
                        </m:r>
                      </m:sub>
                    </m:sSub>
                  </m:oMath>
                </a14:m>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 在 </a:t>
                </a:r>
                <a:r>
                  <a:rPr lang="en-US" altLang="zh-CN" sz="2000" dirty="0">
                    <a:latin typeface="华文中宋" panose="02010600040101010101" pitchFamily="2" charset="-122"/>
                    <a:ea typeface="华文中宋" panose="02010600040101010101" pitchFamily="2" charset="-122"/>
                    <a:cs typeface="Times New Roman" panose="02020603050405020304" pitchFamily="18" charset="0"/>
                  </a:rPr>
                  <a:t>MD </a:t>
                </a:r>
                <a14:m>
                  <m:oMath xmlns:m="http://schemas.openxmlformats.org/officeDocument/2006/math">
                    <m:sSub>
                      <m:sSubPr>
                        <m:ctrlPr>
                          <a:rPr lang="en-US" altLang="zh-CN" sz="2000" i="1" dirty="0">
                            <a:latin typeface="Cambria Math" panose="02040503050406030204" pitchFamily="18" charset="0"/>
                            <a:cs typeface="Times New Roman" panose="02020603050405020304" pitchFamily="18" charset="0"/>
                          </a:rPr>
                        </m:ctrlPr>
                      </m:sSubPr>
                      <m:e>
                        <m:r>
                          <a:rPr lang="zh-CN" altLang="en-US" sz="2000" i="1" dirty="0" smtClean="0">
                            <a:latin typeface="Cambria Math" panose="02040503050406030204" pitchFamily="18" charset="0"/>
                            <a:cs typeface="Times New Roman" panose="02020603050405020304" pitchFamily="18" charset="0"/>
                          </a:rPr>
                          <m:t>𝑣</m:t>
                        </m:r>
                      </m:e>
                      <m:sub>
                        <m:r>
                          <a:rPr lang="zh-CN" altLang="en-US" sz="2000" i="1" dirty="0">
                            <a:latin typeface="Cambria Math" panose="02040503050406030204" pitchFamily="18" charset="0"/>
                            <a:cs typeface="Times New Roman" panose="02020603050405020304" pitchFamily="18" charset="0"/>
                          </a:rPr>
                          <m:t>𝑖</m:t>
                        </m:r>
                      </m:sub>
                    </m:sSub>
                  </m:oMath>
                </a14:m>
                <a:r>
                  <a:rPr lang="zh-CN" altLang="en-US" sz="2000" dirty="0">
                    <a:latin typeface="华文中宋" panose="02010600040101010101" pitchFamily="2" charset="-122"/>
                    <a:ea typeface="华文中宋" panose="02010600040101010101" pitchFamily="2" charset="-122"/>
                    <a:cs typeface="Times New Roman" panose="02020603050405020304" pitchFamily="18" charset="0"/>
                  </a:rPr>
                  <a:t> 的通信范围内。</a:t>
                </a:r>
              </a:p>
            </p:txBody>
          </p:sp>
        </mc:Choice>
        <mc:Fallback xmlns="">
          <p:sp>
            <p:nvSpPr>
              <p:cNvPr id="8" name="文本框 7">
                <a:extLst>
                  <a:ext uri="{FF2B5EF4-FFF2-40B4-BE49-F238E27FC236}">
                    <a16:creationId xmlns:a16="http://schemas.microsoft.com/office/drawing/2014/main" id="{ABCED421-EF71-486A-BB0B-C5E099D74867}"/>
                  </a:ext>
                </a:extLst>
              </p:cNvPr>
              <p:cNvSpPr txBox="1">
                <a:spLocks noRot="1" noChangeAspect="1" noMove="1" noResize="1" noEditPoints="1" noAdjustHandles="1" noChangeArrowheads="1" noChangeShapeType="1" noTextEdit="1"/>
              </p:cNvSpPr>
              <p:nvPr/>
            </p:nvSpPr>
            <p:spPr>
              <a:xfrm>
                <a:off x="1204638" y="4440266"/>
                <a:ext cx="9782723" cy="1971565"/>
              </a:xfrm>
              <a:prstGeom prst="rect">
                <a:avLst/>
              </a:prstGeom>
              <a:blipFill>
                <a:blip r:embed="rId3"/>
                <a:stretch>
                  <a:fillRect l="-561" b="-3086"/>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F6ED16F1-6ECC-40E2-B0FF-44EDF5415CA3}"/>
              </a:ext>
            </a:extLst>
          </p:cNvPr>
          <p:cNvPicPr>
            <a:picLocks noChangeAspect="1"/>
          </p:cNvPicPr>
          <p:nvPr/>
        </p:nvPicPr>
        <p:blipFill>
          <a:blip r:embed="rId4"/>
          <a:stretch>
            <a:fillRect/>
          </a:stretch>
        </p:blipFill>
        <p:spPr>
          <a:xfrm>
            <a:off x="1432311" y="1924058"/>
            <a:ext cx="3119241" cy="2213655"/>
          </a:xfrm>
          <a:prstGeom prst="rect">
            <a:avLst/>
          </a:prstGeom>
        </p:spPr>
      </p:pic>
      <p:sp>
        <p:nvSpPr>
          <p:cNvPr id="5" name="箭头: 右 4">
            <a:extLst>
              <a:ext uri="{FF2B5EF4-FFF2-40B4-BE49-F238E27FC236}">
                <a16:creationId xmlns:a16="http://schemas.microsoft.com/office/drawing/2014/main" id="{59E76321-ECE3-4A85-B433-3BE72AD11F01}"/>
              </a:ext>
            </a:extLst>
          </p:cNvPr>
          <p:cNvSpPr/>
          <p:nvPr/>
        </p:nvSpPr>
        <p:spPr>
          <a:xfrm>
            <a:off x="5249006" y="2661920"/>
            <a:ext cx="915467"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grpSp>
        <p:nvGrpSpPr>
          <p:cNvPr id="72" name="组合 71">
            <a:extLst>
              <a:ext uri="{FF2B5EF4-FFF2-40B4-BE49-F238E27FC236}">
                <a16:creationId xmlns:a16="http://schemas.microsoft.com/office/drawing/2014/main" id="{1D00E172-CB53-4CA4-AFE5-ACF6D00E6770}"/>
              </a:ext>
            </a:extLst>
          </p:cNvPr>
          <p:cNvGrpSpPr/>
          <p:nvPr/>
        </p:nvGrpSpPr>
        <p:grpSpPr>
          <a:xfrm>
            <a:off x="7060652" y="2132439"/>
            <a:ext cx="3326408" cy="1736828"/>
            <a:chOff x="7401140" y="2520693"/>
            <a:chExt cx="2327883" cy="1215465"/>
          </a:xfrm>
        </p:grpSpPr>
        <mc:AlternateContent xmlns:mc="http://schemas.openxmlformats.org/markup-compatibility/2006" xmlns:a14="http://schemas.microsoft.com/office/drawing/2010/main">
          <mc:Choice Requires="a14">
            <p:sp>
              <p:nvSpPr>
                <p:cNvPr id="14" name="流程图: 接点 13">
                  <a:extLst>
                    <a:ext uri="{FF2B5EF4-FFF2-40B4-BE49-F238E27FC236}">
                      <a16:creationId xmlns:a16="http://schemas.microsoft.com/office/drawing/2014/main" id="{3092B123-6A2D-46AA-92F6-04A11CB66860}"/>
                    </a:ext>
                  </a:extLst>
                </p:cNvPr>
                <p:cNvSpPr/>
                <p:nvPr/>
              </p:nvSpPr>
              <p:spPr>
                <a:xfrm>
                  <a:off x="7853350" y="3078717"/>
                  <a:ext cx="183600" cy="183600"/>
                </a:xfrm>
                <a:prstGeom prst="flowChartConnector">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𝒗</m:t>
                            </m:r>
                          </m:e>
                          <m:sub>
                            <m:r>
                              <a:rPr lang="en-US" altLang="zh-CN" sz="1400" b="1" i="1" smtClean="0">
                                <a:solidFill>
                                  <a:schemeClr val="tx1"/>
                                </a:solidFill>
                                <a:latin typeface="Cambria Math" panose="02040503050406030204" pitchFamily="18" charset="0"/>
                              </a:rPr>
                              <m:t>𝟏</m:t>
                            </m:r>
                          </m:sub>
                        </m:sSub>
                      </m:oMath>
                    </m:oMathPara>
                  </a14:m>
                  <a:endParaRPr lang="zh-CN" altLang="en-US" sz="1400" b="1" dirty="0">
                    <a:solidFill>
                      <a:schemeClr val="tx1"/>
                    </a:solidFill>
                    <a:latin typeface="华文中宋" panose="02010600040101010101" pitchFamily="2" charset="-122"/>
                    <a:ea typeface="华文中宋" panose="02010600040101010101" pitchFamily="2" charset="-122"/>
                  </a:endParaRPr>
                </a:p>
              </p:txBody>
            </p:sp>
          </mc:Choice>
          <mc:Fallback xmlns="">
            <p:sp>
              <p:nvSpPr>
                <p:cNvPr id="14" name="流程图: 接点 13">
                  <a:extLst>
                    <a:ext uri="{FF2B5EF4-FFF2-40B4-BE49-F238E27FC236}">
                      <a16:creationId xmlns:a16="http://schemas.microsoft.com/office/drawing/2014/main" id="{3092B123-6A2D-46AA-92F6-04A11CB66860}"/>
                    </a:ext>
                  </a:extLst>
                </p:cNvPr>
                <p:cNvSpPr>
                  <a:spLocks noRot="1" noChangeAspect="1" noMove="1" noResize="1" noEditPoints="1" noAdjustHandles="1" noChangeArrowheads="1" noChangeShapeType="1" noTextEdit="1"/>
                </p:cNvSpPr>
                <p:nvPr/>
              </p:nvSpPr>
              <p:spPr>
                <a:xfrm>
                  <a:off x="7853350" y="3078717"/>
                  <a:ext cx="183600" cy="183600"/>
                </a:xfrm>
                <a:prstGeom prst="flowChartConnector">
                  <a:avLst/>
                </a:prstGeom>
                <a:blipFill>
                  <a:blip r:embed="rId5"/>
                  <a:stretch>
                    <a:fillRect l="-13636" b="-2273"/>
                  </a:stretch>
                </a:blipFill>
                <a:ln w="6350">
                  <a:solidFill>
                    <a:schemeClr val="tx1"/>
                  </a:solidFill>
                </a:ln>
              </p:spPr>
              <p:txBody>
                <a:bodyPr/>
                <a:lstStyle/>
                <a:p>
                  <a:r>
                    <a:rPr lang="zh-CN" altLang="en-US">
                      <a:noFill/>
                    </a:rPr>
                    <a:t> </a:t>
                  </a:r>
                </a:p>
              </p:txBody>
            </p:sp>
          </mc:Fallback>
        </mc:AlternateContent>
        <p:sp>
          <p:nvSpPr>
            <p:cNvPr id="15" name="流程图: 接点 14">
              <a:extLst>
                <a:ext uri="{FF2B5EF4-FFF2-40B4-BE49-F238E27FC236}">
                  <a16:creationId xmlns:a16="http://schemas.microsoft.com/office/drawing/2014/main" id="{E32C5B74-8499-4270-84F8-35CCAFC67760}"/>
                </a:ext>
              </a:extLst>
            </p:cNvPr>
            <p:cNvSpPr/>
            <p:nvPr/>
          </p:nvSpPr>
          <p:spPr>
            <a:xfrm>
              <a:off x="7969342" y="3552558"/>
              <a:ext cx="183600" cy="183600"/>
            </a:xfrm>
            <a:prstGeom prst="flowChartConnector">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华文中宋" panose="02010600040101010101" pitchFamily="2" charset="-122"/>
                <a:ea typeface="华文中宋" panose="02010600040101010101" pitchFamily="2" charset="-122"/>
              </a:endParaRPr>
            </a:p>
          </p:txBody>
        </p:sp>
        <p:sp>
          <p:nvSpPr>
            <p:cNvPr id="17" name="流程图: 接点 16">
              <a:extLst>
                <a:ext uri="{FF2B5EF4-FFF2-40B4-BE49-F238E27FC236}">
                  <a16:creationId xmlns:a16="http://schemas.microsoft.com/office/drawing/2014/main" id="{33BF61C4-6AE7-4C90-B639-CD4962A9B696}"/>
                </a:ext>
              </a:extLst>
            </p:cNvPr>
            <p:cNvSpPr/>
            <p:nvPr/>
          </p:nvSpPr>
          <p:spPr>
            <a:xfrm>
              <a:off x="7709355" y="2585133"/>
              <a:ext cx="183600" cy="183600"/>
            </a:xfrm>
            <a:prstGeom prst="flowChartConnector">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i="1" dirty="0">
                <a:solidFill>
                  <a:schemeClr val="tx1"/>
                </a:solidFill>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18" name="流程图: 接点 17">
                  <a:extLst>
                    <a:ext uri="{FF2B5EF4-FFF2-40B4-BE49-F238E27FC236}">
                      <a16:creationId xmlns:a16="http://schemas.microsoft.com/office/drawing/2014/main" id="{A165A368-1537-4B3E-925B-A9D6BE58027C}"/>
                    </a:ext>
                  </a:extLst>
                </p:cNvPr>
                <p:cNvSpPr/>
                <p:nvPr/>
              </p:nvSpPr>
              <p:spPr>
                <a:xfrm>
                  <a:off x="7401140" y="3280138"/>
                  <a:ext cx="181878" cy="181878"/>
                </a:xfrm>
                <a:prstGeom prst="flowChartConnector">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𝒔</m:t>
                            </m:r>
                          </m:e>
                          <m:sub>
                            <m:r>
                              <a:rPr lang="en-US" altLang="zh-CN" sz="1400" b="1" i="1" smtClean="0">
                                <a:solidFill>
                                  <a:schemeClr val="tx1"/>
                                </a:solidFill>
                                <a:latin typeface="Cambria Math" panose="02040503050406030204" pitchFamily="18" charset="0"/>
                              </a:rPr>
                              <m:t>𝟐</m:t>
                            </m:r>
                          </m:sub>
                        </m:sSub>
                      </m:oMath>
                    </m:oMathPara>
                  </a14:m>
                  <a:endParaRPr lang="zh-CN" altLang="en-US" sz="1400" b="1" i="1" dirty="0">
                    <a:solidFill>
                      <a:schemeClr val="tx1"/>
                    </a:solidFill>
                    <a:latin typeface="华文中宋" panose="02010600040101010101" pitchFamily="2" charset="-122"/>
                    <a:ea typeface="华文中宋" panose="02010600040101010101" pitchFamily="2" charset="-122"/>
                  </a:endParaRPr>
                </a:p>
              </p:txBody>
            </p:sp>
          </mc:Choice>
          <mc:Fallback xmlns="">
            <p:sp>
              <p:nvSpPr>
                <p:cNvPr id="18" name="流程图: 接点 17">
                  <a:extLst>
                    <a:ext uri="{FF2B5EF4-FFF2-40B4-BE49-F238E27FC236}">
                      <a16:creationId xmlns:a16="http://schemas.microsoft.com/office/drawing/2014/main" id="{A165A368-1537-4B3E-925B-A9D6BE58027C}"/>
                    </a:ext>
                  </a:extLst>
                </p:cNvPr>
                <p:cNvSpPr>
                  <a:spLocks noRot="1" noChangeAspect="1" noMove="1" noResize="1" noEditPoints="1" noAdjustHandles="1" noChangeArrowheads="1" noChangeShapeType="1" noTextEdit="1"/>
                </p:cNvSpPr>
                <p:nvPr/>
              </p:nvSpPr>
              <p:spPr>
                <a:xfrm>
                  <a:off x="7401140" y="3280138"/>
                  <a:ext cx="181878" cy="181878"/>
                </a:xfrm>
                <a:prstGeom prst="flowChartConnector">
                  <a:avLst/>
                </a:prstGeom>
                <a:blipFill>
                  <a:blip r:embed="rId6"/>
                  <a:stretch>
                    <a:fillRect l="-11364" b="-4651"/>
                  </a:stretch>
                </a:blipFill>
                <a:ln w="635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流程图: 接点 18">
                  <a:extLst>
                    <a:ext uri="{FF2B5EF4-FFF2-40B4-BE49-F238E27FC236}">
                      <a16:creationId xmlns:a16="http://schemas.microsoft.com/office/drawing/2014/main" id="{FD7E59CE-29DE-43E9-8FCC-7B4E7C0D4B3A}"/>
                    </a:ext>
                  </a:extLst>
                </p:cNvPr>
                <p:cNvSpPr/>
                <p:nvPr/>
              </p:nvSpPr>
              <p:spPr>
                <a:xfrm>
                  <a:off x="8391138" y="2757162"/>
                  <a:ext cx="183600" cy="183600"/>
                </a:xfrm>
                <a:prstGeom prst="flowChartConnector">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𝒔</m:t>
                            </m:r>
                          </m:e>
                          <m:sub>
                            <m:r>
                              <a:rPr lang="en-US" altLang="zh-CN" sz="1400" b="1" i="1" smtClean="0">
                                <a:solidFill>
                                  <a:schemeClr val="tx1"/>
                                </a:solidFill>
                                <a:latin typeface="Cambria Math" panose="02040503050406030204" pitchFamily="18" charset="0"/>
                              </a:rPr>
                              <m:t>𝒋</m:t>
                            </m:r>
                          </m:sub>
                        </m:sSub>
                      </m:oMath>
                    </m:oMathPara>
                  </a14:m>
                  <a:endParaRPr lang="zh-CN" altLang="en-US" sz="1400" b="1" i="1" dirty="0">
                    <a:solidFill>
                      <a:schemeClr val="tx1"/>
                    </a:solidFill>
                    <a:latin typeface="华文中宋" panose="02010600040101010101" pitchFamily="2" charset="-122"/>
                    <a:ea typeface="华文中宋" panose="02010600040101010101" pitchFamily="2" charset="-122"/>
                  </a:endParaRPr>
                </a:p>
              </p:txBody>
            </p:sp>
          </mc:Choice>
          <mc:Fallback xmlns="">
            <p:sp>
              <p:nvSpPr>
                <p:cNvPr id="19" name="流程图: 接点 18">
                  <a:extLst>
                    <a:ext uri="{FF2B5EF4-FFF2-40B4-BE49-F238E27FC236}">
                      <a16:creationId xmlns:a16="http://schemas.microsoft.com/office/drawing/2014/main" id="{FD7E59CE-29DE-43E9-8FCC-7B4E7C0D4B3A}"/>
                    </a:ext>
                  </a:extLst>
                </p:cNvPr>
                <p:cNvSpPr>
                  <a:spLocks noRot="1" noChangeAspect="1" noMove="1" noResize="1" noEditPoints="1" noAdjustHandles="1" noChangeArrowheads="1" noChangeShapeType="1" noTextEdit="1"/>
                </p:cNvSpPr>
                <p:nvPr/>
              </p:nvSpPr>
              <p:spPr>
                <a:xfrm>
                  <a:off x="8391138" y="2757162"/>
                  <a:ext cx="183600" cy="183600"/>
                </a:xfrm>
                <a:prstGeom prst="flowChartConnector">
                  <a:avLst/>
                </a:prstGeom>
                <a:blipFill>
                  <a:blip r:embed="rId7"/>
                  <a:stretch>
                    <a:fillRect l="-4545" b="-13636"/>
                  </a:stretch>
                </a:blipFill>
                <a:ln w="6350">
                  <a:solidFill>
                    <a:schemeClr val="tx1"/>
                  </a:solidFill>
                </a:ln>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2EA74F3E-C85D-4B85-AFF9-2E6C4401E288}"/>
                </a:ext>
              </a:extLst>
            </p:cNvPr>
            <p:cNvCxnSpPr>
              <a:stCxn id="17" idx="4"/>
              <a:endCxn id="14" idx="0"/>
            </p:cNvCxnSpPr>
            <p:nvPr/>
          </p:nvCxnSpPr>
          <p:spPr>
            <a:xfrm>
              <a:off x="7801155" y="2768733"/>
              <a:ext cx="143995" cy="309984"/>
            </a:xfrm>
            <a:prstGeom prst="straightConnector1">
              <a:avLst/>
            </a:prstGeom>
            <a:ln w="12700">
              <a:solidFill>
                <a:srgbClr val="C00000"/>
              </a:solidFill>
              <a:prstDash val="lgDash"/>
              <a:tailEnd type="triangle" w="sm"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9CAA80D-EA5D-4D30-8B6F-695D0D879EDF}"/>
                </a:ext>
              </a:extLst>
            </p:cNvPr>
            <p:cNvCxnSpPr>
              <a:cxnSpLocks/>
              <a:stCxn id="14" idx="6"/>
              <a:endCxn id="19" idx="3"/>
            </p:cNvCxnSpPr>
            <p:nvPr/>
          </p:nvCxnSpPr>
          <p:spPr>
            <a:xfrm flipV="1">
              <a:off x="8036951" y="2913874"/>
              <a:ext cx="381075" cy="256642"/>
            </a:xfrm>
            <a:prstGeom prst="straightConnector1">
              <a:avLst/>
            </a:prstGeom>
            <a:ln w="12700">
              <a:solidFill>
                <a:schemeClr val="accent1">
                  <a:lumMod val="75000"/>
                </a:schemeClr>
              </a:solidFill>
              <a:prstDash val="lgDash"/>
              <a:tailEnd type="triangle" w="sm"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A100C93-E061-4629-9B4D-6388B18D69B5}"/>
                </a:ext>
              </a:extLst>
            </p:cNvPr>
            <p:cNvCxnSpPr>
              <a:cxnSpLocks/>
              <a:stCxn id="14" idx="3"/>
              <a:endCxn id="18" idx="6"/>
            </p:cNvCxnSpPr>
            <p:nvPr/>
          </p:nvCxnSpPr>
          <p:spPr>
            <a:xfrm flipH="1">
              <a:off x="7583018" y="3235429"/>
              <a:ext cx="297220" cy="135648"/>
            </a:xfrm>
            <a:prstGeom prst="straightConnector1">
              <a:avLst/>
            </a:prstGeom>
            <a:ln w="12700">
              <a:solidFill>
                <a:schemeClr val="accent1">
                  <a:lumMod val="75000"/>
                </a:schemeClr>
              </a:solidFill>
              <a:prstDash val="lgDash"/>
              <a:tailEnd type="triangle" w="sm"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CA1E91F-8090-41A7-A210-840EEFEE1C16}"/>
                </a:ext>
              </a:extLst>
            </p:cNvPr>
            <p:cNvCxnSpPr>
              <a:cxnSpLocks/>
              <a:stCxn id="15" idx="0"/>
              <a:endCxn id="14" idx="4"/>
            </p:cNvCxnSpPr>
            <p:nvPr/>
          </p:nvCxnSpPr>
          <p:spPr>
            <a:xfrm flipH="1" flipV="1">
              <a:off x="7945150" y="3262317"/>
              <a:ext cx="115992" cy="290241"/>
            </a:xfrm>
            <a:prstGeom prst="straightConnector1">
              <a:avLst/>
            </a:prstGeom>
            <a:ln w="12700">
              <a:solidFill>
                <a:srgbClr val="C00000"/>
              </a:solidFill>
              <a:prstDash val="lgDash"/>
              <a:tailEnd type="triangle" w="sm" len="med"/>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F1B96BF9-3B53-4670-AB6F-7513115D606F}"/>
                </a:ext>
              </a:extLst>
            </p:cNvPr>
            <p:cNvCxnSpPr>
              <a:cxnSpLocks/>
              <a:endCxn id="14" idx="2"/>
            </p:cNvCxnSpPr>
            <p:nvPr/>
          </p:nvCxnSpPr>
          <p:spPr>
            <a:xfrm flipV="1">
              <a:off x="7566277" y="3170517"/>
              <a:ext cx="287073" cy="118258"/>
            </a:xfrm>
            <a:prstGeom prst="straightConnector1">
              <a:avLst/>
            </a:prstGeom>
            <a:ln w="12700">
              <a:solidFill>
                <a:srgbClr val="C00000"/>
              </a:solidFill>
              <a:prstDash val="lgDash"/>
              <a:tailEnd type="triangle" w="sm" len="med"/>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360948F3-EFB0-496A-9616-5BF1F5061304}"/>
                </a:ext>
              </a:extLst>
            </p:cNvPr>
            <p:cNvCxnSpPr>
              <a:cxnSpLocks/>
              <a:stCxn id="19" idx="2"/>
              <a:endCxn id="14" idx="7"/>
            </p:cNvCxnSpPr>
            <p:nvPr/>
          </p:nvCxnSpPr>
          <p:spPr>
            <a:xfrm flipH="1">
              <a:off x="8010063" y="2848962"/>
              <a:ext cx="381075" cy="256642"/>
            </a:xfrm>
            <a:prstGeom prst="straightConnector1">
              <a:avLst/>
            </a:prstGeom>
            <a:ln w="12700">
              <a:solidFill>
                <a:srgbClr val="C00000"/>
              </a:solidFill>
              <a:prstDash val="lgDash"/>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流程图: 接点 46">
                  <a:extLst>
                    <a:ext uri="{FF2B5EF4-FFF2-40B4-BE49-F238E27FC236}">
                      <a16:creationId xmlns:a16="http://schemas.microsoft.com/office/drawing/2014/main" id="{DFD58871-7B92-4927-AA09-15DBB27567FC}"/>
                    </a:ext>
                  </a:extLst>
                </p:cNvPr>
                <p:cNvSpPr/>
                <p:nvPr/>
              </p:nvSpPr>
              <p:spPr>
                <a:xfrm>
                  <a:off x="8933096" y="3014277"/>
                  <a:ext cx="183600" cy="183600"/>
                </a:xfrm>
                <a:prstGeom prst="flowChartConnector">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𝒗</m:t>
                            </m:r>
                          </m:e>
                          <m:sub>
                            <m:r>
                              <a:rPr lang="en-US" altLang="zh-CN" sz="1400" b="1" i="1" smtClean="0">
                                <a:solidFill>
                                  <a:schemeClr val="tx1"/>
                                </a:solidFill>
                                <a:latin typeface="Cambria Math" panose="02040503050406030204" pitchFamily="18" charset="0"/>
                              </a:rPr>
                              <m:t>𝒊</m:t>
                            </m:r>
                          </m:sub>
                        </m:sSub>
                      </m:oMath>
                    </m:oMathPara>
                  </a14:m>
                  <a:endParaRPr lang="zh-CN" altLang="en-US" sz="1400" b="1" dirty="0">
                    <a:latin typeface="华文中宋" panose="02010600040101010101" pitchFamily="2" charset="-122"/>
                    <a:ea typeface="华文中宋" panose="02010600040101010101" pitchFamily="2" charset="-122"/>
                  </a:endParaRPr>
                </a:p>
              </p:txBody>
            </p:sp>
          </mc:Choice>
          <mc:Fallback xmlns="">
            <p:sp>
              <p:nvSpPr>
                <p:cNvPr id="47" name="流程图: 接点 46">
                  <a:extLst>
                    <a:ext uri="{FF2B5EF4-FFF2-40B4-BE49-F238E27FC236}">
                      <a16:creationId xmlns:a16="http://schemas.microsoft.com/office/drawing/2014/main" id="{DFD58871-7B92-4927-AA09-15DBB27567FC}"/>
                    </a:ext>
                  </a:extLst>
                </p:cNvPr>
                <p:cNvSpPr>
                  <a:spLocks noRot="1" noChangeAspect="1" noMove="1" noResize="1" noEditPoints="1" noAdjustHandles="1" noChangeArrowheads="1" noChangeShapeType="1" noTextEdit="1"/>
                </p:cNvSpPr>
                <p:nvPr/>
              </p:nvSpPr>
              <p:spPr>
                <a:xfrm>
                  <a:off x="8933096" y="3014277"/>
                  <a:ext cx="183600" cy="183600"/>
                </a:xfrm>
                <a:prstGeom prst="flowChartConnector">
                  <a:avLst/>
                </a:prstGeom>
                <a:blipFill>
                  <a:blip r:embed="rId8"/>
                  <a:stretch>
                    <a:fillRect l="-9091" b="-2273"/>
                  </a:stretch>
                </a:blipFill>
                <a:ln w="6350">
                  <a:solidFill>
                    <a:schemeClr val="tx1"/>
                  </a:solidFill>
                </a:ln>
              </p:spPr>
              <p:txBody>
                <a:bodyPr/>
                <a:lstStyle/>
                <a:p>
                  <a:r>
                    <a:rPr lang="zh-CN" altLang="en-US">
                      <a:noFill/>
                    </a:rPr>
                    <a:t> </a:t>
                  </a:r>
                </a:p>
              </p:txBody>
            </p:sp>
          </mc:Fallback>
        </mc:AlternateContent>
        <p:sp>
          <p:nvSpPr>
            <p:cNvPr id="48" name="流程图: 接点 47">
              <a:extLst>
                <a:ext uri="{FF2B5EF4-FFF2-40B4-BE49-F238E27FC236}">
                  <a16:creationId xmlns:a16="http://schemas.microsoft.com/office/drawing/2014/main" id="{2D478F46-2965-4356-95FD-EDE417AF7FEA}"/>
                </a:ext>
              </a:extLst>
            </p:cNvPr>
            <p:cNvSpPr/>
            <p:nvPr/>
          </p:nvSpPr>
          <p:spPr>
            <a:xfrm>
              <a:off x="8779781" y="3456443"/>
              <a:ext cx="183600" cy="183600"/>
            </a:xfrm>
            <a:prstGeom prst="flowChartConnector">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华文中宋" panose="02010600040101010101" pitchFamily="2" charset="-122"/>
                <a:ea typeface="华文中宋" panose="02010600040101010101" pitchFamily="2" charset="-122"/>
              </a:endParaRPr>
            </a:p>
          </p:txBody>
        </p:sp>
        <p:sp>
          <p:nvSpPr>
            <p:cNvPr id="49" name="流程图: 接点 48">
              <a:extLst>
                <a:ext uri="{FF2B5EF4-FFF2-40B4-BE49-F238E27FC236}">
                  <a16:creationId xmlns:a16="http://schemas.microsoft.com/office/drawing/2014/main" id="{F256DA1B-25EA-4600-805F-EE0576E2362C}"/>
                </a:ext>
              </a:extLst>
            </p:cNvPr>
            <p:cNvSpPr/>
            <p:nvPr/>
          </p:nvSpPr>
          <p:spPr>
            <a:xfrm>
              <a:off x="8789101" y="2520693"/>
              <a:ext cx="183600" cy="183600"/>
            </a:xfrm>
            <a:prstGeom prst="flowChartConnector">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i="1" dirty="0">
                <a:solidFill>
                  <a:schemeClr val="tx1"/>
                </a:solidFill>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51" name="流程图: 接点 50">
                  <a:extLst>
                    <a:ext uri="{FF2B5EF4-FFF2-40B4-BE49-F238E27FC236}">
                      <a16:creationId xmlns:a16="http://schemas.microsoft.com/office/drawing/2014/main" id="{E827BC46-4173-4C50-96E1-F036BC9D3A78}"/>
                    </a:ext>
                  </a:extLst>
                </p:cNvPr>
                <p:cNvSpPr/>
                <p:nvPr/>
              </p:nvSpPr>
              <p:spPr>
                <a:xfrm>
                  <a:off x="9545423" y="2695488"/>
                  <a:ext cx="183600" cy="183600"/>
                </a:xfrm>
                <a:prstGeom prst="flowChartConnector">
                  <a:avLst/>
                </a:prstGeom>
                <a:solidFill>
                  <a:schemeClr val="accent6">
                    <a:lumMod val="40000"/>
                    <a:lumOff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400" b="1" i="1" smtClean="0">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𝒔</m:t>
                            </m:r>
                          </m:e>
                          <m:sub>
                            <m:r>
                              <a:rPr lang="en-US" altLang="zh-CN" sz="1400" b="1" i="1" smtClean="0">
                                <a:solidFill>
                                  <a:schemeClr val="tx1"/>
                                </a:solidFill>
                                <a:latin typeface="Cambria Math" panose="02040503050406030204" pitchFamily="18" charset="0"/>
                              </a:rPr>
                              <m:t>𝟏</m:t>
                            </m:r>
                          </m:sub>
                        </m:sSub>
                      </m:oMath>
                    </m:oMathPara>
                  </a14:m>
                  <a:endParaRPr lang="zh-CN" altLang="en-US" sz="1400" b="1" i="1" dirty="0">
                    <a:solidFill>
                      <a:schemeClr val="tx1"/>
                    </a:solidFill>
                    <a:latin typeface="华文中宋" panose="02010600040101010101" pitchFamily="2" charset="-122"/>
                    <a:ea typeface="华文中宋" panose="02010600040101010101" pitchFamily="2" charset="-122"/>
                  </a:endParaRPr>
                </a:p>
              </p:txBody>
            </p:sp>
          </mc:Choice>
          <mc:Fallback xmlns="">
            <p:sp>
              <p:nvSpPr>
                <p:cNvPr id="51" name="流程图: 接点 50">
                  <a:extLst>
                    <a:ext uri="{FF2B5EF4-FFF2-40B4-BE49-F238E27FC236}">
                      <a16:creationId xmlns:a16="http://schemas.microsoft.com/office/drawing/2014/main" id="{E827BC46-4173-4C50-96E1-F036BC9D3A78}"/>
                    </a:ext>
                  </a:extLst>
                </p:cNvPr>
                <p:cNvSpPr>
                  <a:spLocks noRot="1" noChangeAspect="1" noMove="1" noResize="1" noEditPoints="1" noAdjustHandles="1" noChangeArrowheads="1" noChangeShapeType="1" noTextEdit="1"/>
                </p:cNvSpPr>
                <p:nvPr/>
              </p:nvSpPr>
              <p:spPr>
                <a:xfrm>
                  <a:off x="9545423" y="2695488"/>
                  <a:ext cx="183600" cy="183600"/>
                </a:xfrm>
                <a:prstGeom prst="flowChartConnector">
                  <a:avLst/>
                </a:prstGeom>
                <a:blipFill>
                  <a:blip r:embed="rId9"/>
                  <a:stretch>
                    <a:fillRect l="-11364" b="-2273"/>
                  </a:stretch>
                </a:blipFill>
                <a:ln w="6350">
                  <a:solidFill>
                    <a:schemeClr val="tx1"/>
                  </a:solidFill>
                </a:ln>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1851F4F0-EBE4-448B-B1D1-6462D7FB769A}"/>
                </a:ext>
              </a:extLst>
            </p:cNvPr>
            <p:cNvCxnSpPr>
              <a:stCxn id="49" idx="4"/>
              <a:endCxn id="47" idx="0"/>
            </p:cNvCxnSpPr>
            <p:nvPr/>
          </p:nvCxnSpPr>
          <p:spPr>
            <a:xfrm>
              <a:off x="8880901" y="2704293"/>
              <a:ext cx="143995" cy="309984"/>
            </a:xfrm>
            <a:prstGeom prst="straightConnector1">
              <a:avLst/>
            </a:prstGeom>
            <a:ln w="12700">
              <a:solidFill>
                <a:srgbClr val="C00000"/>
              </a:solidFill>
              <a:prstDash val="lgDash"/>
              <a:tailEnd type="triangle" w="sm" len="med"/>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1001A910-1315-4D2C-9395-AE73A31BB21E}"/>
                </a:ext>
              </a:extLst>
            </p:cNvPr>
            <p:cNvCxnSpPr>
              <a:cxnSpLocks/>
              <a:stCxn id="47" idx="6"/>
              <a:endCxn id="51" idx="3"/>
            </p:cNvCxnSpPr>
            <p:nvPr/>
          </p:nvCxnSpPr>
          <p:spPr>
            <a:xfrm flipV="1">
              <a:off x="9116696" y="2852200"/>
              <a:ext cx="455615" cy="253877"/>
            </a:xfrm>
            <a:prstGeom prst="straightConnector1">
              <a:avLst/>
            </a:prstGeom>
            <a:ln w="12700">
              <a:solidFill>
                <a:schemeClr val="accent1">
                  <a:lumMod val="75000"/>
                </a:schemeClr>
              </a:solidFill>
              <a:prstDash val="lgDash"/>
              <a:tailEnd type="triangle" w="sm"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03D0F1A1-852F-4902-BAEB-56DA57154A04}"/>
                </a:ext>
              </a:extLst>
            </p:cNvPr>
            <p:cNvCxnSpPr>
              <a:cxnSpLocks/>
              <a:stCxn id="48" idx="0"/>
              <a:endCxn id="47" idx="4"/>
            </p:cNvCxnSpPr>
            <p:nvPr/>
          </p:nvCxnSpPr>
          <p:spPr>
            <a:xfrm flipV="1">
              <a:off x="8871581" y="3197877"/>
              <a:ext cx="153315" cy="258566"/>
            </a:xfrm>
            <a:prstGeom prst="straightConnector1">
              <a:avLst/>
            </a:prstGeom>
            <a:ln w="12700">
              <a:solidFill>
                <a:srgbClr val="C00000"/>
              </a:solidFill>
              <a:prstDash val="lgDash"/>
              <a:tailEnd type="triangle" w="sm" len="med"/>
            </a:ln>
          </p:spPr>
          <p:style>
            <a:lnRef idx="1">
              <a:schemeClr val="accent1"/>
            </a:lnRef>
            <a:fillRef idx="0">
              <a:schemeClr val="accent1"/>
            </a:fillRef>
            <a:effectRef idx="0">
              <a:schemeClr val="accent1"/>
            </a:effectRef>
            <a:fontRef idx="minor">
              <a:schemeClr val="tx1"/>
            </a:fontRef>
          </p:style>
        </p:cxnSp>
        <p:sp>
          <p:nvSpPr>
            <p:cNvPr id="57" name="流程图: 接点 56">
              <a:extLst>
                <a:ext uri="{FF2B5EF4-FFF2-40B4-BE49-F238E27FC236}">
                  <a16:creationId xmlns:a16="http://schemas.microsoft.com/office/drawing/2014/main" id="{4FDE38C3-DC51-41F7-88DF-D4DE5D784446}"/>
                </a:ext>
              </a:extLst>
            </p:cNvPr>
            <p:cNvSpPr/>
            <p:nvPr/>
          </p:nvSpPr>
          <p:spPr>
            <a:xfrm>
              <a:off x="9388711" y="3354959"/>
              <a:ext cx="183600" cy="183600"/>
            </a:xfrm>
            <a:prstGeom prst="flowChartConnector">
              <a:avLst/>
            </a:prstGeom>
            <a:solidFill>
              <a:schemeClr val="accent2">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latin typeface="华文中宋" panose="02010600040101010101" pitchFamily="2" charset="-122"/>
                <a:ea typeface="华文中宋" panose="02010600040101010101" pitchFamily="2" charset="-122"/>
              </a:endParaRPr>
            </a:p>
          </p:txBody>
        </p:sp>
        <p:cxnSp>
          <p:nvCxnSpPr>
            <p:cNvPr id="58" name="直接箭头连接符 57">
              <a:extLst>
                <a:ext uri="{FF2B5EF4-FFF2-40B4-BE49-F238E27FC236}">
                  <a16:creationId xmlns:a16="http://schemas.microsoft.com/office/drawing/2014/main" id="{49007D2C-5DC3-4BBA-8AA0-15DD24029CAD}"/>
                </a:ext>
              </a:extLst>
            </p:cNvPr>
            <p:cNvCxnSpPr>
              <a:cxnSpLocks/>
              <a:stCxn id="57" idx="1"/>
              <a:endCxn id="47" idx="5"/>
            </p:cNvCxnSpPr>
            <p:nvPr/>
          </p:nvCxnSpPr>
          <p:spPr>
            <a:xfrm flipH="1" flipV="1">
              <a:off x="9089808" y="3170990"/>
              <a:ext cx="325790" cy="210857"/>
            </a:xfrm>
            <a:prstGeom prst="straightConnector1">
              <a:avLst/>
            </a:prstGeom>
            <a:ln w="12700">
              <a:solidFill>
                <a:srgbClr val="C00000"/>
              </a:solidFill>
              <a:prstDash val="lgDash"/>
              <a:tailEnd type="triangle" w="sm" len="med"/>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4EFDE619-4082-4C21-A53A-1A1AEF1707D5}"/>
                </a:ext>
              </a:extLst>
            </p:cNvPr>
            <p:cNvCxnSpPr>
              <a:cxnSpLocks/>
              <a:stCxn id="51" idx="2"/>
              <a:endCxn id="47" idx="7"/>
            </p:cNvCxnSpPr>
            <p:nvPr/>
          </p:nvCxnSpPr>
          <p:spPr>
            <a:xfrm flipH="1">
              <a:off x="9089808" y="2787288"/>
              <a:ext cx="455615" cy="253877"/>
            </a:xfrm>
            <a:prstGeom prst="straightConnector1">
              <a:avLst/>
            </a:prstGeom>
            <a:ln w="12700">
              <a:solidFill>
                <a:srgbClr val="C00000"/>
              </a:solidFill>
              <a:prstDash val="lgDash"/>
              <a:tailEnd type="triangle" w="sm" len="med"/>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C639FECB-C48F-433D-9336-00145A9280DA}"/>
                </a:ext>
              </a:extLst>
            </p:cNvPr>
            <p:cNvCxnSpPr>
              <a:cxnSpLocks/>
              <a:stCxn id="19" idx="6"/>
              <a:endCxn id="47" idx="1"/>
            </p:cNvCxnSpPr>
            <p:nvPr/>
          </p:nvCxnSpPr>
          <p:spPr>
            <a:xfrm>
              <a:off x="8574738" y="2848962"/>
              <a:ext cx="385245" cy="192203"/>
            </a:xfrm>
            <a:prstGeom prst="straightConnector1">
              <a:avLst/>
            </a:prstGeom>
            <a:ln w="12700">
              <a:solidFill>
                <a:srgbClr val="C00000"/>
              </a:solidFill>
              <a:prstDash val="lgDash"/>
              <a:tailEnd type="triangle" w="sm"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13C316E2-0309-4EA1-AB5B-E974DFC72685}"/>
                </a:ext>
              </a:extLst>
            </p:cNvPr>
            <p:cNvCxnSpPr>
              <a:cxnSpLocks/>
              <a:stCxn id="47" idx="2"/>
              <a:endCxn id="19" idx="5"/>
            </p:cNvCxnSpPr>
            <p:nvPr/>
          </p:nvCxnSpPr>
          <p:spPr>
            <a:xfrm flipH="1" flipV="1">
              <a:off x="8547851" y="2913874"/>
              <a:ext cx="385245" cy="192203"/>
            </a:xfrm>
            <a:prstGeom prst="straightConnector1">
              <a:avLst/>
            </a:prstGeom>
            <a:ln w="12700">
              <a:solidFill>
                <a:schemeClr val="accent1">
                  <a:lumMod val="75000"/>
                </a:schemeClr>
              </a:solidFill>
              <a:prstDash val="lgDash"/>
              <a:tailEnd type="triangle" w="sm" len="med"/>
            </a:ln>
          </p:spPr>
          <p:style>
            <a:lnRef idx="1">
              <a:schemeClr val="accent1"/>
            </a:lnRef>
            <a:fillRef idx="0">
              <a:schemeClr val="accent1"/>
            </a:fillRef>
            <a:effectRef idx="0">
              <a:schemeClr val="accent1"/>
            </a:effectRef>
            <a:fontRef idx="minor">
              <a:schemeClr val="tx1"/>
            </a:fontRef>
          </p:style>
        </p:cxnSp>
      </p:grpSp>
      <p:sp>
        <p:nvSpPr>
          <p:cNvPr id="79" name="矩形 78">
            <a:extLst>
              <a:ext uri="{FF2B5EF4-FFF2-40B4-BE49-F238E27FC236}">
                <a16:creationId xmlns:a16="http://schemas.microsoft.com/office/drawing/2014/main" id="{81A90B1F-6FDD-4455-B58A-A6F9D221B72D}"/>
              </a:ext>
            </a:extLst>
          </p:cNvPr>
          <p:cNvSpPr/>
          <p:nvPr/>
        </p:nvSpPr>
        <p:spPr>
          <a:xfrm>
            <a:off x="6717489" y="1968049"/>
            <a:ext cx="3829340" cy="197156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67215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5525770" cy="730249"/>
          </a:xfrm>
        </p:spPr>
        <p:txBody>
          <a:bodyPr>
            <a:normAutofit/>
          </a:bodyPr>
          <a:lstStyle/>
          <a:p>
            <a:r>
              <a:rPr lang="zh-CN" altLang="en-US" dirty="0">
                <a:solidFill>
                  <a:srgbClr val="203864"/>
                </a:solidFill>
              </a:rPr>
              <a:t>动态拓扑自适应强化学习</a:t>
            </a:r>
          </a:p>
        </p:txBody>
      </p:sp>
      <p:sp>
        <p:nvSpPr>
          <p:cNvPr id="16" name="灯片编号占位符 2">
            <a:extLst>
              <a:ext uri="{FF2B5EF4-FFF2-40B4-BE49-F238E27FC236}">
                <a16:creationId xmlns:a16="http://schemas.microsoft.com/office/drawing/2014/main" id="{7F62944E-D6B6-4FF0-8E75-D74F048B23D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14</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17" name="文本框 16">
            <a:extLst>
              <a:ext uri="{FF2B5EF4-FFF2-40B4-BE49-F238E27FC236}">
                <a16:creationId xmlns:a16="http://schemas.microsoft.com/office/drawing/2014/main" id="{4346B4DB-A240-410D-B16A-EFA1AF4E6C2E}"/>
              </a:ext>
            </a:extLst>
          </p:cNvPr>
          <p:cNvSpPr txBox="1"/>
          <p:nvPr/>
        </p:nvSpPr>
        <p:spPr>
          <a:xfrm>
            <a:off x="1018322" y="2626347"/>
            <a:ext cx="7984878"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观测空间</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邻居</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MD</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节点状态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通信范围内服务器节点特征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边特征</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 name="图片 19">
            <a:extLst>
              <a:ext uri="{FF2B5EF4-FFF2-40B4-BE49-F238E27FC236}">
                <a16:creationId xmlns:a16="http://schemas.microsoft.com/office/drawing/2014/main" id="{FA426EF5-9F4C-472D-952A-399DC5DC1F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89598" y="3311350"/>
            <a:ext cx="2896478" cy="622207"/>
          </a:xfrm>
          <a:prstGeom prst="rect">
            <a:avLst/>
          </a:prstGeom>
        </p:spPr>
      </p:pic>
      <p:sp>
        <p:nvSpPr>
          <p:cNvPr id="22" name="文本框 21">
            <a:extLst>
              <a:ext uri="{FF2B5EF4-FFF2-40B4-BE49-F238E27FC236}">
                <a16:creationId xmlns:a16="http://schemas.microsoft.com/office/drawing/2014/main" id="{5990487B-8DE8-4A9A-B1FA-15BC67871492}"/>
              </a:ext>
            </a:extLst>
          </p:cNvPr>
          <p:cNvSpPr txBox="1"/>
          <p:nvPr/>
        </p:nvSpPr>
        <p:spPr>
          <a:xfrm>
            <a:off x="999343" y="1600460"/>
            <a:ext cx="7613210" cy="707886"/>
          </a:xfrm>
          <a:prstGeom prst="rect">
            <a:avLst/>
          </a:prstGeom>
          <a:noFill/>
        </p:spPr>
        <p:txBody>
          <a:bodyPr wrap="squar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状态空间</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坐标</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传输功率</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任务大小</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任务计算需求</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节点计算队列</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a:extLst>
              <a:ext uri="{FF2B5EF4-FFF2-40B4-BE49-F238E27FC236}">
                <a16:creationId xmlns:a16="http://schemas.microsoft.com/office/drawing/2014/main" id="{2859EC18-6CF2-4405-9E31-1ED8CB999893}"/>
              </a:ext>
            </a:extLst>
          </p:cNvPr>
          <p:cNvSpPr txBox="1"/>
          <p:nvPr/>
        </p:nvSpPr>
        <p:spPr>
          <a:xfrm>
            <a:off x="999343" y="3993936"/>
            <a:ext cx="7487947" cy="400110"/>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动作空间</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选择本地处理或者传输给邻居节点</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以及服务器选择</a:t>
            </a:r>
          </a:p>
        </p:txBody>
      </p:sp>
      <p:pic>
        <p:nvPicPr>
          <p:cNvPr id="24" name="图片 23">
            <a:extLst>
              <a:ext uri="{FF2B5EF4-FFF2-40B4-BE49-F238E27FC236}">
                <a16:creationId xmlns:a16="http://schemas.microsoft.com/office/drawing/2014/main" id="{272EC5C0-735D-45C2-BAFD-00D9955EF4B2}"/>
              </a:ext>
            </a:extLst>
          </p:cNvPr>
          <p:cNvPicPr>
            <a:picLocks noChangeAspect="1"/>
          </p:cNvPicPr>
          <p:nvPr/>
        </p:nvPicPr>
        <p:blipFill rotWithShape="1">
          <a:blip r:embed="rId4">
            <a:clrChange>
              <a:clrFrom>
                <a:srgbClr val="FFFFFF"/>
              </a:clrFrom>
              <a:clrTo>
                <a:srgbClr val="FFFFFF">
                  <a:alpha val="0"/>
                </a:srgbClr>
              </a:clrTo>
            </a:clrChange>
          </a:blip>
          <a:srcRect r="5762"/>
          <a:stretch/>
        </p:blipFill>
        <p:spPr>
          <a:xfrm>
            <a:off x="5257955" y="4464954"/>
            <a:ext cx="1381859" cy="439296"/>
          </a:xfrm>
          <a:prstGeom prst="rect">
            <a:avLst/>
          </a:prstGeom>
        </p:spPr>
      </p:pic>
      <p:sp>
        <p:nvSpPr>
          <p:cNvPr id="25" name="文本框 24">
            <a:extLst>
              <a:ext uri="{FF2B5EF4-FFF2-40B4-BE49-F238E27FC236}">
                <a16:creationId xmlns:a16="http://schemas.microsoft.com/office/drawing/2014/main" id="{FDAED329-EA79-444A-9351-E2FC529FF07E}"/>
              </a:ext>
            </a:extLst>
          </p:cNvPr>
          <p:cNvSpPr txBox="1"/>
          <p:nvPr/>
        </p:nvSpPr>
        <p:spPr>
          <a:xfrm>
            <a:off x="1018322" y="5028486"/>
            <a:ext cx="6811985" cy="400110"/>
          </a:xfrm>
          <a:prstGeom prst="rect">
            <a:avLst/>
          </a:prstGeom>
          <a:noFill/>
        </p:spPr>
        <p:txBody>
          <a:bodyPr wrap="square" rtlCol="0">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奖励</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通信时延</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计算时延，传输失败惩罚项</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 name="图片 25">
            <a:extLst>
              <a:ext uri="{FF2B5EF4-FFF2-40B4-BE49-F238E27FC236}">
                <a16:creationId xmlns:a16="http://schemas.microsoft.com/office/drawing/2014/main" id="{EF888858-4350-4BD6-99B0-C9FEA7D0C68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02147" y="5516569"/>
            <a:ext cx="4493473" cy="1270145"/>
          </a:xfrm>
          <a:prstGeom prst="rect">
            <a:avLst/>
          </a:prstGeom>
        </p:spPr>
      </p:pic>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066BEDB6-B629-4490-B078-AFA1CD2A4C07}"/>
                  </a:ext>
                </a:extLst>
              </p:cNvPr>
              <p:cNvSpPr txBox="1"/>
              <p:nvPr/>
            </p:nvSpPr>
            <p:spPr>
              <a:xfrm>
                <a:off x="4389598" y="2137576"/>
                <a:ext cx="2560928" cy="352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b="0" i="1" smtClean="0">
                              <a:latin typeface="Cambria Math" panose="02040503050406030204" pitchFamily="18" charset="0"/>
                              <a:cs typeface="Times New Roman" panose="02020603050405020304" pitchFamily="18" charset="0"/>
                            </a:rPr>
                          </m:ctrlPr>
                        </m:sSubSupPr>
                        <m:e>
                          <m:r>
                            <a:rPr lang="en-US" altLang="zh-CN" sz="1600" b="1" i="0" smtClean="0">
                              <a:latin typeface="Cambria Math" panose="02040503050406030204" pitchFamily="18" charset="0"/>
                              <a:cs typeface="Times New Roman" panose="02020603050405020304" pitchFamily="18" charset="0"/>
                            </a:rPr>
                            <m:t>𝐒</m:t>
                          </m:r>
                        </m:e>
                        <m:sub>
                          <m:r>
                            <a:rPr lang="en-US" altLang="zh-CN" sz="1600" b="0" i="1" smtClean="0">
                              <a:latin typeface="Cambria Math" panose="02040503050406030204" pitchFamily="18" charset="0"/>
                              <a:cs typeface="Times New Roman" panose="02020603050405020304" pitchFamily="18" charset="0"/>
                            </a:rPr>
                            <m:t>𝑖</m:t>
                          </m:r>
                        </m:sub>
                        <m:sup>
                          <m:r>
                            <a:rPr lang="en-US" altLang="zh-CN" sz="1600" b="0" i="1" smtClean="0">
                              <a:latin typeface="Cambria Math" panose="02040503050406030204" pitchFamily="18" charset="0"/>
                              <a:cs typeface="Times New Roman" panose="02020603050405020304" pitchFamily="18" charset="0"/>
                            </a:rPr>
                            <m:t>𝑡</m:t>
                          </m:r>
                        </m:sup>
                      </m:sSubSup>
                      <m:r>
                        <a:rPr lang="en-US" altLang="zh-CN" sz="1600" b="0" i="1" smtClean="0">
                          <a:latin typeface="Cambria Math" panose="02040503050406030204" pitchFamily="18" charset="0"/>
                          <a:cs typeface="Times New Roman" panose="02020603050405020304" pitchFamily="18" charset="0"/>
                        </a:rPr>
                        <m:t>=[</m:t>
                      </m:r>
                      <m:sSubSup>
                        <m:sSubSupPr>
                          <m:ctrlPr>
                            <a:rPr lang="en-US" altLang="zh-CN" sz="1600" b="0" i="1" smtClean="0">
                              <a:latin typeface="Cambria Math" panose="02040503050406030204" pitchFamily="18" charset="0"/>
                              <a:cs typeface="Times New Roman" panose="02020603050405020304" pitchFamily="18" charset="0"/>
                            </a:rPr>
                          </m:ctrlPr>
                        </m:sSubSupPr>
                        <m:e>
                          <m:r>
                            <a:rPr lang="en-US" altLang="zh-CN" sz="1600" b="0" i="1" smtClean="0">
                              <a:latin typeface="Cambria Math" panose="02040503050406030204" pitchFamily="18" charset="0"/>
                              <a:cs typeface="Times New Roman" panose="02020603050405020304" pitchFamily="18" charset="0"/>
                            </a:rPr>
                            <m:t>𝑙</m:t>
                          </m:r>
                        </m:e>
                        <m:sub>
                          <m:r>
                            <a:rPr lang="en-US" altLang="zh-CN" sz="1600" b="0" i="1" smtClean="0">
                              <a:latin typeface="Cambria Math" panose="02040503050406030204" pitchFamily="18" charset="0"/>
                              <a:cs typeface="Times New Roman" panose="02020603050405020304" pitchFamily="18" charset="0"/>
                            </a:rPr>
                            <m:t>𝑖</m:t>
                          </m:r>
                        </m:sub>
                        <m:sup>
                          <m:r>
                            <a:rPr lang="en-US" altLang="zh-CN" sz="1600" b="0" i="1" smtClean="0">
                              <a:latin typeface="Cambria Math" panose="02040503050406030204" pitchFamily="18" charset="0"/>
                              <a:cs typeface="Times New Roman" panose="02020603050405020304" pitchFamily="18" charset="0"/>
                            </a:rPr>
                            <m:t>𝑡</m:t>
                          </m:r>
                        </m:sup>
                      </m:sSubSup>
                      <m:r>
                        <a:rPr lang="en-US" altLang="zh-CN" sz="1600" b="0" i="1" smtClean="0">
                          <a:latin typeface="Cambria Math" panose="02040503050406030204" pitchFamily="18" charset="0"/>
                          <a:cs typeface="Times New Roman" panose="02020603050405020304" pitchFamily="18" charset="0"/>
                        </a:rPr>
                        <m:t>,</m:t>
                      </m:r>
                      <m:sSubSup>
                        <m:sSubSupPr>
                          <m:ctrlPr>
                            <a:rPr lang="en-US" altLang="zh-CN" sz="1600" b="0" i="1" smtClean="0">
                              <a:latin typeface="Cambria Math" panose="02040503050406030204" pitchFamily="18" charset="0"/>
                              <a:cs typeface="Times New Roman" panose="02020603050405020304" pitchFamily="18" charset="0"/>
                            </a:rPr>
                          </m:ctrlPr>
                        </m:sSubSupPr>
                        <m:e>
                          <m:r>
                            <a:rPr lang="en-US" altLang="zh-CN" sz="1600" b="0" i="1" smtClean="0">
                              <a:latin typeface="Cambria Math" panose="02040503050406030204" pitchFamily="18" charset="0"/>
                              <a:cs typeface="Times New Roman" panose="02020603050405020304" pitchFamily="18" charset="0"/>
                            </a:rPr>
                            <m:t>𝑝</m:t>
                          </m:r>
                        </m:e>
                        <m:sub>
                          <m:r>
                            <a:rPr lang="en-US" altLang="zh-CN" sz="1600" b="0" i="1" smtClean="0">
                              <a:latin typeface="Cambria Math" panose="02040503050406030204" pitchFamily="18" charset="0"/>
                              <a:cs typeface="Times New Roman" panose="02020603050405020304" pitchFamily="18" charset="0"/>
                            </a:rPr>
                            <m:t>𝑖</m:t>
                          </m:r>
                        </m:sub>
                        <m:sup>
                          <m:r>
                            <a:rPr lang="en-US" altLang="zh-CN" sz="1600" b="0" i="1" smtClean="0">
                              <a:latin typeface="Cambria Math" panose="02040503050406030204" pitchFamily="18" charset="0"/>
                              <a:cs typeface="Times New Roman" panose="02020603050405020304" pitchFamily="18" charset="0"/>
                            </a:rPr>
                            <m:t>𝑀𝐷</m:t>
                          </m:r>
                        </m:sup>
                      </m:sSubSup>
                      <m:r>
                        <a:rPr lang="en-US" altLang="zh-CN" sz="1600" b="0" i="1" smtClean="0">
                          <a:latin typeface="Cambria Math" panose="02040503050406030204" pitchFamily="18" charset="0"/>
                          <a:cs typeface="Times New Roman" panose="02020603050405020304" pitchFamily="18" charset="0"/>
                        </a:rPr>
                        <m:t>,</m:t>
                      </m:r>
                      <m:sSubSup>
                        <m:sSubSupPr>
                          <m:ctrlPr>
                            <a:rPr lang="en-US" altLang="zh-CN" sz="1600" b="0" i="1" smtClean="0">
                              <a:latin typeface="Cambria Math" panose="02040503050406030204" pitchFamily="18" charset="0"/>
                              <a:cs typeface="Times New Roman" panose="02020603050405020304" pitchFamily="18" charset="0"/>
                            </a:rPr>
                          </m:ctrlPr>
                        </m:sSubSupPr>
                        <m:e>
                          <m:r>
                            <a:rPr lang="en-US" altLang="zh-CN" sz="1600" b="0" i="1" smtClean="0">
                              <a:latin typeface="Cambria Math" panose="02040503050406030204" pitchFamily="18" charset="0"/>
                              <a:cs typeface="Times New Roman" panose="02020603050405020304" pitchFamily="18" charset="0"/>
                            </a:rPr>
                            <m:t>𝑑</m:t>
                          </m:r>
                        </m:e>
                        <m:sub>
                          <m:r>
                            <a:rPr lang="en-US" altLang="zh-CN" sz="1600" b="0" i="1" smtClean="0">
                              <a:latin typeface="Cambria Math" panose="02040503050406030204" pitchFamily="18" charset="0"/>
                              <a:cs typeface="Times New Roman" panose="02020603050405020304" pitchFamily="18" charset="0"/>
                            </a:rPr>
                            <m:t>𝑖</m:t>
                          </m:r>
                        </m:sub>
                        <m:sup>
                          <m:r>
                            <a:rPr lang="en-US" altLang="zh-CN" sz="1600" b="0" i="1" smtClean="0">
                              <a:latin typeface="Cambria Math" panose="02040503050406030204" pitchFamily="18" charset="0"/>
                              <a:cs typeface="Times New Roman" panose="02020603050405020304" pitchFamily="18" charset="0"/>
                            </a:rPr>
                            <m:t>𝑡</m:t>
                          </m:r>
                        </m:sup>
                      </m:sSubSup>
                      <m:r>
                        <a:rPr lang="en-US" altLang="zh-CN" sz="1600" b="0" i="1" smtClean="0">
                          <a:latin typeface="Cambria Math" panose="02040503050406030204" pitchFamily="18" charset="0"/>
                          <a:cs typeface="Times New Roman" panose="02020603050405020304" pitchFamily="18" charset="0"/>
                        </a:rPr>
                        <m:t>,</m:t>
                      </m:r>
                      <m:sSubSup>
                        <m:sSubSupPr>
                          <m:ctrlPr>
                            <a:rPr lang="en-US" altLang="zh-CN" sz="1600" b="0" i="1" smtClean="0">
                              <a:latin typeface="Cambria Math" panose="02040503050406030204" pitchFamily="18" charset="0"/>
                              <a:cs typeface="Times New Roman" panose="02020603050405020304" pitchFamily="18" charset="0"/>
                            </a:rPr>
                          </m:ctrlPr>
                        </m:sSubSupPr>
                        <m:e>
                          <m:r>
                            <a:rPr lang="en-US" altLang="zh-CN" sz="1600" b="0" i="1" smtClean="0">
                              <a:latin typeface="Cambria Math" panose="02040503050406030204" pitchFamily="18" charset="0"/>
                              <a:cs typeface="Times New Roman" panose="02020603050405020304" pitchFamily="18" charset="0"/>
                            </a:rPr>
                            <m:t>𝑐</m:t>
                          </m:r>
                        </m:e>
                        <m:sub>
                          <m:r>
                            <a:rPr lang="en-US" altLang="zh-CN" sz="1600" b="0" i="1" smtClean="0">
                              <a:latin typeface="Cambria Math" panose="02040503050406030204" pitchFamily="18" charset="0"/>
                              <a:cs typeface="Times New Roman" panose="02020603050405020304" pitchFamily="18" charset="0"/>
                            </a:rPr>
                            <m:t>𝑖</m:t>
                          </m:r>
                        </m:sub>
                        <m:sup>
                          <m:r>
                            <a:rPr lang="en-US" altLang="zh-CN" sz="1600" b="0" i="1" smtClean="0">
                              <a:latin typeface="Cambria Math" panose="02040503050406030204" pitchFamily="18" charset="0"/>
                              <a:cs typeface="Times New Roman" panose="02020603050405020304" pitchFamily="18" charset="0"/>
                            </a:rPr>
                            <m:t>𝑡</m:t>
                          </m:r>
                        </m:sup>
                      </m:sSubSup>
                      <m:r>
                        <a:rPr lang="en-US" altLang="zh-CN" sz="1600" b="0" i="1" smtClean="0">
                          <a:latin typeface="Cambria Math" panose="02040503050406030204" pitchFamily="18" charset="0"/>
                          <a:cs typeface="Times New Roman" panose="02020603050405020304" pitchFamily="18" charset="0"/>
                        </a:rPr>
                        <m:t>, </m:t>
                      </m:r>
                      <m:sSubSup>
                        <m:sSubSupPr>
                          <m:ctrlPr>
                            <a:rPr lang="en-US" altLang="zh-CN" sz="1600" b="0" i="1" smtClean="0">
                              <a:latin typeface="Cambria Math" panose="02040503050406030204" pitchFamily="18" charset="0"/>
                              <a:cs typeface="Times New Roman" panose="02020603050405020304" pitchFamily="18" charset="0"/>
                            </a:rPr>
                          </m:ctrlPr>
                        </m:sSubSupPr>
                        <m:e>
                          <m:r>
                            <a:rPr lang="en-US" altLang="zh-CN" sz="1600" b="0" i="1" smtClean="0">
                              <a:latin typeface="Cambria Math" panose="02040503050406030204" pitchFamily="18" charset="0"/>
                              <a:cs typeface="Times New Roman" panose="02020603050405020304" pitchFamily="18" charset="0"/>
                            </a:rPr>
                            <m:t>𝑞</m:t>
                          </m:r>
                        </m:e>
                        <m:sub>
                          <m:r>
                            <a:rPr lang="en-US" altLang="zh-CN" sz="1600" b="0" i="1" smtClean="0">
                              <a:latin typeface="Cambria Math" panose="02040503050406030204" pitchFamily="18" charset="0"/>
                              <a:cs typeface="Times New Roman" panose="02020603050405020304" pitchFamily="18" charset="0"/>
                            </a:rPr>
                            <m:t>𝑖</m:t>
                          </m:r>
                        </m:sub>
                        <m:sup>
                          <m:r>
                            <a:rPr lang="en-US" altLang="zh-CN" sz="1600" b="0" i="1" smtClean="0">
                              <a:latin typeface="Cambria Math" panose="02040503050406030204" pitchFamily="18" charset="0"/>
                              <a:cs typeface="Times New Roman" panose="02020603050405020304" pitchFamily="18" charset="0"/>
                            </a:rPr>
                            <m:t>𝑡</m:t>
                          </m:r>
                        </m:sup>
                      </m:sSubSup>
                      <m:r>
                        <a:rPr lang="en-US" altLang="zh-CN" sz="1600" b="0" i="1" smtClean="0">
                          <a:latin typeface="Cambria Math" panose="02040503050406030204" pitchFamily="18" charset="0"/>
                          <a:cs typeface="Times New Roman" panose="02020603050405020304" pitchFamily="18" charset="0"/>
                        </a:rPr>
                        <m:t>]</m:t>
                      </m:r>
                    </m:oMath>
                  </m:oMathPara>
                </a14:m>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27" name="文本框 26">
                <a:extLst>
                  <a:ext uri="{FF2B5EF4-FFF2-40B4-BE49-F238E27FC236}">
                    <a16:creationId xmlns:a16="http://schemas.microsoft.com/office/drawing/2014/main" id="{066BEDB6-B629-4490-B078-AFA1CD2A4C07}"/>
                  </a:ext>
                </a:extLst>
              </p:cNvPr>
              <p:cNvSpPr txBox="1">
                <a:spLocks noRot="1" noChangeAspect="1" noMove="1" noResize="1" noEditPoints="1" noAdjustHandles="1" noChangeArrowheads="1" noChangeShapeType="1" noTextEdit="1"/>
              </p:cNvSpPr>
              <p:nvPr/>
            </p:nvSpPr>
            <p:spPr>
              <a:xfrm>
                <a:off x="4389598" y="2137576"/>
                <a:ext cx="2560928" cy="352661"/>
              </a:xfrm>
              <a:prstGeom prst="rect">
                <a:avLst/>
              </a:prstGeom>
              <a:blipFill>
                <a:blip r:embed="rId6"/>
                <a:stretch>
                  <a:fillRect b="-10345"/>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05ECF924-9364-436A-ACE4-55520F313620}"/>
              </a:ext>
            </a:extLst>
          </p:cNvPr>
          <p:cNvSpPr/>
          <p:nvPr/>
        </p:nvSpPr>
        <p:spPr>
          <a:xfrm>
            <a:off x="4982191" y="3311350"/>
            <a:ext cx="2159000" cy="3034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4356F773-967A-4E1A-835B-3F921DF94FB9}"/>
              </a:ext>
            </a:extLst>
          </p:cNvPr>
          <p:cNvSpPr txBox="1"/>
          <p:nvPr/>
        </p:nvSpPr>
        <p:spPr>
          <a:xfrm>
            <a:off x="7286076" y="3070864"/>
            <a:ext cx="1600118" cy="369332"/>
          </a:xfrm>
          <a:prstGeom prst="rect">
            <a:avLst/>
          </a:prstGeom>
          <a:noFill/>
        </p:spPr>
        <p:txBody>
          <a:bodyPr wrap="none" rtlCol="0">
            <a:spAutoFit/>
          </a:bodyPr>
          <a:lstStyle/>
          <a:p>
            <a:r>
              <a:rPr lang="zh-CN" altLang="en-US" b="1" dirty="0">
                <a:solidFill>
                  <a:srgbClr val="C00000"/>
                </a:solidFill>
                <a:latin typeface="Microsoft YaHei" panose="020B0503020204020204" pitchFamily="34" charset="-122"/>
                <a:ea typeface="Microsoft YaHei" panose="020B0503020204020204" pitchFamily="34" charset="-122"/>
              </a:rPr>
              <a:t>动态维度集合</a:t>
            </a:r>
          </a:p>
        </p:txBody>
      </p:sp>
      <p:sp>
        <p:nvSpPr>
          <p:cNvPr id="30" name="矩形 29">
            <a:extLst>
              <a:ext uri="{FF2B5EF4-FFF2-40B4-BE49-F238E27FC236}">
                <a16:creationId xmlns:a16="http://schemas.microsoft.com/office/drawing/2014/main" id="{B66D43D5-975D-4DC2-B513-73230B47FC7E}"/>
              </a:ext>
            </a:extLst>
          </p:cNvPr>
          <p:cNvSpPr/>
          <p:nvPr/>
        </p:nvSpPr>
        <p:spPr>
          <a:xfrm>
            <a:off x="6249016" y="4512072"/>
            <a:ext cx="349250" cy="3034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B0E9696-61FB-4A04-BBEA-31FF9FF4F8A7}"/>
              </a:ext>
            </a:extLst>
          </p:cNvPr>
          <p:cNvSpPr txBox="1"/>
          <p:nvPr/>
        </p:nvSpPr>
        <p:spPr>
          <a:xfrm>
            <a:off x="6555642" y="4350252"/>
            <a:ext cx="1800493" cy="369332"/>
          </a:xfrm>
          <a:prstGeom prst="rect">
            <a:avLst/>
          </a:prstGeom>
          <a:noFill/>
        </p:spPr>
        <p:txBody>
          <a:bodyPr wrap="none" rtlCol="0">
            <a:spAutoFit/>
          </a:bodyPr>
          <a:lstStyle/>
          <a:p>
            <a:r>
              <a:rPr lang="zh-CN" altLang="en-US" b="1" dirty="0">
                <a:solidFill>
                  <a:srgbClr val="C00000"/>
                </a:solidFill>
                <a:latin typeface="Microsoft YaHei" panose="020B0503020204020204" pitchFamily="34" charset="-122"/>
                <a:ea typeface="Microsoft YaHei" panose="020B0503020204020204" pitchFamily="34" charset="-122"/>
              </a:rPr>
              <a:t>动态维度的向量</a:t>
            </a:r>
          </a:p>
        </p:txBody>
      </p:sp>
      <p:sp>
        <p:nvSpPr>
          <p:cNvPr id="32" name="矩形 31">
            <a:extLst>
              <a:ext uri="{FF2B5EF4-FFF2-40B4-BE49-F238E27FC236}">
                <a16:creationId xmlns:a16="http://schemas.microsoft.com/office/drawing/2014/main" id="{1EB44F7B-1C8F-4494-81AF-3F9573111DA8}"/>
              </a:ext>
            </a:extLst>
          </p:cNvPr>
          <p:cNvSpPr/>
          <p:nvPr/>
        </p:nvSpPr>
        <p:spPr>
          <a:xfrm>
            <a:off x="4981293" y="3645942"/>
            <a:ext cx="2159000" cy="3034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5D7BE52F-5858-4202-AF3E-76B21739D0BF}"/>
              </a:ext>
            </a:extLst>
          </p:cNvPr>
          <p:cNvSpPr txBox="1"/>
          <p:nvPr/>
        </p:nvSpPr>
        <p:spPr>
          <a:xfrm>
            <a:off x="9934931" y="3360446"/>
            <a:ext cx="2168270" cy="1289905"/>
          </a:xfrm>
          <a:prstGeom prst="rect">
            <a:avLst/>
          </a:prstGeom>
          <a:noFill/>
        </p:spPr>
        <p:txBody>
          <a:bodyPr wrap="square" rtlCol="0">
            <a:spAutoFit/>
          </a:bodyPr>
          <a:lstStyle/>
          <a:p>
            <a:pPr algn="l">
              <a:lnSpc>
                <a:spcPct val="150000"/>
              </a:lnSpc>
            </a:pPr>
            <a:r>
              <a:rPr lang="zh-CN" altLang="en-US" b="1" i="0" dirty="0">
                <a:solidFill>
                  <a:srgbClr val="C00000"/>
                </a:solidFill>
                <a:effectLst/>
                <a:latin typeface="Microsoft YaHei" panose="020B0503020204020204" pitchFamily="34" charset="-122"/>
                <a:ea typeface="Microsoft YaHei" panose="020B0503020204020204" pitchFamily="34" charset="-122"/>
              </a:rPr>
              <a:t>深度强化学习框架下如何进行策略网络的设计</a:t>
            </a:r>
          </a:p>
        </p:txBody>
      </p:sp>
      <p:cxnSp>
        <p:nvCxnSpPr>
          <p:cNvPr id="34" name="直接箭头连接符 33">
            <a:extLst>
              <a:ext uri="{FF2B5EF4-FFF2-40B4-BE49-F238E27FC236}">
                <a16:creationId xmlns:a16="http://schemas.microsoft.com/office/drawing/2014/main" id="{A7537B41-CF1D-424A-853D-6CC64115FA68}"/>
              </a:ext>
            </a:extLst>
          </p:cNvPr>
          <p:cNvCxnSpPr/>
          <p:nvPr/>
        </p:nvCxnSpPr>
        <p:spPr>
          <a:xfrm>
            <a:off x="8751035" y="3440196"/>
            <a:ext cx="1065540" cy="4138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3308082E-5632-4506-9037-0D187CA765E4}"/>
              </a:ext>
            </a:extLst>
          </p:cNvPr>
          <p:cNvCxnSpPr/>
          <p:nvPr/>
        </p:nvCxnSpPr>
        <p:spPr>
          <a:xfrm flipV="1">
            <a:off x="8463868" y="3993936"/>
            <a:ext cx="1325279" cy="4652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706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6548120" cy="730249"/>
          </a:xfrm>
        </p:spPr>
        <p:txBody>
          <a:bodyPr>
            <a:normAutofit/>
          </a:bodyPr>
          <a:lstStyle/>
          <a:p>
            <a:r>
              <a:rPr lang="zh-CN" altLang="en-US" dirty="0">
                <a:solidFill>
                  <a:srgbClr val="203864"/>
                </a:solidFill>
              </a:rPr>
              <a:t>动态拓扑自适应强化学习</a:t>
            </a:r>
          </a:p>
        </p:txBody>
      </p:sp>
      <p:sp>
        <p:nvSpPr>
          <p:cNvPr id="16" name="灯片编号占位符 2">
            <a:extLst>
              <a:ext uri="{FF2B5EF4-FFF2-40B4-BE49-F238E27FC236}">
                <a16:creationId xmlns:a16="http://schemas.microsoft.com/office/drawing/2014/main" id="{7F62944E-D6B6-4FF0-8E75-D74F048B23D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15</a:t>
            </a:fld>
            <a:r>
              <a:rPr lang="en-US" altLang="zh-CN" dirty="0">
                <a:solidFill>
                  <a:schemeClr val="accent1">
                    <a:lumMod val="50000"/>
                  </a:schemeClr>
                </a:solidFill>
              </a:rPr>
              <a:t>/40</a:t>
            </a:r>
            <a:endParaRPr lang="zh-CN" altLang="en-US" dirty="0">
              <a:solidFill>
                <a:schemeClr val="accent1">
                  <a:lumMod val="50000"/>
                </a:schemeClr>
              </a:solidFill>
            </a:endParaRPr>
          </a:p>
        </p:txBody>
      </p:sp>
      <p:pic>
        <p:nvPicPr>
          <p:cNvPr id="15" name="图片 14">
            <a:extLst>
              <a:ext uri="{FF2B5EF4-FFF2-40B4-BE49-F238E27FC236}">
                <a16:creationId xmlns:a16="http://schemas.microsoft.com/office/drawing/2014/main" id="{A910B4F7-8B49-4C1C-AF2D-E2E4DD4E7E73}"/>
              </a:ext>
            </a:extLst>
          </p:cNvPr>
          <p:cNvPicPr/>
          <p:nvPr/>
        </p:nvPicPr>
        <p:blipFill>
          <a:blip r:embed="rId3">
            <a:clrChange>
              <a:clrFrom>
                <a:srgbClr val="FFFFFF"/>
              </a:clrFrom>
              <a:clrTo>
                <a:srgbClr val="FFFFFF">
                  <a:alpha val="0"/>
                </a:srgbClr>
              </a:clrTo>
            </a:clrChange>
          </a:blip>
          <a:stretch>
            <a:fillRect/>
          </a:stretch>
        </p:blipFill>
        <p:spPr>
          <a:xfrm>
            <a:off x="158697" y="1657432"/>
            <a:ext cx="7383213" cy="2975023"/>
          </a:xfrm>
          <a:prstGeom prst="rect">
            <a:avLst/>
          </a:prstGeom>
        </p:spPr>
      </p:pic>
      <p:pic>
        <p:nvPicPr>
          <p:cNvPr id="17" name="图片 16">
            <a:extLst>
              <a:ext uri="{FF2B5EF4-FFF2-40B4-BE49-F238E27FC236}">
                <a16:creationId xmlns:a16="http://schemas.microsoft.com/office/drawing/2014/main" id="{30A10B41-2FCF-4183-B436-FF98D1CB91A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944360" y="1477400"/>
            <a:ext cx="4199144" cy="3245767"/>
          </a:xfrm>
          <a:prstGeom prst="rect">
            <a:avLst/>
          </a:prstGeom>
        </p:spPr>
      </p:pic>
    </p:spTree>
    <p:extLst>
      <p:ext uri="{BB962C8B-B14F-4D97-AF65-F5344CB8AC3E}">
        <p14:creationId xmlns:p14="http://schemas.microsoft.com/office/powerpoint/2010/main" val="87297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zh-CN" altLang="en-US" dirty="0">
                <a:solidFill>
                  <a:srgbClr val="203864"/>
                </a:solidFill>
              </a:rPr>
              <a:t>实验仿真</a:t>
            </a:r>
          </a:p>
        </p:txBody>
      </p:sp>
      <p:sp>
        <p:nvSpPr>
          <p:cNvPr id="16" name="灯片编号占位符 2">
            <a:extLst>
              <a:ext uri="{FF2B5EF4-FFF2-40B4-BE49-F238E27FC236}">
                <a16:creationId xmlns:a16="http://schemas.microsoft.com/office/drawing/2014/main" id="{7F62944E-D6B6-4FF0-8E75-D74F048B23D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16</a:t>
            </a:fld>
            <a:r>
              <a:rPr lang="en-US" altLang="zh-CN" dirty="0">
                <a:solidFill>
                  <a:schemeClr val="accent1">
                    <a:lumMod val="50000"/>
                  </a:schemeClr>
                </a:solidFill>
              </a:rPr>
              <a:t>/40</a:t>
            </a:r>
            <a:endParaRPr lang="zh-CN" altLang="en-US" dirty="0">
              <a:solidFill>
                <a:schemeClr val="accent1">
                  <a:lumMod val="50000"/>
                </a:schemeClr>
              </a:solidFill>
            </a:endParaRPr>
          </a:p>
        </p:txBody>
      </p:sp>
      <p:pic>
        <p:nvPicPr>
          <p:cNvPr id="2" name="图片 1">
            <a:extLst>
              <a:ext uri="{FF2B5EF4-FFF2-40B4-BE49-F238E27FC236}">
                <a16:creationId xmlns:a16="http://schemas.microsoft.com/office/drawing/2014/main" id="{4B584BC1-4528-4906-B967-D4A2160FF02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88681" y="1701939"/>
            <a:ext cx="6024730" cy="4138449"/>
          </a:xfrm>
          <a:prstGeom prst="rect">
            <a:avLst/>
          </a:prstGeom>
        </p:spPr>
      </p:pic>
      <p:sp>
        <p:nvSpPr>
          <p:cNvPr id="6" name="文本框 5">
            <a:extLst>
              <a:ext uri="{FF2B5EF4-FFF2-40B4-BE49-F238E27FC236}">
                <a16:creationId xmlns:a16="http://schemas.microsoft.com/office/drawing/2014/main" id="{A6B8D4BA-A410-4F2E-8B9B-D513188DDE69}"/>
              </a:ext>
            </a:extLst>
          </p:cNvPr>
          <p:cNvSpPr txBox="1"/>
          <p:nvPr/>
        </p:nvSpPr>
        <p:spPr>
          <a:xfrm>
            <a:off x="401221" y="1147941"/>
            <a:ext cx="1107996" cy="369332"/>
          </a:xfrm>
          <a:prstGeom prst="rect">
            <a:avLst/>
          </a:prstGeom>
          <a:noFill/>
        </p:spPr>
        <p:txBody>
          <a:bodyPr wrap="none" rtlCol="0">
            <a:spAutoFit/>
          </a:bodyPr>
          <a:lstStyle/>
          <a:p>
            <a:r>
              <a:rPr lang="zh-CN" altLang="en-US" b="1" dirty="0">
                <a:solidFill>
                  <a:srgbClr val="C00000"/>
                </a:solidFill>
                <a:latin typeface="Times New Roman" panose="02020603050405020304" pitchFamily="18" charset="0"/>
                <a:cs typeface="Times New Roman" panose="02020603050405020304" pitchFamily="18" charset="0"/>
              </a:rPr>
              <a:t>对比方案</a:t>
            </a:r>
          </a:p>
        </p:txBody>
      </p:sp>
      <p:sp>
        <p:nvSpPr>
          <p:cNvPr id="7" name="文本框 6">
            <a:extLst>
              <a:ext uri="{FF2B5EF4-FFF2-40B4-BE49-F238E27FC236}">
                <a16:creationId xmlns:a16="http://schemas.microsoft.com/office/drawing/2014/main" id="{9CB85BE0-399C-4FF3-B890-26E444490F6A}"/>
              </a:ext>
            </a:extLst>
          </p:cNvPr>
          <p:cNvSpPr txBox="1"/>
          <p:nvPr/>
        </p:nvSpPr>
        <p:spPr>
          <a:xfrm>
            <a:off x="401221" y="1708150"/>
            <a:ext cx="5275679" cy="2535566"/>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b="1" dirty="0" err="1">
                <a:latin typeface="Times New Roman" panose="02020603050405020304" pitchFamily="18" charset="0"/>
                <a:cs typeface="Times New Roman" panose="02020603050405020304" pitchFamily="18" charset="0"/>
              </a:rPr>
              <a:t>FixedRL</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采用具有固定维度输入层和输出层的神经网络</a:t>
            </a:r>
            <a:r>
              <a:rPr lang="en-US" altLang="zh-CN"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p"/>
            </a:pPr>
            <a:r>
              <a:rPr lang="en-US" altLang="zh-CN" b="1" dirty="0" err="1">
                <a:latin typeface="Times New Roman" panose="02020603050405020304" pitchFamily="18" charset="0"/>
                <a:cs typeface="Times New Roman" panose="02020603050405020304" pitchFamily="18" charset="0"/>
              </a:rPr>
              <a:t>OffloadingNearby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卸载到最近的边缘服务器</a:t>
            </a:r>
            <a:r>
              <a:rPr lang="en-US" altLang="zh-CN"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p"/>
            </a:pPr>
            <a:r>
              <a:rPr lang="en-US" altLang="zh-CN" b="1" dirty="0" err="1">
                <a:latin typeface="Times New Roman" panose="02020603050405020304" pitchFamily="18" charset="0"/>
                <a:cs typeface="Times New Roman" panose="02020603050405020304" pitchFamily="18" charset="0"/>
              </a:rPr>
              <a:t>OffloadingLessQ</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卸载到具有最短计算队列的边缘服务器</a:t>
            </a:r>
            <a:r>
              <a:rPr lang="en-US" altLang="zh-CN"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p"/>
            </a:pPr>
            <a:r>
              <a:rPr lang="en-US" altLang="zh-CN" b="1" dirty="0" err="1">
                <a:latin typeface="Times New Roman" panose="02020603050405020304" pitchFamily="18" charset="0"/>
                <a:cs typeface="Times New Roman" panose="02020603050405020304" pitchFamily="18" charset="0"/>
              </a:rPr>
              <a:t>CompLocal</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本地处理</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D7826FD5-0741-4A88-974A-E6165D7E9F87}"/>
              </a:ext>
            </a:extLst>
          </p:cNvPr>
          <p:cNvSpPr txBox="1"/>
          <p:nvPr/>
        </p:nvSpPr>
        <p:spPr>
          <a:xfrm>
            <a:off x="5788681" y="1147941"/>
            <a:ext cx="1107996" cy="369332"/>
          </a:xfrm>
          <a:prstGeom prst="rect">
            <a:avLst/>
          </a:prstGeom>
          <a:noFill/>
        </p:spPr>
        <p:txBody>
          <a:bodyPr wrap="none" rtlCol="0">
            <a:spAutoFit/>
          </a:bodyPr>
          <a:lstStyle/>
          <a:p>
            <a:r>
              <a:rPr lang="zh-CN" altLang="en-US" b="1" dirty="0">
                <a:solidFill>
                  <a:srgbClr val="C00000"/>
                </a:solidFill>
                <a:latin typeface="Times New Roman" panose="02020603050405020304" pitchFamily="18" charset="0"/>
                <a:cs typeface="Times New Roman" panose="02020603050405020304" pitchFamily="18" charset="0"/>
              </a:rPr>
              <a:t>实验参数</a:t>
            </a:r>
          </a:p>
        </p:txBody>
      </p:sp>
    </p:spTree>
    <p:extLst>
      <p:ext uri="{BB962C8B-B14F-4D97-AF65-F5344CB8AC3E}">
        <p14:creationId xmlns:p14="http://schemas.microsoft.com/office/powerpoint/2010/main" val="3058972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zh-CN" altLang="en-US" dirty="0">
                <a:solidFill>
                  <a:srgbClr val="203864"/>
                </a:solidFill>
              </a:rPr>
              <a:t>实验仿真</a:t>
            </a:r>
          </a:p>
        </p:txBody>
      </p:sp>
      <p:sp>
        <p:nvSpPr>
          <p:cNvPr id="16" name="灯片编号占位符 2">
            <a:extLst>
              <a:ext uri="{FF2B5EF4-FFF2-40B4-BE49-F238E27FC236}">
                <a16:creationId xmlns:a16="http://schemas.microsoft.com/office/drawing/2014/main" id="{7F62944E-D6B6-4FF0-8E75-D74F048B23D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17</a:t>
            </a:fld>
            <a:r>
              <a:rPr lang="en-US" altLang="zh-CN" dirty="0">
                <a:solidFill>
                  <a:schemeClr val="accent1">
                    <a:lumMod val="50000"/>
                  </a:schemeClr>
                </a:solidFill>
              </a:rPr>
              <a:t>/40</a:t>
            </a:r>
            <a:endParaRPr lang="zh-CN" altLang="en-US" dirty="0">
              <a:solidFill>
                <a:schemeClr val="accent1">
                  <a:lumMod val="50000"/>
                </a:schemeClr>
              </a:solidFill>
            </a:endParaRPr>
          </a:p>
        </p:txBody>
      </p:sp>
      <p:pic>
        <p:nvPicPr>
          <p:cNvPr id="9" name="图片 8">
            <a:extLst>
              <a:ext uri="{FF2B5EF4-FFF2-40B4-BE49-F238E27FC236}">
                <a16:creationId xmlns:a16="http://schemas.microsoft.com/office/drawing/2014/main" id="{A7D86652-C2F5-431C-9CC6-D8DEE487BC46}"/>
              </a:ext>
            </a:extLst>
          </p:cNvPr>
          <p:cNvPicPr>
            <a:picLocks noChangeAspect="1"/>
          </p:cNvPicPr>
          <p:nvPr/>
        </p:nvPicPr>
        <p:blipFill>
          <a:blip r:embed="rId3">
            <a:clrChange>
              <a:clrFrom>
                <a:srgbClr val="FFFFFF"/>
              </a:clrFrom>
              <a:clrTo>
                <a:srgbClr val="FFFFFF">
                  <a:alpha val="0"/>
                </a:srgbClr>
              </a:clrTo>
            </a:clrChange>
          </a:blip>
          <a:srcRect/>
          <a:stretch>
            <a:fillRect/>
          </a:stretch>
        </p:blipFill>
        <p:spPr>
          <a:xfrm>
            <a:off x="698499" y="1407939"/>
            <a:ext cx="6616702" cy="2014048"/>
          </a:xfrm>
          <a:custGeom>
            <a:avLst/>
            <a:gdLst>
              <a:gd name="connsiteX0" fmla="*/ 0 w 10636253"/>
              <a:gd name="connsiteY0" fmla="*/ 0 h 3237553"/>
              <a:gd name="connsiteX1" fmla="*/ 10636253 w 10636253"/>
              <a:gd name="connsiteY1" fmla="*/ 0 h 3237553"/>
              <a:gd name="connsiteX2" fmla="*/ 10636253 w 10636253"/>
              <a:gd name="connsiteY2" fmla="*/ 3237553 h 3237553"/>
              <a:gd name="connsiteX3" fmla="*/ 2302555 w 10636253"/>
              <a:gd name="connsiteY3" fmla="*/ 3237553 h 3237553"/>
              <a:gd name="connsiteX4" fmla="*/ 2308227 w 10636253"/>
              <a:gd name="connsiteY4" fmla="*/ 3214862 h 3237553"/>
              <a:gd name="connsiteX5" fmla="*/ 2298702 w 10636253"/>
              <a:gd name="connsiteY5" fmla="*/ 3138662 h 3237553"/>
              <a:gd name="connsiteX6" fmla="*/ 2203452 w 10636253"/>
              <a:gd name="connsiteY6" fmla="*/ 3062462 h 3237553"/>
              <a:gd name="connsiteX7" fmla="*/ 2155827 w 10636253"/>
              <a:gd name="connsiteY7" fmla="*/ 3052937 h 3237553"/>
              <a:gd name="connsiteX8" fmla="*/ 2089152 w 10636253"/>
              <a:gd name="connsiteY8" fmla="*/ 3043412 h 3237553"/>
              <a:gd name="connsiteX9" fmla="*/ 1936752 w 10636253"/>
              <a:gd name="connsiteY9" fmla="*/ 3033887 h 3237553"/>
              <a:gd name="connsiteX10" fmla="*/ 1765302 w 10636253"/>
              <a:gd name="connsiteY10" fmla="*/ 3005312 h 3237553"/>
              <a:gd name="connsiteX11" fmla="*/ 1670052 w 10636253"/>
              <a:gd name="connsiteY11" fmla="*/ 3052937 h 3237553"/>
              <a:gd name="connsiteX12" fmla="*/ 1565277 w 10636253"/>
              <a:gd name="connsiteY12" fmla="*/ 3110087 h 3237553"/>
              <a:gd name="connsiteX13" fmla="*/ 1527177 w 10636253"/>
              <a:gd name="connsiteY13" fmla="*/ 3148187 h 3237553"/>
              <a:gd name="connsiteX14" fmla="*/ 1508127 w 10636253"/>
              <a:gd name="connsiteY14" fmla="*/ 3186287 h 3237553"/>
              <a:gd name="connsiteX15" fmla="*/ 1479552 w 10636253"/>
              <a:gd name="connsiteY15" fmla="*/ 3233912 h 3237553"/>
              <a:gd name="connsiteX16" fmla="*/ 1480754 w 10636253"/>
              <a:gd name="connsiteY16" fmla="*/ 3237553 h 3237553"/>
              <a:gd name="connsiteX17" fmla="*/ 0 w 10636253"/>
              <a:gd name="connsiteY17" fmla="*/ 3237553 h 323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636253" h="3237553">
                <a:moveTo>
                  <a:pt x="0" y="0"/>
                </a:moveTo>
                <a:lnTo>
                  <a:pt x="10636253" y="0"/>
                </a:lnTo>
                <a:lnTo>
                  <a:pt x="10636253" y="3237553"/>
                </a:lnTo>
                <a:lnTo>
                  <a:pt x="2302555" y="3237553"/>
                </a:lnTo>
                <a:lnTo>
                  <a:pt x="2308227" y="3214862"/>
                </a:lnTo>
                <a:cubicBezTo>
                  <a:pt x="2305052" y="3189462"/>
                  <a:pt x="2310748" y="3161248"/>
                  <a:pt x="2298702" y="3138662"/>
                </a:cubicBezTo>
                <a:cubicBezTo>
                  <a:pt x="2274027" y="3092395"/>
                  <a:pt x="2246161" y="3073139"/>
                  <a:pt x="2203452" y="3062462"/>
                </a:cubicBezTo>
                <a:cubicBezTo>
                  <a:pt x="2187746" y="3058535"/>
                  <a:pt x="2171796" y="3055599"/>
                  <a:pt x="2155827" y="3052937"/>
                </a:cubicBezTo>
                <a:cubicBezTo>
                  <a:pt x="2133682" y="3049246"/>
                  <a:pt x="2111518" y="3045357"/>
                  <a:pt x="2089152" y="3043412"/>
                </a:cubicBezTo>
                <a:cubicBezTo>
                  <a:pt x="2038444" y="3039003"/>
                  <a:pt x="1987631" y="3035300"/>
                  <a:pt x="1936752" y="3033887"/>
                </a:cubicBezTo>
                <a:cubicBezTo>
                  <a:pt x="1873276" y="3032124"/>
                  <a:pt x="1793877" y="3010074"/>
                  <a:pt x="1765302" y="3005312"/>
                </a:cubicBezTo>
                <a:cubicBezTo>
                  <a:pt x="1733552" y="3021187"/>
                  <a:pt x="1700649" y="3034939"/>
                  <a:pt x="1670052" y="3052937"/>
                </a:cubicBezTo>
                <a:cubicBezTo>
                  <a:pt x="1563907" y="3115375"/>
                  <a:pt x="1643686" y="3090485"/>
                  <a:pt x="1565277" y="3110087"/>
                </a:cubicBezTo>
                <a:cubicBezTo>
                  <a:pt x="1552577" y="3122787"/>
                  <a:pt x="1537953" y="3133819"/>
                  <a:pt x="1527177" y="3148187"/>
                </a:cubicBezTo>
                <a:cubicBezTo>
                  <a:pt x="1518658" y="3159546"/>
                  <a:pt x="1515023" y="3173875"/>
                  <a:pt x="1508127" y="3186287"/>
                </a:cubicBezTo>
                <a:cubicBezTo>
                  <a:pt x="1499136" y="3202471"/>
                  <a:pt x="1489077" y="3218037"/>
                  <a:pt x="1479552" y="3233912"/>
                </a:cubicBezTo>
                <a:lnTo>
                  <a:pt x="1480754" y="3237553"/>
                </a:lnTo>
                <a:lnTo>
                  <a:pt x="0" y="3237553"/>
                </a:lnTo>
                <a:close/>
              </a:path>
            </a:pathLst>
          </a:custGeom>
        </p:spPr>
      </p:pic>
      <p:pic>
        <p:nvPicPr>
          <p:cNvPr id="8" name="图片 7">
            <a:extLst>
              <a:ext uri="{FF2B5EF4-FFF2-40B4-BE49-F238E27FC236}">
                <a16:creationId xmlns:a16="http://schemas.microsoft.com/office/drawing/2014/main" id="{6F7C4F86-3DBB-4C27-A5C9-99C265DBBDE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94" b="97239" l="3482" r="98473">
                        <a14:foregroundMark x1="3726" y1="10848" x2="69090" y2="61538"/>
                        <a14:foregroundMark x1="79719" y1="41617" x2="66891" y2="48718"/>
                        <a14:foregroundMark x1="66891" y1="48718" x2="67624" y2="53254"/>
                        <a14:foregroundMark x1="92608" y1="20316" x2="86805" y2="23669"/>
                        <a14:foregroundMark x1="86805" y1="23669" x2="89432" y2="68836"/>
                        <a14:foregroundMark x1="89432" y1="68836" x2="90776" y2="73373"/>
                        <a14:foregroundMark x1="95785" y1="14201" x2="94991" y2="79487"/>
                        <a14:foregroundMark x1="98473" y1="84024" x2="97618" y2="72781"/>
                        <a14:foregroundMark x1="79780" y1="11243" x2="71472" y2="23669"/>
                        <a14:foregroundMark x1="71472" y1="23669" x2="78864" y2="8876"/>
                        <a14:foregroundMark x1="78864" y1="8876" x2="74588" y2="592"/>
                        <a14:foregroundMark x1="44166" y1="89152" x2="38424" y2="87179"/>
                        <a14:foregroundMark x1="38424" y1="87179" x2="31582" y2="93688"/>
                        <a14:foregroundMark x1="31582" y1="93688" x2="61332" y2="97239"/>
                        <a14:foregroundMark x1="61332" y1="97239" x2="62309" y2="94872"/>
                        <a14:foregroundMark x1="44349" y1="5523" x2="46243" y2="26036"/>
                        <a14:foregroundMark x1="46243" y1="26036" x2="46610" y2="2959"/>
                        <a14:foregroundMark x1="46610" y1="2959" x2="40073" y2="394"/>
                        <a14:backgroundMark x1="21136" y1="91321" x2="20586" y2="91913"/>
                        <a14:backgroundMark x1="21503" y1="92110" x2="19914" y2="95661"/>
                        <a14:backgroundMark x1="23580" y1="96055" x2="21197" y2="97436"/>
                        <a14:backgroundMark x1="23702" y1="95069" x2="23885" y2="94477"/>
                        <a14:backgroundMark x1="23396" y1="94872" x2="23030" y2="94872"/>
                        <a14:backgroundMark x1="21869" y1="96252" x2="20281" y2="95661"/>
                        <a14:backgroundMark x1="21197" y1="96647" x2="19670" y2="95069"/>
                        <a14:backgroundMark x1="19670" y1="97239" x2="20403" y2="97239"/>
                        <a14:backgroundMark x1="23580" y1="94280" x2="19670" y2="94872"/>
                        <a14:backgroundMark x1="19304" y1="95464" x2="20464" y2="92702"/>
                        <a14:backgroundMark x1="22114" y1="94477" x2="23335" y2="94872"/>
                      </a14:backgroundRemoval>
                    </a14:imgEffect>
                  </a14:imgLayer>
                </a14:imgProps>
              </a:ext>
            </a:extLst>
          </a:blip>
          <a:stretch>
            <a:fillRect/>
          </a:stretch>
        </p:blipFill>
        <p:spPr>
          <a:xfrm>
            <a:off x="614680" y="3921969"/>
            <a:ext cx="6700521" cy="2075238"/>
          </a:xfrm>
          <a:prstGeom prst="rect">
            <a:avLst/>
          </a:prstGeom>
        </p:spPr>
      </p:pic>
      <p:sp>
        <p:nvSpPr>
          <p:cNvPr id="2" name="文本框 1">
            <a:extLst>
              <a:ext uri="{FF2B5EF4-FFF2-40B4-BE49-F238E27FC236}">
                <a16:creationId xmlns:a16="http://schemas.microsoft.com/office/drawing/2014/main" id="{74AE5C87-2977-4E57-8690-5ED0F5CD4346}"/>
              </a:ext>
            </a:extLst>
          </p:cNvPr>
          <p:cNvSpPr txBox="1"/>
          <p:nvPr/>
        </p:nvSpPr>
        <p:spPr>
          <a:xfrm>
            <a:off x="7544972" y="2527495"/>
            <a:ext cx="4492283" cy="253652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dirty="0"/>
              <a:t>训练过程具有一定的收敛稳定性；</a:t>
            </a:r>
            <a:endParaRPr lang="en-US" altLang="zh-CN" dirty="0"/>
          </a:p>
          <a:p>
            <a:pPr marL="285750" indent="-285750">
              <a:lnSpc>
                <a:spcPct val="150000"/>
              </a:lnSpc>
              <a:buFont typeface="Wingdings" panose="05000000000000000000" pitchFamily="2" charset="2"/>
              <a:buChar char="p"/>
            </a:pPr>
            <a:r>
              <a:rPr lang="zh-CN" altLang="en-US" dirty="0"/>
              <a:t>相对基于</a:t>
            </a:r>
            <a:r>
              <a:rPr lang="en-US" altLang="zh-CN" dirty="0"/>
              <a:t>MLP</a:t>
            </a:r>
            <a:r>
              <a:rPr lang="zh-CN" altLang="en-US" dirty="0"/>
              <a:t>的算法所提算法能够提取到节点间的拓扑信息，性能表现更优；</a:t>
            </a:r>
            <a:endParaRPr lang="en-US" altLang="zh-CN" dirty="0"/>
          </a:p>
          <a:p>
            <a:pPr marL="285750" indent="-285750">
              <a:lnSpc>
                <a:spcPct val="150000"/>
              </a:lnSpc>
              <a:buFont typeface="Wingdings" panose="05000000000000000000" pitchFamily="2" charset="2"/>
              <a:buChar char="p"/>
            </a:pPr>
            <a:r>
              <a:rPr lang="zh-CN" altLang="en-US" dirty="0"/>
              <a:t>所提方法更关注长时奖励，避免陷入局部最优</a:t>
            </a:r>
            <a:endParaRPr lang="en-US" altLang="zh-CN" dirty="0"/>
          </a:p>
          <a:p>
            <a:pPr>
              <a:lnSpc>
                <a:spcPct val="150000"/>
              </a:lnSpc>
            </a:pPr>
            <a:endParaRPr lang="zh-CN" altLang="en-US" dirty="0"/>
          </a:p>
        </p:txBody>
      </p:sp>
    </p:spTree>
    <p:extLst>
      <p:ext uri="{BB962C8B-B14F-4D97-AF65-F5344CB8AC3E}">
        <p14:creationId xmlns:p14="http://schemas.microsoft.com/office/powerpoint/2010/main" val="356631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zh-CN" altLang="en-US" dirty="0">
                <a:solidFill>
                  <a:srgbClr val="203864"/>
                </a:solidFill>
              </a:rPr>
              <a:t>实验仿真</a:t>
            </a:r>
          </a:p>
        </p:txBody>
      </p:sp>
      <p:sp>
        <p:nvSpPr>
          <p:cNvPr id="16" name="灯片编号占位符 2">
            <a:extLst>
              <a:ext uri="{FF2B5EF4-FFF2-40B4-BE49-F238E27FC236}">
                <a16:creationId xmlns:a16="http://schemas.microsoft.com/office/drawing/2014/main" id="{7F62944E-D6B6-4FF0-8E75-D74F048B23D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18</a:t>
            </a:fld>
            <a:r>
              <a:rPr lang="en-US" altLang="zh-CN" dirty="0">
                <a:solidFill>
                  <a:schemeClr val="accent1">
                    <a:lumMod val="50000"/>
                  </a:schemeClr>
                </a:solidFill>
              </a:rPr>
              <a:t>/40</a:t>
            </a:r>
            <a:endParaRPr lang="zh-CN" altLang="en-US" dirty="0">
              <a:solidFill>
                <a:schemeClr val="accent1">
                  <a:lumMod val="50000"/>
                </a:schemeClr>
              </a:solidFill>
            </a:endParaRPr>
          </a:p>
        </p:txBody>
      </p:sp>
      <p:pic>
        <p:nvPicPr>
          <p:cNvPr id="10" name="图片 9">
            <a:extLst>
              <a:ext uri="{FF2B5EF4-FFF2-40B4-BE49-F238E27FC236}">
                <a16:creationId xmlns:a16="http://schemas.microsoft.com/office/drawing/2014/main" id="{14D6ECAE-3EF0-4909-9C90-198F112BFCD6}"/>
              </a:ext>
            </a:extLst>
          </p:cNvPr>
          <p:cNvPicPr>
            <a:picLocks noChangeAspect="1"/>
          </p:cNvPicPr>
          <p:nvPr/>
        </p:nvPicPr>
        <p:blipFill>
          <a:blip r:embed="rId3"/>
          <a:stretch>
            <a:fillRect/>
          </a:stretch>
        </p:blipFill>
        <p:spPr>
          <a:xfrm>
            <a:off x="548071" y="1608075"/>
            <a:ext cx="10854558" cy="2144881"/>
          </a:xfrm>
          <a:prstGeom prst="rect">
            <a:avLst/>
          </a:prstGeom>
        </p:spPr>
      </p:pic>
      <p:sp>
        <p:nvSpPr>
          <p:cNvPr id="2" name="Rectangle 1">
            <a:extLst>
              <a:ext uri="{FF2B5EF4-FFF2-40B4-BE49-F238E27FC236}">
                <a16:creationId xmlns:a16="http://schemas.microsoft.com/office/drawing/2014/main" id="{C83AA0ED-33D7-4289-815F-D94495F2F37F}"/>
              </a:ext>
            </a:extLst>
          </p:cNvPr>
          <p:cNvSpPr>
            <a:spLocks noChangeArrowheads="1"/>
          </p:cNvSpPr>
          <p:nvPr/>
        </p:nvSpPr>
        <p:spPr bwMode="auto">
          <a:xfrm>
            <a:off x="614680" y="4236538"/>
            <a:ext cx="10785229" cy="1900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kumimoji="0" lang="en-US" altLang="zh-CN" sz="1400" b="1" i="0" u="none" strike="noStrike" cap="none" normalizeH="0" baseline="0" dirty="0">
                <a:ln>
                  <a:noFill/>
                </a:ln>
                <a:solidFill>
                  <a:srgbClr val="1B1C1D"/>
                </a:solidFill>
                <a:effectLst/>
                <a:latin typeface="+mj-ea"/>
                <a:ea typeface="+mj-ea"/>
              </a:rPr>
              <a:t> </a:t>
            </a:r>
            <a:r>
              <a:rPr kumimoji="0" lang="zh-CN" altLang="zh-CN" sz="1400" b="1" i="0" u="none" strike="noStrike" cap="none" normalizeH="0" baseline="0" dirty="0">
                <a:ln>
                  <a:noFill/>
                </a:ln>
                <a:solidFill>
                  <a:srgbClr val="1B1C1D"/>
                </a:solidFill>
                <a:effectLst/>
                <a:latin typeface="+mj-ea"/>
                <a:ea typeface="+mj-ea"/>
              </a:rPr>
              <a:t>泛化能力和适应性：</a:t>
            </a:r>
            <a:r>
              <a:rPr kumimoji="0" lang="zh-CN" altLang="zh-CN" sz="1400" b="0" i="0" u="none" strike="noStrike" cap="none" normalizeH="0" baseline="0" dirty="0">
                <a:ln>
                  <a:noFill/>
                </a:ln>
                <a:solidFill>
                  <a:srgbClr val="1B1C1D"/>
                </a:solidFill>
                <a:effectLst/>
                <a:latin typeface="+mj-ea"/>
                <a:ea typeface="+mj-ea"/>
              </a:rPr>
              <a:t> </a:t>
            </a:r>
            <a:r>
              <a:rPr kumimoji="0" lang="zh-CN" altLang="en-US" sz="1400" b="0" i="0" u="none" strike="noStrike" cap="none" normalizeH="0" baseline="0" dirty="0">
                <a:ln>
                  <a:noFill/>
                </a:ln>
                <a:solidFill>
                  <a:srgbClr val="1B1C1D"/>
                </a:solidFill>
                <a:effectLst/>
                <a:latin typeface="+mj-ea"/>
                <a:ea typeface="+mj-ea"/>
              </a:rPr>
              <a:t>所提方案</a:t>
            </a:r>
            <a:r>
              <a:rPr kumimoji="0" lang="zh-CN" altLang="zh-CN" sz="1400" b="0" i="0" u="none" strike="noStrike" cap="none" normalizeH="0" baseline="0" dirty="0">
                <a:ln>
                  <a:noFill/>
                </a:ln>
                <a:solidFill>
                  <a:srgbClr val="1B1C1D"/>
                </a:solidFill>
                <a:effectLst/>
                <a:latin typeface="+mj-ea"/>
                <a:ea typeface="+mj-ea"/>
              </a:rPr>
              <a:t>在较小规模的网络（15 MD, 3 服务器）上训练，并在中等规模（最大 50 MD, 10 服务器）上微调后，能够在更大且未见过的网络拓扑（最大 75 MD, 15 服务器）上</a:t>
            </a:r>
            <a:r>
              <a:rPr kumimoji="0" lang="zh-CN" altLang="zh-CN" sz="1400" b="1" i="0" u="none" strike="noStrike" cap="none" normalizeH="0" baseline="0" dirty="0">
                <a:ln>
                  <a:noFill/>
                </a:ln>
                <a:solidFill>
                  <a:srgbClr val="1B1C1D"/>
                </a:solidFill>
                <a:effectLst/>
                <a:latin typeface="+mj-ea"/>
                <a:ea typeface="+mj-ea"/>
              </a:rPr>
              <a:t>直接测试</a:t>
            </a:r>
            <a:r>
              <a:rPr kumimoji="0" lang="zh-CN" altLang="zh-CN" sz="1400" b="0" i="0" u="none" strike="noStrike" cap="none" normalizeH="0" baseline="0" dirty="0">
                <a:ln>
                  <a:noFill/>
                </a:ln>
                <a:solidFill>
                  <a:srgbClr val="1B1C1D"/>
                </a:solidFill>
                <a:effectLst/>
                <a:latin typeface="+mj-ea"/>
                <a:ea typeface="+mj-ea"/>
              </a:rPr>
              <a:t>，并且不需要更新模型参数</a:t>
            </a:r>
            <a:r>
              <a:rPr kumimoji="0" lang="zh-CN" altLang="en-US" sz="1400" b="0" i="0" u="none" strike="noStrike" cap="none" normalizeH="0" baseline="0" dirty="0">
                <a:ln>
                  <a:noFill/>
                </a:ln>
                <a:solidFill>
                  <a:srgbClr val="1B1C1D"/>
                </a:solidFill>
                <a:effectLst/>
                <a:latin typeface="+mj-ea"/>
                <a:ea typeface="+mj-ea"/>
              </a:rPr>
              <a:t>；</a:t>
            </a:r>
            <a:endParaRPr kumimoji="0" lang="zh-CN" altLang="zh-CN" sz="1400" b="0" i="0" u="none" strike="noStrike" cap="none" normalizeH="0" baseline="0" dirty="0">
              <a:ln>
                <a:noFill/>
              </a:ln>
              <a:solidFill>
                <a:srgbClr val="1B1C1D"/>
              </a:solidFill>
              <a:effectLst/>
              <a:latin typeface="+mj-ea"/>
              <a:ea typeface="+mj-ea"/>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kumimoji="0" lang="en-US" altLang="zh-CN" sz="1400" b="1" i="0" u="none" strike="noStrike" cap="none" normalizeH="0" dirty="0">
                <a:ln>
                  <a:noFill/>
                </a:ln>
                <a:solidFill>
                  <a:srgbClr val="1B1C1D"/>
                </a:solidFill>
                <a:effectLst/>
                <a:latin typeface="+mj-ea"/>
                <a:ea typeface="+mj-ea"/>
              </a:rPr>
              <a:t> </a:t>
            </a:r>
            <a:r>
              <a:rPr kumimoji="0" lang="zh-CN" altLang="zh-CN" sz="1400" b="1" i="0" u="none" strike="noStrike" cap="none" normalizeH="0" baseline="0" dirty="0">
                <a:ln>
                  <a:noFill/>
                </a:ln>
                <a:solidFill>
                  <a:srgbClr val="1B1C1D"/>
                </a:solidFill>
                <a:effectLst/>
                <a:latin typeface="+mj-ea"/>
                <a:ea typeface="+mj-ea"/>
              </a:rPr>
              <a:t>稳健性：</a:t>
            </a:r>
            <a:r>
              <a:rPr kumimoji="0" lang="zh-CN" altLang="zh-CN" sz="1400" b="0" i="0" u="none" strike="noStrike" cap="none" normalizeH="0" baseline="0" dirty="0">
                <a:ln>
                  <a:noFill/>
                </a:ln>
                <a:solidFill>
                  <a:srgbClr val="1B1C1D"/>
                </a:solidFill>
                <a:effectLst/>
                <a:latin typeface="+mj-ea"/>
                <a:ea typeface="+mj-ea"/>
              </a:rPr>
              <a:t> 在所有阶段（训练、微调和测试），在最小化计算延迟和显著降低卸载失败率方面优于所有基准</a:t>
            </a:r>
            <a:r>
              <a:rPr kumimoji="0" lang="zh-CN" altLang="en-US" sz="1400" b="0" i="0" u="none" strike="noStrike" cap="none" normalizeH="0" baseline="0" dirty="0">
                <a:ln>
                  <a:noFill/>
                </a:ln>
                <a:solidFill>
                  <a:srgbClr val="1B1C1D"/>
                </a:solidFill>
                <a:effectLst/>
                <a:latin typeface="+mj-ea"/>
                <a:ea typeface="+mj-ea"/>
              </a:rPr>
              <a:t>；</a:t>
            </a:r>
            <a:endParaRPr kumimoji="0" lang="zh-CN" altLang="zh-CN" sz="1400" b="0" i="0" u="none" strike="noStrike" cap="none" normalizeH="0" baseline="0" dirty="0">
              <a:ln>
                <a:noFill/>
              </a:ln>
              <a:solidFill>
                <a:srgbClr val="1B1C1D"/>
              </a:solidFill>
              <a:effectLst/>
              <a:latin typeface="+mj-ea"/>
              <a:ea typeface="+mj-ea"/>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kumimoji="0" lang="en-US" altLang="zh-CN" sz="1400" b="0" i="0" u="none" strike="noStrike" cap="none" normalizeH="0" baseline="0" dirty="0">
                <a:ln>
                  <a:noFill/>
                </a:ln>
                <a:solidFill>
                  <a:srgbClr val="1B1C1D"/>
                </a:solidFill>
                <a:effectLst/>
                <a:latin typeface="+mj-ea"/>
                <a:ea typeface="+mj-ea"/>
              </a:rPr>
              <a:t> </a:t>
            </a:r>
            <a:r>
              <a:rPr kumimoji="0" lang="zh-CN" altLang="zh-CN" sz="1400" b="0" i="0" u="none" strike="noStrike" cap="none" normalizeH="0" baseline="0" dirty="0">
                <a:ln>
                  <a:noFill/>
                </a:ln>
                <a:solidFill>
                  <a:srgbClr val="1B1C1D"/>
                </a:solidFill>
                <a:effectLst/>
                <a:latin typeface="+mj-ea"/>
                <a:ea typeface="+mj-ea"/>
              </a:rPr>
              <a:t>即使在面对动态拓扑的测试阶段（不更新参数），</a:t>
            </a:r>
            <a:r>
              <a:rPr kumimoji="0" lang="zh-CN" altLang="en-US" sz="1400" b="0" i="0" u="none" strike="noStrike" cap="none" normalizeH="0" baseline="0" dirty="0">
                <a:ln>
                  <a:noFill/>
                </a:ln>
                <a:solidFill>
                  <a:srgbClr val="1B1C1D"/>
                </a:solidFill>
                <a:effectLst/>
                <a:latin typeface="+mj-ea"/>
                <a:ea typeface="+mj-ea"/>
              </a:rPr>
              <a:t>所提方案的</a:t>
            </a:r>
            <a:r>
              <a:rPr kumimoji="0" lang="zh-CN" altLang="zh-CN" sz="1400" b="0" i="0" u="none" strike="noStrike" cap="none" normalizeH="0" baseline="0" dirty="0">
                <a:ln>
                  <a:noFill/>
                </a:ln>
                <a:solidFill>
                  <a:srgbClr val="1B1C1D"/>
                </a:solidFill>
                <a:effectLst/>
                <a:latin typeface="+mj-ea"/>
                <a:ea typeface="+mj-ea"/>
              </a:rPr>
              <a:t>性能（延迟和失败率）与训练/微调阶段相比仅有轻微下降，进一步证明了其强大的适应能力</a:t>
            </a:r>
            <a:r>
              <a:rPr kumimoji="0" lang="zh-CN" altLang="en-US" sz="1400" b="0" i="0" u="none" strike="noStrike" cap="none" normalizeH="0" baseline="0" dirty="0">
                <a:ln>
                  <a:noFill/>
                </a:ln>
                <a:solidFill>
                  <a:srgbClr val="1B1C1D"/>
                </a:solidFill>
                <a:effectLst/>
                <a:latin typeface="+mj-ea"/>
                <a:ea typeface="+mj-ea"/>
              </a:rPr>
              <a:t>；</a:t>
            </a:r>
            <a:endParaRPr kumimoji="0" lang="zh-CN" altLang="zh-CN" sz="1400" b="0" i="0" u="none" strike="noStrike" cap="none" normalizeH="0" baseline="0" dirty="0">
              <a:ln>
                <a:noFill/>
              </a:ln>
              <a:solidFill>
                <a:srgbClr val="1B1C1D"/>
              </a:solidFill>
              <a:effectLst/>
              <a:latin typeface="+mj-ea"/>
              <a:ea typeface="+mj-ea"/>
            </a:endParaRPr>
          </a:p>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kumimoji="0" lang="en-US" altLang="zh-CN" sz="1400" b="0" i="0" u="none" strike="noStrike" cap="none" normalizeH="0" dirty="0">
                <a:ln>
                  <a:noFill/>
                </a:ln>
                <a:solidFill>
                  <a:srgbClr val="1B1C1D"/>
                </a:solidFill>
                <a:effectLst/>
                <a:latin typeface="+mj-ea"/>
                <a:ea typeface="+mj-ea"/>
              </a:rPr>
              <a:t> </a:t>
            </a:r>
            <a:r>
              <a:rPr kumimoji="0" lang="zh-CN" altLang="zh-CN" sz="1400" b="0" i="0" u="none" strike="noStrike" cap="none" normalizeH="0" baseline="0" dirty="0">
                <a:ln>
                  <a:noFill/>
                </a:ln>
                <a:solidFill>
                  <a:srgbClr val="1B1C1D"/>
                </a:solidFill>
                <a:effectLst/>
                <a:latin typeface="+mj-ea"/>
                <a:ea typeface="+mj-ea"/>
              </a:rPr>
              <a:t>当面对早期阶段未涵盖的新拓扑（即引入新的服务器和 MD）时，预训练的 FixedRL 模型难以做出有效决策，适应性差。</a:t>
            </a:r>
          </a:p>
        </p:txBody>
      </p:sp>
    </p:spTree>
    <p:extLst>
      <p:ext uri="{BB962C8B-B14F-4D97-AF65-F5344CB8AC3E}">
        <p14:creationId xmlns:p14="http://schemas.microsoft.com/office/powerpoint/2010/main" val="121510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D0EB34C9-565B-4BB7-8B62-FCDC44D3B6E7}"/>
              </a:ext>
            </a:extLst>
          </p:cNvPr>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16" name="标题 15"/>
          <p:cNvSpPr>
            <a:spLocks noGrp="1"/>
          </p:cNvSpPr>
          <p:nvPr>
            <p:ph type="title"/>
          </p:nvPr>
        </p:nvSpPr>
        <p:spPr>
          <a:xfrm>
            <a:off x="642389" y="196273"/>
            <a:ext cx="2461029" cy="730249"/>
          </a:xfrm>
        </p:spPr>
        <p:txBody>
          <a:bodyPr>
            <a:normAutofit/>
          </a:bodyPr>
          <a:lstStyle/>
          <a:p>
            <a:r>
              <a:rPr lang="zh-CN" altLang="en-US" dirty="0"/>
              <a:t>汇报大纲</a:t>
            </a:r>
          </a:p>
        </p:txBody>
      </p:sp>
      <p:grpSp>
        <p:nvGrpSpPr>
          <p:cNvPr id="2" name="组合 1">
            <a:extLst>
              <a:ext uri="{FF2B5EF4-FFF2-40B4-BE49-F238E27FC236}">
                <a16:creationId xmlns:a16="http://schemas.microsoft.com/office/drawing/2014/main" id="{FED692CA-5617-4A84-82B8-75E068E188E7}"/>
              </a:ext>
            </a:extLst>
          </p:cNvPr>
          <p:cNvGrpSpPr/>
          <p:nvPr/>
        </p:nvGrpSpPr>
        <p:grpSpPr>
          <a:xfrm>
            <a:off x="1615939" y="2194511"/>
            <a:ext cx="9174859" cy="2725662"/>
            <a:chOff x="3892129" y="1949760"/>
            <a:chExt cx="8618655" cy="2725662"/>
          </a:xfrm>
        </p:grpSpPr>
        <p:grpSp>
          <p:nvGrpSpPr>
            <p:cNvPr id="22" name="组合 21"/>
            <p:cNvGrpSpPr/>
            <p:nvPr/>
          </p:nvGrpSpPr>
          <p:grpSpPr>
            <a:xfrm>
              <a:off x="3892129" y="1949760"/>
              <a:ext cx="4407743" cy="553998"/>
              <a:chOff x="-2765213" y="2403971"/>
              <a:chExt cx="4407743" cy="553998"/>
            </a:xfrm>
          </p:grpSpPr>
          <p:sp>
            <p:nvSpPr>
              <p:cNvPr id="35" name="菱形 34"/>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研究背景与核心问题</a:t>
                </a:r>
              </a:p>
            </p:txBody>
          </p:sp>
        </p:grpSp>
        <p:grpSp>
          <p:nvGrpSpPr>
            <p:cNvPr id="23" name="组合 22"/>
            <p:cNvGrpSpPr/>
            <p:nvPr/>
          </p:nvGrpSpPr>
          <p:grpSpPr>
            <a:xfrm>
              <a:off x="3892129" y="2673648"/>
              <a:ext cx="8618655" cy="553998"/>
              <a:chOff x="-2765213" y="3047425"/>
              <a:chExt cx="8618655" cy="553998"/>
            </a:xfrm>
          </p:grpSpPr>
          <p:sp>
            <p:nvSpPr>
              <p:cNvPr id="33" name="菱形 32"/>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47425"/>
                <a:ext cx="7910845"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面向动态“用户</a:t>
                </a:r>
                <a:r>
                  <a:rPr lang="en-US" altLang="zh-CN" sz="3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服务器”分层架构的自适应卸载</a:t>
                </a:r>
              </a:p>
            </p:txBody>
          </p:sp>
        </p:grpSp>
        <p:grpSp>
          <p:nvGrpSpPr>
            <p:cNvPr id="24" name="组合 23"/>
            <p:cNvGrpSpPr/>
            <p:nvPr/>
          </p:nvGrpSpPr>
          <p:grpSpPr>
            <a:xfrm>
              <a:off x="3892129" y="3397536"/>
              <a:ext cx="8134585" cy="553998"/>
              <a:chOff x="-2765213" y="3690879"/>
              <a:chExt cx="8134585" cy="553998"/>
            </a:xfrm>
          </p:grpSpPr>
          <p:sp>
            <p:nvSpPr>
              <p:cNvPr id="31" name="菱形 30"/>
              <p:cNvSpPr/>
              <p:nvPr/>
            </p:nvSpPr>
            <p:spPr>
              <a:xfrm>
                <a:off x="-2765213" y="3710491"/>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7426775" cy="553998"/>
              </a:xfrm>
              <a:prstGeom prst="rect">
                <a:avLst/>
              </a:prstGeom>
              <a:noFill/>
            </p:spPr>
            <p:txBody>
              <a:bodyPr wrap="square" rtlCol="0">
                <a:spAutoFit/>
              </a:bodyPr>
              <a:lstStyle/>
              <a:p>
                <a:pPr algn="l"/>
                <a:r>
                  <a:rPr lang="zh-CN" altLang="en-US" sz="3000" b="1" dirty="0">
                    <a:solidFill>
                      <a:srgbClr val="C00000"/>
                    </a:solidFill>
                    <a:latin typeface="微软雅黑" panose="020B0503020204020204" pitchFamily="34" charset="-122"/>
                    <a:ea typeface="微软雅黑" panose="020B0503020204020204" pitchFamily="34" charset="-122"/>
                  </a:rPr>
                  <a:t>面向动态“无服务器”对等架构的协同卸载</a:t>
                </a:r>
              </a:p>
            </p:txBody>
          </p:sp>
        </p:grpSp>
        <p:grpSp>
          <p:nvGrpSpPr>
            <p:cNvPr id="25" name="组合 24"/>
            <p:cNvGrpSpPr/>
            <p:nvPr/>
          </p:nvGrpSpPr>
          <p:grpSpPr>
            <a:xfrm>
              <a:off x="3892129" y="4121424"/>
              <a:ext cx="4407743" cy="553998"/>
              <a:chOff x="-2765213" y="4334333"/>
              <a:chExt cx="4407743" cy="553998"/>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总结与展望</a:t>
                </a:r>
              </a:p>
            </p:txBody>
          </p:sp>
        </p:grpSp>
      </p:gr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19</a:t>
            </a:fld>
            <a:r>
              <a:rPr lang="en-US" altLang="zh-CN" dirty="0">
                <a:solidFill>
                  <a:schemeClr val="accent1">
                    <a:lumMod val="50000"/>
                  </a:schemeClr>
                </a:solidFill>
              </a:rPr>
              <a:t>/40</a:t>
            </a:r>
            <a:endParaRPr lang="zh-CN" altLang="en-US" dirty="0">
              <a:solidFill>
                <a:schemeClr val="accent1">
                  <a:lumMod val="50000"/>
                </a:schemeClr>
              </a:solidFill>
            </a:endParaRPr>
          </a:p>
        </p:txBody>
      </p:sp>
    </p:spTree>
    <p:extLst>
      <p:ext uri="{BB962C8B-B14F-4D97-AF65-F5344CB8AC3E}">
        <p14:creationId xmlns:p14="http://schemas.microsoft.com/office/powerpoint/2010/main" val="1302547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D0EB34C9-565B-4BB7-8B62-FCDC44D3B6E7}"/>
              </a:ext>
            </a:extLst>
          </p:cNvPr>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16" name="标题 15"/>
          <p:cNvSpPr>
            <a:spLocks noGrp="1"/>
          </p:cNvSpPr>
          <p:nvPr>
            <p:ph type="title"/>
          </p:nvPr>
        </p:nvSpPr>
        <p:spPr>
          <a:xfrm>
            <a:off x="642389" y="196273"/>
            <a:ext cx="2461029" cy="730249"/>
          </a:xfrm>
        </p:spPr>
        <p:txBody>
          <a:bodyPr>
            <a:normAutofit/>
          </a:bodyPr>
          <a:lstStyle/>
          <a:p>
            <a:r>
              <a:rPr lang="zh-CN" altLang="en-US" dirty="0"/>
              <a:t>汇报大纲</a:t>
            </a:r>
          </a:p>
        </p:txBody>
      </p:sp>
      <p:grpSp>
        <p:nvGrpSpPr>
          <p:cNvPr id="2" name="组合 1">
            <a:extLst>
              <a:ext uri="{FF2B5EF4-FFF2-40B4-BE49-F238E27FC236}">
                <a16:creationId xmlns:a16="http://schemas.microsoft.com/office/drawing/2014/main" id="{FED692CA-5617-4A84-82B8-75E068E188E7}"/>
              </a:ext>
            </a:extLst>
          </p:cNvPr>
          <p:cNvGrpSpPr/>
          <p:nvPr/>
        </p:nvGrpSpPr>
        <p:grpSpPr>
          <a:xfrm>
            <a:off x="1615939" y="2194511"/>
            <a:ext cx="9174859" cy="2725662"/>
            <a:chOff x="3892129" y="1949760"/>
            <a:chExt cx="8618655" cy="2725662"/>
          </a:xfrm>
        </p:grpSpPr>
        <p:grpSp>
          <p:nvGrpSpPr>
            <p:cNvPr id="22" name="组合 21"/>
            <p:cNvGrpSpPr/>
            <p:nvPr/>
          </p:nvGrpSpPr>
          <p:grpSpPr>
            <a:xfrm>
              <a:off x="3892129" y="1949760"/>
              <a:ext cx="4407743" cy="553998"/>
              <a:chOff x="-2765213" y="2403971"/>
              <a:chExt cx="4407743" cy="553998"/>
            </a:xfrm>
          </p:grpSpPr>
          <p:sp>
            <p:nvSpPr>
              <p:cNvPr id="35" name="菱形 34"/>
              <p:cNvSpPr/>
              <p:nvPr/>
            </p:nvSpPr>
            <p:spPr>
              <a:xfrm>
                <a:off x="-2765213" y="2423583"/>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研究背景与核心问题</a:t>
                </a:r>
              </a:p>
            </p:txBody>
          </p:sp>
        </p:grpSp>
        <p:grpSp>
          <p:nvGrpSpPr>
            <p:cNvPr id="23" name="组合 22"/>
            <p:cNvGrpSpPr/>
            <p:nvPr/>
          </p:nvGrpSpPr>
          <p:grpSpPr>
            <a:xfrm>
              <a:off x="3892129" y="2673648"/>
              <a:ext cx="8618655" cy="553998"/>
              <a:chOff x="-2765213" y="3047425"/>
              <a:chExt cx="8618655" cy="553998"/>
            </a:xfrm>
          </p:grpSpPr>
          <p:sp>
            <p:nvSpPr>
              <p:cNvPr id="33" name="菱形 32"/>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47425"/>
                <a:ext cx="7910845"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面向动态“用户</a:t>
                </a:r>
                <a:r>
                  <a:rPr lang="en-US" altLang="zh-CN" sz="3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服务器”分层架构的自适应卸载</a:t>
                </a:r>
              </a:p>
            </p:txBody>
          </p:sp>
        </p:grpSp>
        <p:grpSp>
          <p:nvGrpSpPr>
            <p:cNvPr id="24" name="组合 23"/>
            <p:cNvGrpSpPr/>
            <p:nvPr/>
          </p:nvGrpSpPr>
          <p:grpSpPr>
            <a:xfrm>
              <a:off x="3892129" y="3397536"/>
              <a:ext cx="8134585" cy="553998"/>
              <a:chOff x="-2765213" y="3690879"/>
              <a:chExt cx="8134585" cy="553998"/>
            </a:xfrm>
          </p:grpSpPr>
          <p:sp>
            <p:nvSpPr>
              <p:cNvPr id="31" name="菱形 30"/>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7426775" cy="553998"/>
              </a:xfrm>
              <a:prstGeom prst="rect">
                <a:avLst/>
              </a:prstGeom>
              <a:noFill/>
            </p:spPr>
            <p:txBody>
              <a:bodyPr wrap="square" rtlCol="0">
                <a:spAutoFit/>
              </a:bodyPr>
              <a:lstStyle/>
              <a:p>
                <a:pPr algn="l"/>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面向动态“无服务器”对等架构的协同卸载</a:t>
                </a:r>
              </a:p>
            </p:txBody>
          </p:sp>
        </p:grpSp>
        <p:grpSp>
          <p:nvGrpSpPr>
            <p:cNvPr id="25" name="组合 24"/>
            <p:cNvGrpSpPr/>
            <p:nvPr/>
          </p:nvGrpSpPr>
          <p:grpSpPr>
            <a:xfrm>
              <a:off x="3892129" y="4121424"/>
              <a:ext cx="4407743" cy="553998"/>
              <a:chOff x="-2765213" y="4334333"/>
              <a:chExt cx="4407743" cy="553998"/>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总结与展望</a:t>
                </a:r>
              </a:p>
            </p:txBody>
          </p:sp>
        </p:grpSp>
      </p:gr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a:t>
            </a:fld>
            <a:r>
              <a:rPr lang="en-US" altLang="zh-CN" dirty="0">
                <a:solidFill>
                  <a:schemeClr val="accent1">
                    <a:lumMod val="50000"/>
                  </a:schemeClr>
                </a:solidFill>
              </a:rPr>
              <a:t>/40</a:t>
            </a:r>
            <a:endParaRPr lang="zh-CN" altLang="en-US" dirty="0">
              <a:solidFill>
                <a:schemeClr val="accent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095DB-BE79-448E-A499-1387BAF97ADF}"/>
              </a:ext>
            </a:extLst>
          </p:cNvPr>
          <p:cNvSpPr>
            <a:spLocks noGrp="1"/>
          </p:cNvSpPr>
          <p:nvPr>
            <p:ph type="title"/>
          </p:nvPr>
        </p:nvSpPr>
        <p:spPr>
          <a:xfrm>
            <a:off x="614680" y="203200"/>
            <a:ext cx="9056094" cy="730249"/>
          </a:xfrm>
        </p:spPr>
        <p:txBody>
          <a:bodyPr>
            <a:normAutofit/>
          </a:bodyPr>
          <a:lstStyle/>
          <a:p>
            <a:r>
              <a:rPr lang="zh-CN" altLang="en-US" dirty="0"/>
              <a:t>系统模型</a:t>
            </a:r>
          </a:p>
        </p:txBody>
      </p:sp>
      <p:sp>
        <p:nvSpPr>
          <p:cNvPr id="118" name="标题 15">
            <a:extLst>
              <a:ext uri="{FF2B5EF4-FFF2-40B4-BE49-F238E27FC236}">
                <a16:creationId xmlns:a16="http://schemas.microsoft.com/office/drawing/2014/main" id="{E9BE8C85-8FE9-423B-A757-B9E4461FD985}"/>
              </a:ext>
            </a:extLst>
          </p:cNvPr>
          <p:cNvSpPr txBox="1">
            <a:spLocks/>
          </p:cNvSpPr>
          <p:nvPr/>
        </p:nvSpPr>
        <p:spPr>
          <a:xfrm>
            <a:off x="321199" y="889891"/>
            <a:ext cx="10515600" cy="516968"/>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r>
              <a:rPr lang="zh-CN" altLang="en-US" b="1" dirty="0">
                <a:solidFill>
                  <a:srgbClr val="203864"/>
                </a:solidFill>
                <a:latin typeface="微软雅黑" panose="020B0503020204020204" pitchFamily="34" charset="-122"/>
                <a:ea typeface="微软雅黑" panose="020B0503020204020204" pitchFamily="34" charset="-122"/>
              </a:rPr>
              <a:t>问题建模</a:t>
            </a:r>
          </a:p>
        </p:txBody>
      </p:sp>
      <p:sp>
        <p:nvSpPr>
          <p:cNvPr id="119" name="灯片编号占位符 2">
            <a:extLst>
              <a:ext uri="{FF2B5EF4-FFF2-40B4-BE49-F238E27FC236}">
                <a16:creationId xmlns:a16="http://schemas.microsoft.com/office/drawing/2014/main" id="{FC9A457B-5967-44E6-8CBA-089C20F648C1}"/>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20</a:t>
            </a:fld>
            <a:r>
              <a:rPr lang="en-US" altLang="zh-CN" dirty="0">
                <a:solidFill>
                  <a:schemeClr val="accent1">
                    <a:lumMod val="50000"/>
                  </a:schemeClr>
                </a:solidFill>
              </a:rPr>
              <a:t>/40</a:t>
            </a:r>
            <a:endParaRPr lang="zh-CN" altLang="en-US" dirty="0">
              <a:solidFill>
                <a:schemeClr val="accent1">
                  <a:lumMod val="50000"/>
                </a:schemeClr>
              </a:solidFill>
            </a:endParaRPr>
          </a:p>
        </p:txBody>
      </p:sp>
      <p:grpSp>
        <p:nvGrpSpPr>
          <p:cNvPr id="3" name="组合 2">
            <a:extLst>
              <a:ext uri="{FF2B5EF4-FFF2-40B4-BE49-F238E27FC236}">
                <a16:creationId xmlns:a16="http://schemas.microsoft.com/office/drawing/2014/main" id="{C18616BB-7E5D-438D-833A-35BB65D2A412}"/>
              </a:ext>
            </a:extLst>
          </p:cNvPr>
          <p:cNvGrpSpPr/>
          <p:nvPr/>
        </p:nvGrpSpPr>
        <p:grpSpPr>
          <a:xfrm>
            <a:off x="538480" y="1818260"/>
            <a:ext cx="5610806" cy="4805402"/>
            <a:chOff x="6219031" y="1689325"/>
            <a:chExt cx="5610806" cy="4805402"/>
          </a:xfrm>
        </p:grpSpPr>
        <p:pic>
          <p:nvPicPr>
            <p:cNvPr id="121" name="图片 120">
              <a:extLst>
                <a:ext uri="{FF2B5EF4-FFF2-40B4-BE49-F238E27FC236}">
                  <a16:creationId xmlns:a16="http://schemas.microsoft.com/office/drawing/2014/main" id="{5D072964-7417-48D8-A9AD-42DAC621069A}"/>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7162114" y="1924984"/>
              <a:ext cx="613395" cy="669786"/>
            </a:xfrm>
            <a:prstGeom prst="rect">
              <a:avLst/>
            </a:prstGeom>
          </p:spPr>
        </p:pic>
        <p:pic>
          <p:nvPicPr>
            <p:cNvPr id="122" name="图片 121">
              <a:extLst>
                <a:ext uri="{FF2B5EF4-FFF2-40B4-BE49-F238E27FC236}">
                  <a16:creationId xmlns:a16="http://schemas.microsoft.com/office/drawing/2014/main" id="{0B1E817D-166A-4C66-9DD0-53DCE9C39D23}"/>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7340117" y="2322334"/>
              <a:ext cx="251443" cy="251443"/>
            </a:xfrm>
            <a:prstGeom prst="rect">
              <a:avLst/>
            </a:prstGeom>
          </p:spPr>
        </p:pic>
        <p:sp>
          <p:nvSpPr>
            <p:cNvPr id="123" name="矩形 122">
              <a:extLst>
                <a:ext uri="{FF2B5EF4-FFF2-40B4-BE49-F238E27FC236}">
                  <a16:creationId xmlns:a16="http://schemas.microsoft.com/office/drawing/2014/main" id="{6E8F0605-AD09-413C-A2DE-B1A3CB6C3427}"/>
                </a:ext>
              </a:extLst>
            </p:cNvPr>
            <p:cNvSpPr/>
            <p:nvPr/>
          </p:nvSpPr>
          <p:spPr>
            <a:xfrm>
              <a:off x="7014785" y="1738947"/>
              <a:ext cx="445062"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4" name="矩形 123">
              <a:extLst>
                <a:ext uri="{FF2B5EF4-FFF2-40B4-BE49-F238E27FC236}">
                  <a16:creationId xmlns:a16="http://schemas.microsoft.com/office/drawing/2014/main" id="{DEA17986-3273-444C-8459-1B98F11F9054}"/>
                </a:ext>
              </a:extLst>
            </p:cNvPr>
            <p:cNvSpPr/>
            <p:nvPr/>
          </p:nvSpPr>
          <p:spPr>
            <a:xfrm>
              <a:off x="7465839" y="1738947"/>
              <a:ext cx="724633" cy="1323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5" name="矩形 124">
              <a:extLst>
                <a:ext uri="{FF2B5EF4-FFF2-40B4-BE49-F238E27FC236}">
                  <a16:creationId xmlns:a16="http://schemas.microsoft.com/office/drawing/2014/main" id="{40A77605-CC1F-4F54-815D-089EBDD3D6C2}"/>
                </a:ext>
              </a:extLst>
            </p:cNvPr>
            <p:cNvSpPr/>
            <p:nvPr/>
          </p:nvSpPr>
          <p:spPr>
            <a:xfrm>
              <a:off x="6697616" y="2713772"/>
              <a:ext cx="445062" cy="13237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26" name="直接箭头连接符 125">
              <a:extLst>
                <a:ext uri="{FF2B5EF4-FFF2-40B4-BE49-F238E27FC236}">
                  <a16:creationId xmlns:a16="http://schemas.microsoft.com/office/drawing/2014/main" id="{36FDCB4D-D263-4BBB-BCCA-9E8F21D26A89}"/>
                </a:ext>
              </a:extLst>
            </p:cNvPr>
            <p:cNvCxnSpPr>
              <a:cxnSpLocks/>
              <a:stCxn id="125" idx="3"/>
              <a:endCxn id="122" idx="2"/>
            </p:cNvCxnSpPr>
            <p:nvPr/>
          </p:nvCxnSpPr>
          <p:spPr>
            <a:xfrm flipV="1">
              <a:off x="7142678" y="2573777"/>
              <a:ext cx="323161" cy="206184"/>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306A3347-D1AF-4FD1-9135-09CD58D80DA1}"/>
                </a:ext>
              </a:extLst>
            </p:cNvPr>
            <p:cNvSpPr/>
            <p:nvPr/>
          </p:nvSpPr>
          <p:spPr>
            <a:xfrm>
              <a:off x="6693445" y="1738947"/>
              <a:ext cx="315347"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28" name="图片 127">
              <a:extLst>
                <a:ext uri="{FF2B5EF4-FFF2-40B4-BE49-F238E27FC236}">
                  <a16:creationId xmlns:a16="http://schemas.microsoft.com/office/drawing/2014/main" id="{B60B808E-8015-4A7B-B7ED-D61C72F626C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9797225" y="1842697"/>
              <a:ext cx="613395" cy="669786"/>
            </a:xfrm>
            <a:prstGeom prst="rect">
              <a:avLst/>
            </a:prstGeom>
          </p:spPr>
        </p:pic>
        <p:pic>
          <p:nvPicPr>
            <p:cNvPr id="129" name="图片 128">
              <a:extLst>
                <a:ext uri="{FF2B5EF4-FFF2-40B4-BE49-F238E27FC236}">
                  <a16:creationId xmlns:a16="http://schemas.microsoft.com/office/drawing/2014/main" id="{3430D899-E929-489F-8C3C-04158CBBD48A}"/>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9975228" y="2240047"/>
              <a:ext cx="251443" cy="251443"/>
            </a:xfrm>
            <a:prstGeom prst="rect">
              <a:avLst/>
            </a:prstGeom>
          </p:spPr>
        </p:pic>
        <p:pic>
          <p:nvPicPr>
            <p:cNvPr id="130" name="图片 129">
              <a:extLst>
                <a:ext uri="{FF2B5EF4-FFF2-40B4-BE49-F238E27FC236}">
                  <a16:creationId xmlns:a16="http://schemas.microsoft.com/office/drawing/2014/main" id="{53E87126-F48F-4AF7-BE5D-BE8E5FA632B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7656954" y="3961686"/>
              <a:ext cx="613395" cy="669786"/>
            </a:xfrm>
            <a:prstGeom prst="rect">
              <a:avLst/>
            </a:prstGeom>
          </p:spPr>
        </p:pic>
        <p:pic>
          <p:nvPicPr>
            <p:cNvPr id="131" name="图片 130">
              <a:extLst>
                <a:ext uri="{FF2B5EF4-FFF2-40B4-BE49-F238E27FC236}">
                  <a16:creationId xmlns:a16="http://schemas.microsoft.com/office/drawing/2014/main" id="{C5A372D9-6B95-47AC-A651-90B78E6EA0C1}"/>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7834957" y="4359036"/>
              <a:ext cx="251443" cy="251443"/>
            </a:xfrm>
            <a:prstGeom prst="rect">
              <a:avLst/>
            </a:prstGeom>
          </p:spPr>
        </p:pic>
        <p:pic>
          <p:nvPicPr>
            <p:cNvPr id="132" name="图片 131">
              <a:extLst>
                <a:ext uri="{FF2B5EF4-FFF2-40B4-BE49-F238E27FC236}">
                  <a16:creationId xmlns:a16="http://schemas.microsoft.com/office/drawing/2014/main" id="{9B469EAE-3BF9-467E-8F52-F835C03B18A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9613276" y="3203999"/>
              <a:ext cx="613395" cy="669786"/>
            </a:xfrm>
            <a:prstGeom prst="rect">
              <a:avLst/>
            </a:prstGeom>
          </p:spPr>
        </p:pic>
        <p:pic>
          <p:nvPicPr>
            <p:cNvPr id="133" name="图片 132">
              <a:extLst>
                <a:ext uri="{FF2B5EF4-FFF2-40B4-BE49-F238E27FC236}">
                  <a16:creationId xmlns:a16="http://schemas.microsoft.com/office/drawing/2014/main" id="{C5791510-7C18-4136-9738-548B32735E5B}"/>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9791279" y="3601349"/>
              <a:ext cx="251443" cy="251443"/>
            </a:xfrm>
            <a:prstGeom prst="rect">
              <a:avLst/>
            </a:prstGeom>
          </p:spPr>
        </p:pic>
        <p:pic>
          <p:nvPicPr>
            <p:cNvPr id="134" name="图片 133">
              <a:extLst>
                <a:ext uri="{FF2B5EF4-FFF2-40B4-BE49-F238E27FC236}">
                  <a16:creationId xmlns:a16="http://schemas.microsoft.com/office/drawing/2014/main" id="{20174B71-198E-4057-8DB8-C9E998FB6BB7}"/>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4466578">
              <a:off x="8610020" y="1573832"/>
              <a:ext cx="288578" cy="1306277"/>
            </a:xfrm>
            <a:prstGeom prst="rect">
              <a:avLst/>
            </a:prstGeom>
          </p:spPr>
        </p:pic>
        <p:pic>
          <p:nvPicPr>
            <p:cNvPr id="135" name="图片 134">
              <a:extLst>
                <a:ext uri="{FF2B5EF4-FFF2-40B4-BE49-F238E27FC236}">
                  <a16:creationId xmlns:a16="http://schemas.microsoft.com/office/drawing/2014/main" id="{06507E8A-E09D-4A5F-9AF4-F2026CF1DC73}"/>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9422218" y="4565301"/>
              <a:ext cx="613395" cy="669786"/>
            </a:xfrm>
            <a:prstGeom prst="rect">
              <a:avLst/>
            </a:prstGeom>
          </p:spPr>
        </p:pic>
        <p:pic>
          <p:nvPicPr>
            <p:cNvPr id="136" name="图片 135">
              <a:extLst>
                <a:ext uri="{FF2B5EF4-FFF2-40B4-BE49-F238E27FC236}">
                  <a16:creationId xmlns:a16="http://schemas.microsoft.com/office/drawing/2014/main" id="{4F49ED2F-3F66-47AB-B09E-83CBEBFD7F0A}"/>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9600221" y="4962651"/>
              <a:ext cx="251443" cy="251443"/>
            </a:xfrm>
            <a:prstGeom prst="rect">
              <a:avLst/>
            </a:prstGeom>
          </p:spPr>
        </p:pic>
        <p:sp>
          <p:nvSpPr>
            <p:cNvPr id="137" name="矩形 136">
              <a:extLst>
                <a:ext uri="{FF2B5EF4-FFF2-40B4-BE49-F238E27FC236}">
                  <a16:creationId xmlns:a16="http://schemas.microsoft.com/office/drawing/2014/main" id="{92A7804B-C53F-4B15-9512-072A5338CFD8}"/>
                </a:ext>
              </a:extLst>
            </p:cNvPr>
            <p:cNvSpPr/>
            <p:nvPr/>
          </p:nvSpPr>
          <p:spPr>
            <a:xfrm>
              <a:off x="9700993" y="1689326"/>
              <a:ext cx="445062"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8" name="矩形 137">
              <a:extLst>
                <a:ext uri="{FF2B5EF4-FFF2-40B4-BE49-F238E27FC236}">
                  <a16:creationId xmlns:a16="http://schemas.microsoft.com/office/drawing/2014/main" id="{B16561B3-3097-49F4-9A02-3A379254A859}"/>
                </a:ext>
              </a:extLst>
            </p:cNvPr>
            <p:cNvSpPr/>
            <p:nvPr/>
          </p:nvSpPr>
          <p:spPr>
            <a:xfrm>
              <a:off x="10152048" y="1689325"/>
              <a:ext cx="409286" cy="13237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9" name="矩形 138">
              <a:extLst>
                <a:ext uri="{FF2B5EF4-FFF2-40B4-BE49-F238E27FC236}">
                  <a16:creationId xmlns:a16="http://schemas.microsoft.com/office/drawing/2014/main" id="{DE2CB161-F133-4F93-9A6A-3F71E28EEFB7}"/>
                </a:ext>
              </a:extLst>
            </p:cNvPr>
            <p:cNvSpPr/>
            <p:nvPr/>
          </p:nvSpPr>
          <p:spPr>
            <a:xfrm>
              <a:off x="9379653" y="1689326"/>
              <a:ext cx="315347"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0" name="矩形 139">
              <a:extLst>
                <a:ext uri="{FF2B5EF4-FFF2-40B4-BE49-F238E27FC236}">
                  <a16:creationId xmlns:a16="http://schemas.microsoft.com/office/drawing/2014/main" id="{83EDE529-6599-4208-8E6B-CB7647D6F2A6}"/>
                </a:ext>
              </a:extLst>
            </p:cNvPr>
            <p:cNvSpPr/>
            <p:nvPr/>
          </p:nvSpPr>
          <p:spPr>
            <a:xfrm>
              <a:off x="6548247" y="4306203"/>
              <a:ext cx="219741"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1" name="矩形 140">
              <a:extLst>
                <a:ext uri="{FF2B5EF4-FFF2-40B4-BE49-F238E27FC236}">
                  <a16:creationId xmlns:a16="http://schemas.microsoft.com/office/drawing/2014/main" id="{B0827CCF-D924-4D44-8024-8294E0FDFADB}"/>
                </a:ext>
              </a:extLst>
            </p:cNvPr>
            <p:cNvSpPr/>
            <p:nvPr/>
          </p:nvSpPr>
          <p:spPr>
            <a:xfrm>
              <a:off x="6774731" y="4306203"/>
              <a:ext cx="1000778" cy="1323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2" name="矩形 141">
              <a:extLst>
                <a:ext uri="{FF2B5EF4-FFF2-40B4-BE49-F238E27FC236}">
                  <a16:creationId xmlns:a16="http://schemas.microsoft.com/office/drawing/2014/main" id="{747CDF7D-F0DD-4CC7-91A8-5C0B0ACD622C}"/>
                </a:ext>
              </a:extLst>
            </p:cNvPr>
            <p:cNvSpPr/>
            <p:nvPr/>
          </p:nvSpPr>
          <p:spPr>
            <a:xfrm>
              <a:off x="6236398" y="4306203"/>
              <a:ext cx="315347"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3" name="矩形 142">
              <a:extLst>
                <a:ext uri="{FF2B5EF4-FFF2-40B4-BE49-F238E27FC236}">
                  <a16:creationId xmlns:a16="http://schemas.microsoft.com/office/drawing/2014/main" id="{AECB58D5-1D28-4258-AFC4-7D33460541F6}"/>
                </a:ext>
              </a:extLst>
            </p:cNvPr>
            <p:cNvSpPr/>
            <p:nvPr/>
          </p:nvSpPr>
          <p:spPr>
            <a:xfrm>
              <a:off x="10654149" y="3341262"/>
              <a:ext cx="270833"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4" name="矩形 143">
              <a:extLst>
                <a:ext uri="{FF2B5EF4-FFF2-40B4-BE49-F238E27FC236}">
                  <a16:creationId xmlns:a16="http://schemas.microsoft.com/office/drawing/2014/main" id="{3B07BB10-4305-453F-99D7-AA9BFB209197}"/>
                </a:ext>
              </a:extLst>
            </p:cNvPr>
            <p:cNvSpPr/>
            <p:nvPr/>
          </p:nvSpPr>
          <p:spPr>
            <a:xfrm>
              <a:off x="10942907" y="3341262"/>
              <a:ext cx="886930" cy="1323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5" name="矩形 144">
              <a:extLst>
                <a:ext uri="{FF2B5EF4-FFF2-40B4-BE49-F238E27FC236}">
                  <a16:creationId xmlns:a16="http://schemas.microsoft.com/office/drawing/2014/main" id="{F88A1FE4-5F68-4175-AE5D-A4F48B03686E}"/>
                </a:ext>
              </a:extLst>
            </p:cNvPr>
            <p:cNvSpPr/>
            <p:nvPr/>
          </p:nvSpPr>
          <p:spPr>
            <a:xfrm>
              <a:off x="10332809" y="3341262"/>
              <a:ext cx="315347"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6" name="矩形 145">
              <a:extLst>
                <a:ext uri="{FF2B5EF4-FFF2-40B4-BE49-F238E27FC236}">
                  <a16:creationId xmlns:a16="http://schemas.microsoft.com/office/drawing/2014/main" id="{E17D220E-047D-4103-9C26-E2684C4354BF}"/>
                </a:ext>
              </a:extLst>
            </p:cNvPr>
            <p:cNvSpPr/>
            <p:nvPr/>
          </p:nvSpPr>
          <p:spPr>
            <a:xfrm>
              <a:off x="10607157" y="4824524"/>
              <a:ext cx="572505"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7" name="矩形 146">
              <a:extLst>
                <a:ext uri="{FF2B5EF4-FFF2-40B4-BE49-F238E27FC236}">
                  <a16:creationId xmlns:a16="http://schemas.microsoft.com/office/drawing/2014/main" id="{190B9A2A-EF2C-42CE-A2A1-7C3FE99F0263}"/>
                </a:ext>
              </a:extLst>
            </p:cNvPr>
            <p:cNvSpPr/>
            <p:nvPr/>
          </p:nvSpPr>
          <p:spPr>
            <a:xfrm>
              <a:off x="11179662" y="4816904"/>
              <a:ext cx="497243" cy="13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8" name="矩形 147">
              <a:extLst>
                <a:ext uri="{FF2B5EF4-FFF2-40B4-BE49-F238E27FC236}">
                  <a16:creationId xmlns:a16="http://schemas.microsoft.com/office/drawing/2014/main" id="{3869CA1E-230F-446D-AB52-731C78FE9190}"/>
                </a:ext>
              </a:extLst>
            </p:cNvPr>
            <p:cNvSpPr/>
            <p:nvPr/>
          </p:nvSpPr>
          <p:spPr>
            <a:xfrm>
              <a:off x="10103924" y="4824524"/>
              <a:ext cx="497242"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49" name="图片 148">
              <a:extLst>
                <a:ext uri="{FF2B5EF4-FFF2-40B4-BE49-F238E27FC236}">
                  <a16:creationId xmlns:a16="http://schemas.microsoft.com/office/drawing/2014/main" id="{7342F8E1-279B-4CF9-B815-F887046F1936}"/>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3972796">
              <a:off x="8919505" y="3175770"/>
              <a:ext cx="288578" cy="1306277"/>
            </a:xfrm>
            <a:prstGeom prst="rect">
              <a:avLst/>
            </a:prstGeom>
          </p:spPr>
        </p:pic>
        <p:pic>
          <p:nvPicPr>
            <p:cNvPr id="150" name="图片 149">
              <a:extLst>
                <a:ext uri="{FF2B5EF4-FFF2-40B4-BE49-F238E27FC236}">
                  <a16:creationId xmlns:a16="http://schemas.microsoft.com/office/drawing/2014/main" id="{AB07892F-C715-4816-A0DD-0CF0D8E8A684}"/>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911382">
              <a:off x="9611167" y="3817801"/>
              <a:ext cx="288578" cy="751838"/>
            </a:xfrm>
            <a:prstGeom prst="rect">
              <a:avLst/>
            </a:prstGeom>
          </p:spPr>
        </p:pic>
        <p:pic>
          <p:nvPicPr>
            <p:cNvPr id="151" name="图片 150">
              <a:extLst>
                <a:ext uri="{FF2B5EF4-FFF2-40B4-BE49-F238E27FC236}">
                  <a16:creationId xmlns:a16="http://schemas.microsoft.com/office/drawing/2014/main" id="{D84A6F09-34FF-4876-959D-D7FCC69740BF}"/>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17404247">
              <a:off x="8541026" y="4143098"/>
              <a:ext cx="288578" cy="1137623"/>
            </a:xfrm>
            <a:prstGeom prst="rect">
              <a:avLst/>
            </a:prstGeom>
          </p:spPr>
        </p:pic>
        <p:pic>
          <p:nvPicPr>
            <p:cNvPr id="152" name="图片 151">
              <a:extLst>
                <a:ext uri="{FF2B5EF4-FFF2-40B4-BE49-F238E27FC236}">
                  <a16:creationId xmlns:a16="http://schemas.microsoft.com/office/drawing/2014/main" id="{2453D358-E3C3-43EF-A8DB-69500F68BD1C}"/>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20457951">
              <a:off x="7603234" y="2629081"/>
              <a:ext cx="288578" cy="1137623"/>
            </a:xfrm>
            <a:prstGeom prst="rect">
              <a:avLst/>
            </a:prstGeom>
          </p:spPr>
        </p:pic>
        <p:sp>
          <p:nvSpPr>
            <p:cNvPr id="153" name="矩形 152">
              <a:extLst>
                <a:ext uri="{FF2B5EF4-FFF2-40B4-BE49-F238E27FC236}">
                  <a16:creationId xmlns:a16="http://schemas.microsoft.com/office/drawing/2014/main" id="{E1633333-B745-471F-A4E6-E4B3D81A8358}"/>
                </a:ext>
              </a:extLst>
            </p:cNvPr>
            <p:cNvSpPr/>
            <p:nvPr/>
          </p:nvSpPr>
          <p:spPr>
            <a:xfrm>
              <a:off x="6222770" y="5488689"/>
              <a:ext cx="315347"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4" name="矩形 153">
              <a:extLst>
                <a:ext uri="{FF2B5EF4-FFF2-40B4-BE49-F238E27FC236}">
                  <a16:creationId xmlns:a16="http://schemas.microsoft.com/office/drawing/2014/main" id="{2B16DC21-4C48-4002-B993-9122E8960910}"/>
                </a:ext>
              </a:extLst>
            </p:cNvPr>
            <p:cNvSpPr/>
            <p:nvPr/>
          </p:nvSpPr>
          <p:spPr>
            <a:xfrm>
              <a:off x="6219031" y="5903914"/>
              <a:ext cx="315347"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5" name="矩形 154">
              <a:extLst>
                <a:ext uri="{FF2B5EF4-FFF2-40B4-BE49-F238E27FC236}">
                  <a16:creationId xmlns:a16="http://schemas.microsoft.com/office/drawing/2014/main" id="{C5D0BC4E-074D-4117-9732-6D110607B772}"/>
                </a:ext>
              </a:extLst>
            </p:cNvPr>
            <p:cNvSpPr/>
            <p:nvPr/>
          </p:nvSpPr>
          <p:spPr>
            <a:xfrm>
              <a:off x="6222770" y="6320258"/>
              <a:ext cx="315347" cy="1323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6" name="文本框 11">
              <a:extLst>
                <a:ext uri="{FF2B5EF4-FFF2-40B4-BE49-F238E27FC236}">
                  <a16:creationId xmlns:a16="http://schemas.microsoft.com/office/drawing/2014/main" id="{316EAFF6-6C9B-4129-B285-356BC9FBDCD8}"/>
                </a:ext>
              </a:extLst>
            </p:cNvPr>
            <p:cNvSpPr txBox="1"/>
            <p:nvPr/>
          </p:nvSpPr>
          <p:spPr>
            <a:xfrm>
              <a:off x="6524774" y="5372190"/>
              <a:ext cx="1595310" cy="3084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kumimoji="1" lang="en-US" altLang="zh-CN" sz="1200" dirty="0">
                  <a:latin typeface="Times New Roman" panose="02020603050405020304" pitchFamily="18" charset="0"/>
                  <a:ea typeface="Source Han Sans SC Normal" panose="020B0400000000000000" pitchFamily="34" charset="-128"/>
                  <a:cs typeface="Times New Roman" panose="02020603050405020304" pitchFamily="18" charset="0"/>
                </a:rPr>
                <a:t>Computing Compacity</a:t>
              </a:r>
              <a:endParaRPr kumimoji="1" lang="zh-CN" altLang="en-US" sz="1200"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157" name="文本框 66">
              <a:extLst>
                <a:ext uri="{FF2B5EF4-FFF2-40B4-BE49-F238E27FC236}">
                  <a16:creationId xmlns:a16="http://schemas.microsoft.com/office/drawing/2014/main" id="{402D3DC8-C4E1-427B-B1A5-95BDEB6E5FE2}"/>
                </a:ext>
              </a:extLst>
            </p:cNvPr>
            <p:cNvSpPr txBox="1"/>
            <p:nvPr/>
          </p:nvSpPr>
          <p:spPr>
            <a:xfrm>
              <a:off x="6543441" y="5777552"/>
              <a:ext cx="1440844" cy="3084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kumimoji="1" lang="en-US" altLang="zh-CN" sz="1200" dirty="0">
                  <a:latin typeface="Times New Roman" panose="02020603050405020304" pitchFamily="18" charset="0"/>
                  <a:ea typeface="Source Han Sans SC Normal" panose="020B0400000000000000" pitchFamily="34" charset="-128"/>
                  <a:cs typeface="Times New Roman" panose="02020603050405020304" pitchFamily="18" charset="0"/>
                </a:rPr>
                <a:t>Transmission Power</a:t>
              </a:r>
              <a:endParaRPr kumimoji="1" lang="zh-CN" altLang="en-US" sz="1200"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158" name="文本框 67">
              <a:extLst>
                <a:ext uri="{FF2B5EF4-FFF2-40B4-BE49-F238E27FC236}">
                  <a16:creationId xmlns:a16="http://schemas.microsoft.com/office/drawing/2014/main" id="{F345ED59-5D29-4349-A07F-153BB19E5EB0}"/>
                </a:ext>
              </a:extLst>
            </p:cNvPr>
            <p:cNvSpPr txBox="1"/>
            <p:nvPr/>
          </p:nvSpPr>
          <p:spPr>
            <a:xfrm>
              <a:off x="6512984" y="6186309"/>
              <a:ext cx="1431803" cy="3084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kumimoji="1" lang="en-US" altLang="zh-CN" sz="1200" dirty="0">
                  <a:latin typeface="Times New Roman" panose="02020603050405020304" pitchFamily="18" charset="0"/>
                  <a:ea typeface="Source Han Sans SC Normal" panose="020B0400000000000000" pitchFamily="34" charset="-128"/>
                  <a:cs typeface="Times New Roman" panose="02020603050405020304" pitchFamily="18" charset="0"/>
                </a:rPr>
                <a:t>Computation Queue</a:t>
              </a:r>
              <a:endParaRPr kumimoji="1" lang="zh-CN" altLang="en-US" sz="1200"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pic>
          <p:nvPicPr>
            <p:cNvPr id="159" name="图片 158">
              <a:extLst>
                <a:ext uri="{FF2B5EF4-FFF2-40B4-BE49-F238E27FC236}">
                  <a16:creationId xmlns:a16="http://schemas.microsoft.com/office/drawing/2014/main" id="{3BC96AD8-4E6B-4BC2-99DB-CC81B2E288E3}"/>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294543">
              <a:off x="9815769" y="2485941"/>
              <a:ext cx="288578" cy="751838"/>
            </a:xfrm>
            <a:prstGeom prst="rect">
              <a:avLst/>
            </a:prstGeom>
          </p:spPr>
        </p:pic>
        <p:sp>
          <p:nvSpPr>
            <p:cNvPr id="160" name="矩形 159">
              <a:extLst>
                <a:ext uri="{FF2B5EF4-FFF2-40B4-BE49-F238E27FC236}">
                  <a16:creationId xmlns:a16="http://schemas.microsoft.com/office/drawing/2014/main" id="{E58861BA-E3FD-420B-A67A-1D9256751F92}"/>
                </a:ext>
              </a:extLst>
            </p:cNvPr>
            <p:cNvSpPr/>
            <p:nvPr/>
          </p:nvSpPr>
          <p:spPr>
            <a:xfrm>
              <a:off x="10654149" y="2428895"/>
              <a:ext cx="445062" cy="13237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1" name="矩形 160">
              <a:extLst>
                <a:ext uri="{FF2B5EF4-FFF2-40B4-BE49-F238E27FC236}">
                  <a16:creationId xmlns:a16="http://schemas.microsoft.com/office/drawing/2014/main" id="{97224DF6-C6FB-459B-9D8A-02DAB52B38E7}"/>
                </a:ext>
              </a:extLst>
            </p:cNvPr>
            <p:cNvSpPr/>
            <p:nvPr/>
          </p:nvSpPr>
          <p:spPr>
            <a:xfrm>
              <a:off x="10266199" y="3800426"/>
              <a:ext cx="700809" cy="13237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2" name="矩形 161">
              <a:extLst>
                <a:ext uri="{FF2B5EF4-FFF2-40B4-BE49-F238E27FC236}">
                  <a16:creationId xmlns:a16="http://schemas.microsoft.com/office/drawing/2014/main" id="{9BBD16E9-20A3-4DD2-9B67-BA88B544587A}"/>
                </a:ext>
              </a:extLst>
            </p:cNvPr>
            <p:cNvSpPr/>
            <p:nvPr/>
          </p:nvSpPr>
          <p:spPr>
            <a:xfrm>
              <a:off x="9789707" y="5421949"/>
              <a:ext cx="543102" cy="14169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3" name="矩形 162">
              <a:extLst>
                <a:ext uri="{FF2B5EF4-FFF2-40B4-BE49-F238E27FC236}">
                  <a16:creationId xmlns:a16="http://schemas.microsoft.com/office/drawing/2014/main" id="{75FC09E2-C702-4F88-8CD5-381B07A792E2}"/>
                </a:ext>
              </a:extLst>
            </p:cNvPr>
            <p:cNvSpPr/>
            <p:nvPr/>
          </p:nvSpPr>
          <p:spPr>
            <a:xfrm>
              <a:off x="7496295" y="4945647"/>
              <a:ext cx="445062" cy="13237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4" name="直接箭头连接符 163">
              <a:extLst>
                <a:ext uri="{FF2B5EF4-FFF2-40B4-BE49-F238E27FC236}">
                  <a16:creationId xmlns:a16="http://schemas.microsoft.com/office/drawing/2014/main" id="{3C373757-80F8-490C-A66E-0DDE2F257AE6}"/>
                </a:ext>
              </a:extLst>
            </p:cNvPr>
            <p:cNvCxnSpPr/>
            <p:nvPr/>
          </p:nvCxnSpPr>
          <p:spPr>
            <a:xfrm flipH="1" flipV="1">
              <a:off x="10285818" y="2428895"/>
              <a:ext cx="315347" cy="46077"/>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173A96AC-17DF-40D4-A941-C8E8EACCB065}"/>
                </a:ext>
              </a:extLst>
            </p:cNvPr>
            <p:cNvCxnSpPr>
              <a:cxnSpLocks/>
              <a:stCxn id="161" idx="1"/>
            </p:cNvCxnSpPr>
            <p:nvPr/>
          </p:nvCxnSpPr>
          <p:spPr>
            <a:xfrm flipH="1" flipV="1">
              <a:off x="10042723" y="3793129"/>
              <a:ext cx="223476" cy="73486"/>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F8825AB2-FE57-4CBC-B745-BB9B2912D061}"/>
                </a:ext>
              </a:extLst>
            </p:cNvPr>
            <p:cNvCxnSpPr>
              <a:endCxn id="130" idx="2"/>
            </p:cNvCxnSpPr>
            <p:nvPr/>
          </p:nvCxnSpPr>
          <p:spPr>
            <a:xfrm flipV="1">
              <a:off x="7733425" y="4631472"/>
              <a:ext cx="230227" cy="259241"/>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DFED03BE-58B6-4CE0-BC2A-9FF0EB52DF1C}"/>
                </a:ext>
              </a:extLst>
            </p:cNvPr>
            <p:cNvCxnSpPr>
              <a:cxnSpLocks/>
              <a:stCxn id="162" idx="0"/>
            </p:cNvCxnSpPr>
            <p:nvPr/>
          </p:nvCxnSpPr>
          <p:spPr>
            <a:xfrm flipH="1" flipV="1">
              <a:off x="9851664" y="5241715"/>
              <a:ext cx="209594" cy="180234"/>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168" name="图片 167">
              <a:extLst>
                <a:ext uri="{FF2B5EF4-FFF2-40B4-BE49-F238E27FC236}">
                  <a16:creationId xmlns:a16="http://schemas.microsoft.com/office/drawing/2014/main" id="{4990F99F-8CAC-499C-B72C-FD985C62528C}"/>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16200000">
              <a:off x="8474264" y="6049236"/>
              <a:ext cx="188861" cy="624396"/>
            </a:xfrm>
            <a:prstGeom prst="rect">
              <a:avLst/>
            </a:prstGeom>
          </p:spPr>
        </p:pic>
        <p:sp>
          <p:nvSpPr>
            <p:cNvPr id="169" name="文本框 77">
              <a:extLst>
                <a:ext uri="{FF2B5EF4-FFF2-40B4-BE49-F238E27FC236}">
                  <a16:creationId xmlns:a16="http://schemas.microsoft.com/office/drawing/2014/main" id="{AA00DE66-4CA5-4E11-82C8-02A4423E1438}"/>
                </a:ext>
              </a:extLst>
            </p:cNvPr>
            <p:cNvSpPr txBox="1"/>
            <p:nvPr/>
          </p:nvSpPr>
          <p:spPr>
            <a:xfrm>
              <a:off x="8915599" y="6171582"/>
              <a:ext cx="1510350" cy="3084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kumimoji="1" lang="en-US" altLang="zh-CN" sz="1200" dirty="0">
                  <a:latin typeface="Times New Roman" panose="02020603050405020304" pitchFamily="18" charset="0"/>
                  <a:ea typeface="Source Han Sans SC Normal" panose="020B0400000000000000" pitchFamily="34" charset="-128"/>
                  <a:cs typeface="Times New Roman" panose="02020603050405020304" pitchFamily="18" charset="0"/>
                </a:rPr>
                <a:t>Communication Link</a:t>
              </a:r>
              <a:endParaRPr kumimoji="1" lang="zh-CN" altLang="en-US" sz="1200"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170" name="矩形 169">
              <a:extLst>
                <a:ext uri="{FF2B5EF4-FFF2-40B4-BE49-F238E27FC236}">
                  <a16:creationId xmlns:a16="http://schemas.microsoft.com/office/drawing/2014/main" id="{610D9E83-5C57-46B7-90B0-341CF94E8FCE}"/>
                </a:ext>
              </a:extLst>
            </p:cNvPr>
            <p:cNvSpPr/>
            <p:nvPr/>
          </p:nvSpPr>
          <p:spPr>
            <a:xfrm>
              <a:off x="8420848" y="5776677"/>
              <a:ext cx="445062" cy="13237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1" name="文本框 81">
              <a:extLst>
                <a:ext uri="{FF2B5EF4-FFF2-40B4-BE49-F238E27FC236}">
                  <a16:creationId xmlns:a16="http://schemas.microsoft.com/office/drawing/2014/main" id="{83F70850-17BF-4D4B-BC0B-27DA138E2BC2}"/>
                </a:ext>
              </a:extLst>
            </p:cNvPr>
            <p:cNvSpPr txBox="1"/>
            <p:nvPr/>
          </p:nvSpPr>
          <p:spPr>
            <a:xfrm>
              <a:off x="8879054" y="5682604"/>
              <a:ext cx="1138902" cy="3084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kumimoji="1" lang="en-US" altLang="zh-CN" sz="1200" dirty="0">
                  <a:latin typeface="Times New Roman" panose="02020603050405020304" pitchFamily="18" charset="0"/>
                  <a:ea typeface="Source Han Sans SC Normal" panose="020B0400000000000000" pitchFamily="34" charset="-128"/>
                  <a:cs typeface="Times New Roman" panose="02020603050405020304" pitchFamily="18" charset="0"/>
                </a:rPr>
                <a:t>Task Receiving</a:t>
              </a:r>
              <a:endParaRPr kumimoji="1" lang="zh-CN" altLang="en-US" sz="1200"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72" name="文本框 36">
                <a:extLst>
                  <a:ext uri="{FF2B5EF4-FFF2-40B4-BE49-F238E27FC236}">
                    <a16:creationId xmlns:a16="http://schemas.microsoft.com/office/drawing/2014/main" id="{057B3C44-0E29-4014-BA97-636AEF3EBBC8}"/>
                  </a:ext>
                </a:extLst>
              </p:cNvPr>
              <p:cNvSpPr txBox="1"/>
              <p:nvPr/>
            </p:nvSpPr>
            <p:spPr>
              <a:xfrm>
                <a:off x="6719360" y="2237558"/>
                <a:ext cx="5261623" cy="37142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spcBef>
                    <a:spcPts val="602"/>
                  </a:spcBef>
                  <a:buFont typeface="Wingdings" panose="05000000000000000000" pitchFamily="2" charset="2"/>
                  <a:buChar char="p"/>
                </a:pPr>
                <a:r>
                  <a:rPr lang="zh-CN" altLang="en-US" dirty="0">
                    <a:latin typeface="+mj-ea"/>
                    <a:ea typeface="+mj-ea"/>
                    <a:cs typeface="Times New Roman" panose="02020603050405020304" pitchFamily="18" charset="0"/>
                  </a:rPr>
                  <a:t>每个节点任务可卸载到通信范围内任一节点</a:t>
                </a:r>
                <a:endParaRPr lang="en-US" altLang="zh-CN" dirty="0">
                  <a:solidFill>
                    <a:schemeClr val="tx1"/>
                  </a:solidFill>
                  <a:latin typeface="+mj-ea"/>
                  <a:ea typeface="+mj-ea"/>
                  <a:cs typeface="Times New Roman" panose="02020603050405020304" pitchFamily="18" charset="0"/>
                </a:endParaRPr>
              </a:p>
              <a:p>
                <a:pPr marL="342900" indent="-342900">
                  <a:lnSpc>
                    <a:spcPct val="150000"/>
                  </a:lnSpc>
                  <a:spcBef>
                    <a:spcPts val="602"/>
                  </a:spcBef>
                  <a:buFont typeface="Wingdings" panose="05000000000000000000" pitchFamily="2" charset="2"/>
                  <a:buChar char="p"/>
                </a:pPr>
                <a:r>
                  <a:rPr lang="zh-CN" altLang="en-US" dirty="0">
                    <a:solidFill>
                      <a:schemeClr val="tx1"/>
                    </a:solidFill>
                    <a:latin typeface="+mj-ea"/>
                    <a:ea typeface="+mj-ea"/>
                    <a:cs typeface="Times New Roman" panose="02020603050405020304" pitchFamily="18" charset="0"/>
                  </a:rPr>
                  <a:t>按照</a:t>
                </a:r>
                <a:r>
                  <a:rPr lang="en-US" altLang="zh-CN" dirty="0">
                    <a:solidFill>
                      <a:schemeClr val="tx1"/>
                    </a:solidFill>
                    <a:latin typeface="+mj-ea"/>
                    <a:ea typeface="+mj-ea"/>
                    <a:cs typeface="Times New Roman" panose="02020603050405020304" pitchFamily="18" charset="0"/>
                  </a:rPr>
                  <a:t>OFDMA</a:t>
                </a:r>
                <a:r>
                  <a:rPr lang="zh-CN" altLang="en-US" dirty="0">
                    <a:solidFill>
                      <a:schemeClr val="tx1"/>
                    </a:solidFill>
                    <a:latin typeface="+mj-ea"/>
                    <a:ea typeface="+mj-ea"/>
                    <a:cs typeface="Times New Roman" panose="02020603050405020304" pitchFamily="18" charset="0"/>
                  </a:rPr>
                  <a:t>进行通信，每个节点具有相同大小带宽</a:t>
                </a:r>
                <a:endParaRPr lang="en-US" altLang="zh-CN" dirty="0">
                  <a:solidFill>
                    <a:schemeClr val="tx1"/>
                  </a:solidFill>
                  <a:latin typeface="+mj-ea"/>
                  <a:ea typeface="+mj-ea"/>
                  <a:cs typeface="Times New Roman" panose="02020603050405020304" pitchFamily="18" charset="0"/>
                </a:endParaRPr>
              </a:p>
              <a:p>
                <a:pPr marL="342900" indent="-342900">
                  <a:lnSpc>
                    <a:spcPct val="150000"/>
                  </a:lnSpc>
                  <a:spcBef>
                    <a:spcPts val="602"/>
                  </a:spcBef>
                  <a:buFont typeface="Wingdings" panose="05000000000000000000" pitchFamily="2" charset="2"/>
                  <a:buChar char="p"/>
                </a:pPr>
                <a:r>
                  <a:rPr lang="zh-CN" altLang="en-US" dirty="0">
                    <a:solidFill>
                      <a:schemeClr val="tx1"/>
                    </a:solidFill>
                    <a:latin typeface="+mj-ea"/>
                    <a:ea typeface="+mj-ea"/>
                    <a:cs typeface="Times New Roman" panose="02020603050405020304" pitchFamily="18" charset="0"/>
                  </a:rPr>
                  <a:t>每个节点卸载过程以固定传输功率进行传输</a:t>
                </a:r>
                <a:endParaRPr lang="en-US" altLang="zh-CN" dirty="0">
                  <a:solidFill>
                    <a:schemeClr val="tx1"/>
                  </a:solidFill>
                  <a:latin typeface="+mj-ea"/>
                  <a:ea typeface="+mj-ea"/>
                  <a:cs typeface="Times New Roman" panose="02020603050405020304" pitchFamily="18" charset="0"/>
                </a:endParaRPr>
              </a:p>
              <a:p>
                <a:pPr marL="342900" indent="-342900">
                  <a:lnSpc>
                    <a:spcPct val="150000"/>
                  </a:lnSpc>
                  <a:spcBef>
                    <a:spcPts val="602"/>
                  </a:spcBef>
                  <a:buFont typeface="Wingdings" panose="05000000000000000000" pitchFamily="2" charset="2"/>
                  <a:buChar char="p"/>
                </a:pPr>
                <a:r>
                  <a:rPr lang="zh-CN" altLang="en-US" dirty="0">
                    <a:solidFill>
                      <a:schemeClr val="tx1"/>
                    </a:solidFill>
                    <a:latin typeface="+mj-ea"/>
                    <a:ea typeface="+mj-ea"/>
                    <a:cs typeface="Times New Roman" panose="02020603050405020304" pitchFamily="18" charset="0"/>
                  </a:rPr>
                  <a:t>每个时隙</a:t>
                </a:r>
                <a14:m>
                  <m:oMath xmlns:m="http://schemas.openxmlformats.org/officeDocument/2006/math">
                    <m:r>
                      <a:rPr lang="en-US" altLang="zh-CN" b="0" i="1" smtClean="0">
                        <a:solidFill>
                          <a:schemeClr val="tx1"/>
                        </a:solidFill>
                        <a:latin typeface="Cambria Math" panose="02040503050406030204" pitchFamily="18" charset="0"/>
                        <a:ea typeface="+mj-ea"/>
                        <a:cs typeface="Times New Roman" panose="02020603050405020304" pitchFamily="18" charset="0"/>
                      </a:rPr>
                      <m:t>𝑡</m:t>
                    </m:r>
                    <m:r>
                      <a:rPr lang="zh-CN" altLang="en-US" i="1">
                        <a:latin typeface="Cambria Math" panose="02040503050406030204" pitchFamily="18" charset="0"/>
                        <a:ea typeface="+mj-ea"/>
                        <a:cs typeface="Times New Roman" panose="02020603050405020304" pitchFamily="18" charset="0"/>
                      </a:rPr>
                      <m:t>，</m:t>
                    </m:r>
                  </m:oMath>
                </a14:m>
                <a:r>
                  <a:rPr lang="zh-CN" altLang="en-US" dirty="0">
                    <a:solidFill>
                      <a:schemeClr val="tx1"/>
                    </a:solidFill>
                    <a:latin typeface="+mj-ea"/>
                    <a:ea typeface="+mj-ea"/>
                    <a:cs typeface="Times New Roman" panose="02020603050405020304" pitchFamily="18" charset="0"/>
                  </a:rPr>
                  <a:t>节点 </a:t>
                </a:r>
                <a14:m>
                  <m:oMath xmlns:m="http://schemas.openxmlformats.org/officeDocument/2006/math">
                    <m:r>
                      <a:rPr lang="en-US" altLang="zh-CN" b="0" i="1" dirty="0" smtClean="0">
                        <a:solidFill>
                          <a:schemeClr val="tx1"/>
                        </a:solidFill>
                        <a:latin typeface="Cambria Math" panose="02040503050406030204" pitchFamily="18" charset="0"/>
                        <a:ea typeface="+mj-ea"/>
                        <a:cs typeface="Times New Roman" panose="02020603050405020304" pitchFamily="18" charset="0"/>
                      </a:rPr>
                      <m:t>𝑖</m:t>
                    </m:r>
                  </m:oMath>
                </a14:m>
                <a:r>
                  <a:rPr lang="zh-CN" altLang="en-US" dirty="0">
                    <a:solidFill>
                      <a:schemeClr val="tx1"/>
                    </a:solidFill>
                    <a:latin typeface="+mj-ea"/>
                    <a:ea typeface="+mj-ea"/>
                    <a:cs typeface="Times New Roman" panose="02020603050405020304" pitchFamily="18" charset="0"/>
                  </a:rPr>
                  <a:t> 按照概率概率获取任务</a:t>
                </a:r>
                <a14:m>
                  <m:oMath xmlns:m="http://schemas.openxmlformats.org/officeDocument/2006/math">
                    <m:sSubSup>
                      <m:sSubSupPr>
                        <m:ctrlPr>
                          <a:rPr lang="en-US" altLang="zh-CN" b="0" i="1" smtClean="0">
                            <a:solidFill>
                              <a:schemeClr val="tx1"/>
                            </a:solidFill>
                            <a:latin typeface="Cambria Math" panose="02040503050406030204" pitchFamily="18" charset="0"/>
                            <a:ea typeface="+mj-ea"/>
                            <a:cs typeface="Times New Roman" panose="02020603050405020304" pitchFamily="18" charset="0"/>
                          </a:rPr>
                        </m:ctrlPr>
                      </m:sSubSupPr>
                      <m:e>
                        <m:r>
                          <m:rPr>
                            <m:sty m:val="p"/>
                          </m:rPr>
                          <a:rPr lang="en-US" altLang="zh-CN" b="0" i="0" smtClean="0">
                            <a:solidFill>
                              <a:schemeClr val="tx1"/>
                            </a:solidFill>
                            <a:latin typeface="Cambria Math" panose="02040503050406030204" pitchFamily="18" charset="0"/>
                            <a:ea typeface="+mj-ea"/>
                            <a:cs typeface="Times New Roman" panose="02020603050405020304" pitchFamily="18" charset="0"/>
                          </a:rPr>
                          <m:t>Γ</m:t>
                        </m:r>
                      </m:e>
                      <m:sub>
                        <m:r>
                          <a:rPr lang="en-US" altLang="zh-CN" b="0" i="1" smtClean="0">
                            <a:solidFill>
                              <a:schemeClr val="tx1"/>
                            </a:solidFill>
                            <a:latin typeface="Cambria Math" panose="02040503050406030204" pitchFamily="18" charset="0"/>
                            <a:ea typeface="+mj-ea"/>
                            <a:cs typeface="Times New Roman" panose="02020603050405020304" pitchFamily="18" charset="0"/>
                          </a:rPr>
                          <m:t>𝑡</m:t>
                        </m:r>
                      </m:sub>
                      <m:sup>
                        <m:r>
                          <a:rPr lang="en-US" altLang="zh-CN" b="0" i="1" smtClean="0">
                            <a:solidFill>
                              <a:schemeClr val="tx1"/>
                            </a:solidFill>
                            <a:latin typeface="Cambria Math" panose="02040503050406030204" pitchFamily="18" charset="0"/>
                            <a:ea typeface="+mj-ea"/>
                            <a:cs typeface="Times New Roman" panose="02020603050405020304" pitchFamily="18" charset="0"/>
                          </a:rPr>
                          <m:t>𝑖</m:t>
                        </m:r>
                      </m:sup>
                    </m:sSubSup>
                    <m:r>
                      <a:rPr lang="en-US" altLang="zh-CN" b="0" i="1" smtClean="0">
                        <a:solidFill>
                          <a:schemeClr val="tx1"/>
                        </a:solidFill>
                        <a:latin typeface="Cambria Math" panose="02040503050406030204" pitchFamily="18" charset="0"/>
                        <a:ea typeface="+mj-ea"/>
                        <a:cs typeface="Times New Roman" panose="02020603050405020304" pitchFamily="18" charset="0"/>
                      </a:rPr>
                      <m:t>=(</m:t>
                    </m:r>
                    <m:sSubSup>
                      <m:sSubSupPr>
                        <m:ctrlPr>
                          <a:rPr lang="en-US" altLang="zh-CN" b="0" i="1" smtClean="0">
                            <a:solidFill>
                              <a:schemeClr val="tx1"/>
                            </a:solidFill>
                            <a:latin typeface="Cambria Math" panose="02040503050406030204" pitchFamily="18" charset="0"/>
                            <a:ea typeface="+mj-ea"/>
                            <a:cs typeface="Times New Roman" panose="02020603050405020304" pitchFamily="18" charset="0"/>
                          </a:rPr>
                        </m:ctrlPr>
                      </m:sSubSupPr>
                      <m:e>
                        <m:r>
                          <a:rPr lang="en-US" altLang="zh-CN" b="0" i="1" smtClean="0">
                            <a:solidFill>
                              <a:schemeClr val="tx1"/>
                            </a:solidFill>
                            <a:latin typeface="Cambria Math" panose="02040503050406030204" pitchFamily="18" charset="0"/>
                            <a:ea typeface="+mj-ea"/>
                            <a:cs typeface="Times New Roman" panose="02020603050405020304" pitchFamily="18" charset="0"/>
                          </a:rPr>
                          <m:t>𝑑</m:t>
                        </m:r>
                      </m:e>
                      <m:sub>
                        <m:r>
                          <a:rPr lang="en-US" altLang="zh-CN" b="0" i="1" smtClean="0">
                            <a:solidFill>
                              <a:schemeClr val="tx1"/>
                            </a:solidFill>
                            <a:latin typeface="Cambria Math" panose="02040503050406030204" pitchFamily="18" charset="0"/>
                            <a:ea typeface="+mj-ea"/>
                            <a:cs typeface="Times New Roman" panose="02020603050405020304" pitchFamily="18" charset="0"/>
                          </a:rPr>
                          <m:t>𝑖</m:t>
                        </m:r>
                      </m:sub>
                      <m:sup>
                        <m:r>
                          <a:rPr lang="en-US" altLang="zh-CN" b="0" i="1" smtClean="0">
                            <a:solidFill>
                              <a:schemeClr val="tx1"/>
                            </a:solidFill>
                            <a:latin typeface="Cambria Math" panose="02040503050406030204" pitchFamily="18" charset="0"/>
                            <a:ea typeface="+mj-ea"/>
                            <a:cs typeface="Times New Roman" panose="02020603050405020304" pitchFamily="18" charset="0"/>
                          </a:rPr>
                          <m:t>𝑡</m:t>
                        </m:r>
                      </m:sup>
                    </m:sSubSup>
                    <m:r>
                      <a:rPr lang="en-US" altLang="zh-CN" b="0" i="1" smtClean="0">
                        <a:solidFill>
                          <a:schemeClr val="tx1"/>
                        </a:solidFill>
                        <a:latin typeface="Cambria Math" panose="02040503050406030204" pitchFamily="18" charset="0"/>
                        <a:ea typeface="+mj-ea"/>
                        <a:cs typeface="Times New Roman" panose="02020603050405020304" pitchFamily="18" charset="0"/>
                      </a:rPr>
                      <m:t>,</m:t>
                    </m:r>
                    <m:sSubSup>
                      <m:sSubSupPr>
                        <m:ctrlPr>
                          <a:rPr lang="en-US" altLang="zh-CN" b="0" i="1" smtClean="0">
                            <a:solidFill>
                              <a:schemeClr val="tx1"/>
                            </a:solidFill>
                            <a:latin typeface="Cambria Math" panose="02040503050406030204" pitchFamily="18" charset="0"/>
                            <a:ea typeface="+mj-ea"/>
                            <a:cs typeface="Times New Roman" panose="02020603050405020304" pitchFamily="18" charset="0"/>
                          </a:rPr>
                        </m:ctrlPr>
                      </m:sSubSupPr>
                      <m:e>
                        <m:r>
                          <a:rPr lang="en-US" altLang="zh-CN" b="0" i="1" smtClean="0">
                            <a:solidFill>
                              <a:schemeClr val="tx1"/>
                            </a:solidFill>
                            <a:latin typeface="Cambria Math" panose="02040503050406030204" pitchFamily="18" charset="0"/>
                            <a:ea typeface="+mj-ea"/>
                            <a:cs typeface="Times New Roman" panose="02020603050405020304" pitchFamily="18" charset="0"/>
                          </a:rPr>
                          <m:t>𝑐</m:t>
                        </m:r>
                      </m:e>
                      <m:sub>
                        <m:r>
                          <a:rPr lang="en-US" altLang="zh-CN" b="0" i="1" smtClean="0">
                            <a:solidFill>
                              <a:schemeClr val="tx1"/>
                            </a:solidFill>
                            <a:latin typeface="Cambria Math" panose="02040503050406030204" pitchFamily="18" charset="0"/>
                            <a:ea typeface="+mj-ea"/>
                            <a:cs typeface="Times New Roman" panose="02020603050405020304" pitchFamily="18" charset="0"/>
                          </a:rPr>
                          <m:t>𝑖</m:t>
                        </m:r>
                      </m:sub>
                      <m:sup>
                        <m:r>
                          <a:rPr lang="en-US" altLang="zh-CN" b="0" i="1" smtClean="0">
                            <a:solidFill>
                              <a:schemeClr val="tx1"/>
                            </a:solidFill>
                            <a:latin typeface="Cambria Math" panose="02040503050406030204" pitchFamily="18" charset="0"/>
                            <a:ea typeface="+mj-ea"/>
                            <a:cs typeface="Times New Roman" panose="02020603050405020304" pitchFamily="18" charset="0"/>
                          </a:rPr>
                          <m:t>𝑡</m:t>
                        </m:r>
                      </m:sup>
                    </m:sSubSup>
                    <m:r>
                      <a:rPr lang="en-US" altLang="zh-CN" b="0" i="1" smtClean="0">
                        <a:solidFill>
                          <a:schemeClr val="tx1"/>
                        </a:solidFill>
                        <a:latin typeface="Cambria Math" panose="02040503050406030204" pitchFamily="18" charset="0"/>
                        <a:ea typeface="+mj-ea"/>
                        <a:cs typeface="Times New Roman" panose="02020603050405020304" pitchFamily="18" charset="0"/>
                      </a:rPr>
                      <m:t>)</m:t>
                    </m:r>
                  </m:oMath>
                </a14:m>
                <a:endParaRPr lang="en-US" altLang="zh-CN" dirty="0">
                  <a:solidFill>
                    <a:schemeClr val="tx1"/>
                  </a:solidFill>
                  <a:latin typeface="+mj-ea"/>
                  <a:ea typeface="+mj-ea"/>
                  <a:cs typeface="Times New Roman" panose="02020603050405020304" pitchFamily="18" charset="0"/>
                </a:endParaRPr>
              </a:p>
              <a:p>
                <a:pPr marL="342900" indent="-342900">
                  <a:lnSpc>
                    <a:spcPct val="150000"/>
                  </a:lnSpc>
                  <a:spcBef>
                    <a:spcPts val="602"/>
                  </a:spcBef>
                  <a:buFont typeface="Wingdings" panose="05000000000000000000" pitchFamily="2" charset="2"/>
                  <a:buChar char="p"/>
                </a:pPr>
                <a:r>
                  <a:rPr lang="zh-CN" altLang="en-US" dirty="0">
                    <a:solidFill>
                      <a:schemeClr val="tx1"/>
                    </a:solidFill>
                    <a:latin typeface="+mj-ea"/>
                    <a:ea typeface="+mj-ea"/>
                    <a:cs typeface="Times New Roman" panose="02020603050405020304" pitchFamily="18" charset="0"/>
                  </a:rPr>
                  <a:t>节点接收到任务之后进入计算队列，队列中任务按照先进先出处理</a:t>
                </a:r>
                <a:endParaRPr lang="en-US" altLang="zh-CN" dirty="0">
                  <a:solidFill>
                    <a:schemeClr val="tx1"/>
                  </a:solidFill>
                  <a:latin typeface="+mj-ea"/>
                  <a:ea typeface="+mj-ea"/>
                  <a:cs typeface="Times New Roman" panose="02020603050405020304" pitchFamily="18" charset="0"/>
                </a:endParaRPr>
              </a:p>
            </p:txBody>
          </p:sp>
        </mc:Choice>
        <mc:Fallback xmlns="">
          <p:sp>
            <p:nvSpPr>
              <p:cNvPr id="172" name="文本框 36">
                <a:extLst>
                  <a:ext uri="{FF2B5EF4-FFF2-40B4-BE49-F238E27FC236}">
                    <a16:creationId xmlns:a16="http://schemas.microsoft.com/office/drawing/2014/main" id="{057B3C44-0E29-4014-BA97-636AEF3EBBC8}"/>
                  </a:ext>
                </a:extLst>
              </p:cNvPr>
              <p:cNvSpPr txBox="1">
                <a:spLocks noRot="1" noChangeAspect="1" noMove="1" noResize="1" noEditPoints="1" noAdjustHandles="1" noChangeArrowheads="1" noChangeShapeType="1" noTextEdit="1"/>
              </p:cNvSpPr>
              <p:nvPr/>
            </p:nvSpPr>
            <p:spPr>
              <a:xfrm>
                <a:off x="6719360" y="2237558"/>
                <a:ext cx="5261623" cy="3714222"/>
              </a:xfrm>
              <a:prstGeom prst="rect">
                <a:avLst/>
              </a:prstGeom>
              <a:blipFill>
                <a:blip r:embed="rId6"/>
                <a:stretch>
                  <a:fillRect l="-695" b="-9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7903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095DB-BE79-448E-A499-1387BAF97ADF}"/>
              </a:ext>
            </a:extLst>
          </p:cNvPr>
          <p:cNvSpPr>
            <a:spLocks noGrp="1"/>
          </p:cNvSpPr>
          <p:nvPr>
            <p:ph type="title"/>
          </p:nvPr>
        </p:nvSpPr>
        <p:spPr>
          <a:xfrm>
            <a:off x="614680" y="203200"/>
            <a:ext cx="9056094" cy="730249"/>
          </a:xfrm>
        </p:spPr>
        <p:txBody>
          <a:bodyPr>
            <a:normAutofit/>
          </a:bodyPr>
          <a:lstStyle/>
          <a:p>
            <a:r>
              <a:rPr lang="zh-CN" altLang="en-US" dirty="0"/>
              <a:t>系统模型</a:t>
            </a:r>
          </a:p>
        </p:txBody>
      </p:sp>
      <p:sp>
        <p:nvSpPr>
          <p:cNvPr id="118" name="标题 15">
            <a:extLst>
              <a:ext uri="{FF2B5EF4-FFF2-40B4-BE49-F238E27FC236}">
                <a16:creationId xmlns:a16="http://schemas.microsoft.com/office/drawing/2014/main" id="{E9BE8C85-8FE9-423B-A757-B9E4461FD985}"/>
              </a:ext>
            </a:extLst>
          </p:cNvPr>
          <p:cNvSpPr txBox="1">
            <a:spLocks/>
          </p:cNvSpPr>
          <p:nvPr/>
        </p:nvSpPr>
        <p:spPr>
          <a:xfrm>
            <a:off x="321199" y="889891"/>
            <a:ext cx="10515600" cy="516968"/>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r>
              <a:rPr lang="zh-CN" altLang="en-US" b="1" dirty="0">
                <a:solidFill>
                  <a:srgbClr val="203864"/>
                </a:solidFill>
                <a:latin typeface="微软雅黑" panose="020B0503020204020204" pitchFamily="34" charset="-122"/>
                <a:ea typeface="微软雅黑" panose="020B0503020204020204" pitchFamily="34" charset="-122"/>
              </a:rPr>
              <a:t>问题建模</a:t>
            </a:r>
          </a:p>
        </p:txBody>
      </p:sp>
      <p:sp>
        <p:nvSpPr>
          <p:cNvPr id="119" name="灯片编号占位符 2">
            <a:extLst>
              <a:ext uri="{FF2B5EF4-FFF2-40B4-BE49-F238E27FC236}">
                <a16:creationId xmlns:a16="http://schemas.microsoft.com/office/drawing/2014/main" id="{FC9A457B-5967-44E6-8CBA-089C20F648C1}"/>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21</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57" name="Rectangle 12">
            <a:extLst>
              <a:ext uri="{FF2B5EF4-FFF2-40B4-BE49-F238E27FC236}">
                <a16:creationId xmlns:a16="http://schemas.microsoft.com/office/drawing/2014/main" id="{D60B0CD8-C1B8-4415-A56B-89052D6AC543}"/>
              </a:ext>
            </a:extLst>
          </p:cNvPr>
          <p:cNvSpPr>
            <a:spLocks noChangeArrowheads="1"/>
          </p:cNvSpPr>
          <p:nvPr/>
        </p:nvSpPr>
        <p:spPr bwMode="auto">
          <a:xfrm>
            <a:off x="4450861" y="3138105"/>
            <a:ext cx="1847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sz="1100"/>
          </a:p>
        </p:txBody>
      </p:sp>
      <p:sp>
        <p:nvSpPr>
          <p:cNvPr id="58" name="文本框 57">
            <a:extLst>
              <a:ext uri="{FF2B5EF4-FFF2-40B4-BE49-F238E27FC236}">
                <a16:creationId xmlns:a16="http://schemas.microsoft.com/office/drawing/2014/main" id="{BAD970DA-E104-44DD-9C4B-84B1A18F8B80}"/>
              </a:ext>
            </a:extLst>
          </p:cNvPr>
          <p:cNvSpPr txBox="1"/>
          <p:nvPr/>
        </p:nvSpPr>
        <p:spPr>
          <a:xfrm>
            <a:off x="755668" y="1607377"/>
            <a:ext cx="2485798" cy="525657"/>
          </a:xfrm>
          <a:prstGeom prst="rect">
            <a:avLst/>
          </a:prstGeom>
          <a:noFill/>
          <a:effectLst/>
        </p:spPr>
        <p:txBody>
          <a:bodyPr wrap="square" rtlCol="0">
            <a:spAutoFit/>
          </a:bodyPr>
          <a:lstStyle/>
          <a:p>
            <a:pPr marL="342900" indent="-342900">
              <a:lnSpc>
                <a:spcPct val="130000"/>
              </a:lnSpc>
              <a:buFont typeface="Wingdings" panose="05000000000000000000" pitchFamily="2" charset="2"/>
              <a:buChar char="p"/>
            </a:pPr>
            <a:r>
              <a:rPr lang="zh-CN" altLang="en-US" sz="2400" b="1"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rPr>
              <a:t>传输模型</a:t>
            </a:r>
            <a:r>
              <a:rPr lang="en-US" altLang="zh-CN" sz="2400" b="1"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9" name="文本框 58">
            <a:extLst>
              <a:ext uri="{FF2B5EF4-FFF2-40B4-BE49-F238E27FC236}">
                <a16:creationId xmlns:a16="http://schemas.microsoft.com/office/drawing/2014/main" id="{42B4C67F-EC37-4927-974D-FBD4F93A6255}"/>
              </a:ext>
            </a:extLst>
          </p:cNvPr>
          <p:cNvSpPr txBox="1"/>
          <p:nvPr/>
        </p:nvSpPr>
        <p:spPr>
          <a:xfrm>
            <a:off x="755668" y="3855474"/>
            <a:ext cx="2148554" cy="525657"/>
          </a:xfrm>
          <a:prstGeom prst="rect">
            <a:avLst/>
          </a:prstGeom>
          <a:noFill/>
        </p:spPr>
        <p:txBody>
          <a:bodyPr wrap="square" rtlCol="0">
            <a:spAutoFit/>
          </a:bodyPr>
          <a:lstStyle/>
          <a:p>
            <a:pPr marL="342900" indent="-342900">
              <a:lnSpc>
                <a:spcPct val="130000"/>
              </a:lnSpc>
              <a:buFont typeface="Wingdings" panose="05000000000000000000" pitchFamily="2" charset="2"/>
              <a:buChar char="p"/>
            </a:pPr>
            <a:r>
              <a:rPr lang="zh-CN" altLang="en-US" sz="2400" b="1"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rPr>
              <a:t>计算模型</a:t>
            </a:r>
            <a:r>
              <a:rPr lang="en-US" altLang="zh-CN" sz="2400" b="1"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39F9E302-BD1B-40AA-A6F0-59738040160E}"/>
                  </a:ext>
                </a:extLst>
              </p:cNvPr>
              <p:cNvSpPr txBox="1"/>
              <p:nvPr/>
            </p:nvSpPr>
            <p:spPr>
              <a:xfrm>
                <a:off x="1108535" y="5313570"/>
                <a:ext cx="11014225" cy="871970"/>
              </a:xfrm>
              <a:prstGeom prst="rect">
                <a:avLst/>
              </a:prstGeom>
              <a:noFill/>
            </p:spPr>
            <p:txBody>
              <a:bodyPr wrap="square">
                <a:spAutoFit/>
              </a:bodyPr>
              <a:lstStyle/>
              <a:p>
                <a:pPr algn="just">
                  <a:lnSpc>
                    <a:spcPct val="150000"/>
                  </a:lnSpc>
                </a:pPr>
                <a:r>
                  <a:rPr lang="zh-CN" altLang="zh-CN" sz="1600" kern="100" dirty="0">
                    <a:latin typeface="+mj-ea"/>
                    <a:ea typeface="+mj-ea"/>
                    <a:cs typeface="Times New Roman" panose="02020603050405020304" pitchFamily="18" charset="0"/>
                  </a:rPr>
                  <a:t>每个节点维护一个计算队列，任务到达后按照先进先出</a:t>
                </a:r>
                <a:r>
                  <a:rPr lang="en-US" altLang="zh-CN" sz="1600" kern="100" dirty="0">
                    <a:latin typeface="+mj-ea"/>
                    <a:ea typeface="+mj-ea"/>
                    <a:cs typeface="Times New Roman" panose="02020603050405020304" pitchFamily="18" charset="0"/>
                  </a:rPr>
                  <a:t>(FIFO)</a:t>
                </a:r>
                <a:r>
                  <a:rPr lang="zh-CN" altLang="zh-CN" sz="1600" kern="100" dirty="0">
                    <a:latin typeface="+mj-ea"/>
                    <a:ea typeface="+mj-ea"/>
                    <a:cs typeface="Times New Roman" panose="02020603050405020304" pitchFamily="18" charset="0"/>
                  </a:rPr>
                  <a:t>策略进行处理。设节点</a:t>
                </a:r>
                <a14:m>
                  <m:oMath xmlns:m="http://schemas.openxmlformats.org/officeDocument/2006/math">
                    <m:r>
                      <a:rPr lang="en-US" altLang="zh-CN" sz="1600" kern="100">
                        <a:latin typeface="Cambria Math" panose="02040503050406030204" pitchFamily="18" charset="0"/>
                        <a:ea typeface="+mj-ea"/>
                        <a:cs typeface="Times New Roman" panose="02020603050405020304" pitchFamily="18" charset="0"/>
                      </a:rPr>
                      <m:t>𝑗</m:t>
                    </m:r>
                  </m:oMath>
                </a14:m>
                <a:r>
                  <a:rPr lang="zh-CN" altLang="zh-CN" sz="1600" kern="100" dirty="0">
                    <a:latin typeface="+mj-ea"/>
                    <a:ea typeface="+mj-ea"/>
                    <a:cs typeface="Times New Roman" panose="02020603050405020304" pitchFamily="18" charset="0"/>
                  </a:rPr>
                  <a:t>在时隙</a:t>
                </a:r>
                <a14:m>
                  <m:oMath xmlns:m="http://schemas.openxmlformats.org/officeDocument/2006/math">
                    <m:r>
                      <a:rPr lang="en-US" altLang="zh-CN" sz="1600" kern="100" dirty="0">
                        <a:latin typeface="Cambria Math" panose="02040503050406030204" pitchFamily="18" charset="0"/>
                        <a:ea typeface="+mj-ea"/>
                        <a:cs typeface="Times New Roman" panose="02020603050405020304" pitchFamily="18" charset="0"/>
                      </a:rPr>
                      <m:t>𝑡</m:t>
                    </m:r>
                  </m:oMath>
                </a14:m>
                <a:r>
                  <a:rPr lang="zh-CN" altLang="zh-CN" sz="1600" kern="100" dirty="0">
                    <a:latin typeface="+mj-ea"/>
                    <a:ea typeface="+mj-ea"/>
                    <a:cs typeface="Times New Roman" panose="02020603050405020304" pitchFamily="18" charset="0"/>
                  </a:rPr>
                  <a:t>的计算队列长度为</a:t>
                </a:r>
                <a14:m>
                  <m:oMath xmlns:m="http://schemas.openxmlformats.org/officeDocument/2006/math">
                    <m:sSub>
                      <m:sSubPr>
                        <m:ctrlPr>
                          <a:rPr lang="en-US" altLang="zh-CN" sz="1600" i="1" kern="100" dirty="0">
                            <a:latin typeface="Cambria Math" panose="02040503050406030204" pitchFamily="18" charset="0"/>
                            <a:ea typeface="+mj-ea"/>
                            <a:cs typeface="Times New Roman" panose="02020603050405020304" pitchFamily="18" charset="0"/>
                          </a:rPr>
                        </m:ctrlPr>
                      </m:sSubPr>
                      <m:e>
                        <m:r>
                          <a:rPr lang="en-US" altLang="zh-CN" sz="1600" kern="100" dirty="0">
                            <a:latin typeface="Cambria Math" panose="02040503050406030204" pitchFamily="18" charset="0"/>
                            <a:ea typeface="+mj-ea"/>
                            <a:cs typeface="Times New Roman" panose="02020603050405020304" pitchFamily="18" charset="0"/>
                          </a:rPr>
                          <m:t>𝑄</m:t>
                        </m:r>
                      </m:e>
                      <m:sub>
                        <m:r>
                          <a:rPr lang="en-US" altLang="zh-CN" sz="1600" kern="100" dirty="0">
                            <a:latin typeface="Cambria Math" panose="02040503050406030204" pitchFamily="18" charset="0"/>
                            <a:ea typeface="+mj-ea"/>
                            <a:cs typeface="Times New Roman" panose="02020603050405020304" pitchFamily="18" charset="0"/>
                          </a:rPr>
                          <m:t>𝑗</m:t>
                        </m:r>
                      </m:sub>
                    </m:sSub>
                    <m:d>
                      <m:dPr>
                        <m:ctrlPr>
                          <a:rPr lang="en-US" altLang="zh-CN" sz="1600" i="1" kern="100" dirty="0">
                            <a:latin typeface="Cambria Math" panose="02040503050406030204" pitchFamily="18" charset="0"/>
                            <a:ea typeface="+mj-ea"/>
                            <a:cs typeface="Times New Roman" panose="02020603050405020304" pitchFamily="18" charset="0"/>
                          </a:rPr>
                        </m:ctrlPr>
                      </m:dPr>
                      <m:e>
                        <m:r>
                          <a:rPr lang="en-US" altLang="zh-CN" sz="1600" kern="100" dirty="0">
                            <a:latin typeface="Cambria Math" panose="02040503050406030204" pitchFamily="18" charset="0"/>
                            <a:ea typeface="+mj-ea"/>
                            <a:cs typeface="Times New Roman" panose="02020603050405020304" pitchFamily="18" charset="0"/>
                          </a:rPr>
                          <m:t>𝑡</m:t>
                        </m:r>
                      </m:e>
                    </m:d>
                  </m:oMath>
                </a14:m>
                <a:r>
                  <a:rPr lang="zh-CN" altLang="zh-CN" sz="1600" kern="100" dirty="0">
                    <a:latin typeface="+mj-ea"/>
                    <a:ea typeface="+mj-ea"/>
                    <a:cs typeface="Times New Roman" panose="02020603050405020304" pitchFamily="18" charset="0"/>
                  </a:rPr>
                  <a:t>，则任务的总处理时间</a:t>
                </a:r>
                <a14:m>
                  <m:oMath xmlns:m="http://schemas.openxmlformats.org/officeDocument/2006/math">
                    <m:sSubSup>
                      <m:sSubSupPr>
                        <m:ctrlPr>
                          <a:rPr lang="en-US" altLang="zh-CN" sz="1600" i="1" kern="100" dirty="0">
                            <a:latin typeface="Cambria Math" panose="02040503050406030204" pitchFamily="18" charset="0"/>
                            <a:ea typeface="+mj-ea"/>
                            <a:cs typeface="Times New Roman" panose="02020603050405020304" pitchFamily="18" charset="0"/>
                          </a:rPr>
                        </m:ctrlPr>
                      </m:sSubSupPr>
                      <m:e>
                        <m:r>
                          <a:rPr lang="en-US" altLang="zh-CN" sz="1600" kern="100" dirty="0">
                            <a:latin typeface="Cambria Math" panose="02040503050406030204" pitchFamily="18" charset="0"/>
                            <a:ea typeface="+mj-ea"/>
                            <a:cs typeface="Times New Roman" panose="02020603050405020304" pitchFamily="18" charset="0"/>
                          </a:rPr>
                          <m:t>𝑇</m:t>
                        </m:r>
                      </m:e>
                      <m:sub>
                        <m:r>
                          <a:rPr lang="en-US" altLang="zh-CN" sz="1600" kern="100" dirty="0" err="1">
                            <a:latin typeface="Cambria Math" panose="02040503050406030204" pitchFamily="18" charset="0"/>
                            <a:ea typeface="+mj-ea"/>
                            <a:cs typeface="Times New Roman" panose="02020603050405020304" pitchFamily="18" charset="0"/>
                          </a:rPr>
                          <m:t>𝑡𝑜𝑡𝑎𝑙</m:t>
                        </m:r>
                        <m:r>
                          <a:rPr lang="en-US" altLang="zh-CN" sz="1600" kern="100" dirty="0" err="1">
                            <a:latin typeface="Cambria Math" panose="02040503050406030204" pitchFamily="18" charset="0"/>
                            <a:ea typeface="+mj-ea"/>
                            <a:cs typeface="Times New Roman" panose="02020603050405020304" pitchFamily="18" charset="0"/>
                          </a:rPr>
                          <m:t>,</m:t>
                        </m:r>
                        <m:r>
                          <a:rPr lang="en-US" altLang="zh-CN" sz="1600" kern="100" dirty="0" err="1">
                            <a:latin typeface="Cambria Math" panose="02040503050406030204" pitchFamily="18" charset="0"/>
                            <a:ea typeface="+mj-ea"/>
                            <a:cs typeface="Times New Roman" panose="02020603050405020304" pitchFamily="18" charset="0"/>
                          </a:rPr>
                          <m:t>𝑖</m:t>
                        </m:r>
                      </m:sub>
                      <m:sup>
                        <m:r>
                          <a:rPr lang="en-US" altLang="zh-CN" sz="1600" kern="100" dirty="0">
                            <a:latin typeface="Cambria Math" panose="02040503050406030204" pitchFamily="18" charset="0"/>
                            <a:ea typeface="+mj-ea"/>
                            <a:cs typeface="Times New Roman" panose="02020603050405020304" pitchFamily="18" charset="0"/>
                          </a:rPr>
                          <m:t>𝑡</m:t>
                        </m:r>
                      </m:sup>
                    </m:sSubSup>
                  </m:oMath>
                </a14:m>
                <a:r>
                  <a:rPr lang="zh-CN" altLang="zh-CN" sz="1600" kern="100" dirty="0">
                    <a:latin typeface="+mj-ea"/>
                    <a:ea typeface="+mj-ea"/>
                    <a:cs typeface="Times New Roman" panose="02020603050405020304" pitchFamily="18" charset="0"/>
                  </a:rPr>
                  <a:t>包括传输时间和排队等待时间：</a:t>
                </a:r>
                <a:endParaRPr lang="zh-CN" altLang="en-US" sz="1600" kern="100" dirty="0">
                  <a:latin typeface="+mj-ea"/>
                  <a:ea typeface="+mj-ea"/>
                  <a:cs typeface="Times New Roman" panose="02020603050405020304" pitchFamily="18" charset="0"/>
                </a:endParaRPr>
              </a:p>
            </p:txBody>
          </p:sp>
        </mc:Choice>
        <mc:Fallback xmlns="">
          <p:sp>
            <p:nvSpPr>
              <p:cNvPr id="60" name="文本框 59">
                <a:extLst>
                  <a:ext uri="{FF2B5EF4-FFF2-40B4-BE49-F238E27FC236}">
                    <a16:creationId xmlns:a16="http://schemas.microsoft.com/office/drawing/2014/main" id="{39F9E302-BD1B-40AA-A6F0-59738040160E}"/>
                  </a:ext>
                </a:extLst>
              </p:cNvPr>
              <p:cNvSpPr txBox="1">
                <a:spLocks noRot="1" noChangeAspect="1" noMove="1" noResize="1" noEditPoints="1" noAdjustHandles="1" noChangeArrowheads="1" noChangeShapeType="1" noTextEdit="1"/>
              </p:cNvSpPr>
              <p:nvPr/>
            </p:nvSpPr>
            <p:spPr>
              <a:xfrm>
                <a:off x="1108535" y="5313570"/>
                <a:ext cx="11014225" cy="871970"/>
              </a:xfrm>
              <a:prstGeom prst="rect">
                <a:avLst/>
              </a:prstGeom>
              <a:blipFill>
                <a:blip r:embed="rId3"/>
                <a:stretch>
                  <a:fillRect l="-332" r="-277" b="-5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79D1E109-1207-4DEB-905C-7F755EBB930D}"/>
                  </a:ext>
                </a:extLst>
              </p:cNvPr>
              <p:cNvSpPr txBox="1"/>
              <p:nvPr/>
            </p:nvSpPr>
            <p:spPr>
              <a:xfrm>
                <a:off x="1106188" y="2058564"/>
                <a:ext cx="10888133" cy="946349"/>
              </a:xfrm>
              <a:prstGeom prst="rect">
                <a:avLst/>
              </a:prstGeom>
              <a:noFill/>
            </p:spPr>
            <p:txBody>
              <a:bodyPr wrap="square">
                <a:spAutoFit/>
              </a:bodyPr>
              <a:lstStyle/>
              <a:p>
                <a:pPr>
                  <a:lnSpc>
                    <a:spcPct val="150000"/>
                  </a:lnSpc>
                </a:pPr>
                <a:r>
                  <a:rPr lang="zh-CN" altLang="zh-CN" dirty="0">
                    <a:latin typeface="+mj-ea"/>
                    <a:ea typeface="+mj-ea"/>
                    <a:cs typeface="Times New Roman" panose="02020603050405020304" pitchFamily="18" charset="0"/>
                  </a:rPr>
                  <a:t>基于正交频分多址（</a:t>
                </a:r>
                <a:r>
                  <a:rPr lang="en-US" altLang="zh-CN" dirty="0">
                    <a:latin typeface="+mj-ea"/>
                    <a:ea typeface="+mj-ea"/>
                    <a:cs typeface="Times New Roman" panose="02020603050405020304" pitchFamily="18" charset="0"/>
                  </a:rPr>
                  <a:t>OFDMA</a:t>
                </a:r>
                <a:r>
                  <a:rPr lang="zh-CN" altLang="zh-CN" dirty="0">
                    <a:latin typeface="+mj-ea"/>
                    <a:ea typeface="+mj-ea"/>
                    <a:cs typeface="Times New Roman" panose="02020603050405020304" pitchFamily="18" charset="0"/>
                  </a:rPr>
                  <a:t>），传输到每个节点的任务均使用同一频段。任务</a:t>
                </a:r>
                <a14:m>
                  <m:oMath xmlns:m="http://schemas.openxmlformats.org/officeDocument/2006/math">
                    <m:sSubSup>
                      <m:sSubSupPr>
                        <m:ctrlPr>
                          <a:rPr lang="en-US" altLang="zh-CN" i="1">
                            <a:latin typeface="Cambria Math" panose="02040503050406030204" pitchFamily="18" charset="0"/>
                            <a:ea typeface="+mj-ea"/>
                            <a:cs typeface="Times New Roman" panose="02020603050405020304" pitchFamily="18" charset="0"/>
                          </a:rPr>
                        </m:ctrlPr>
                      </m:sSubSupPr>
                      <m:e>
                        <m:r>
                          <m:rPr>
                            <m:sty m:val="p"/>
                          </m:rPr>
                          <a:rPr lang="en-US" altLang="zh-CN">
                            <a:latin typeface="Cambria Math" panose="02040503050406030204" pitchFamily="18" charset="0"/>
                            <a:ea typeface="+mj-ea"/>
                            <a:cs typeface="Times New Roman" panose="02020603050405020304" pitchFamily="18" charset="0"/>
                          </a:rPr>
                          <m:t>Γ</m:t>
                        </m:r>
                      </m:e>
                      <m:sub>
                        <m:r>
                          <a:rPr lang="en-US" altLang="zh-CN">
                            <a:latin typeface="Cambria Math" panose="02040503050406030204" pitchFamily="18" charset="0"/>
                            <a:ea typeface="+mj-ea"/>
                            <a:cs typeface="Times New Roman" panose="02020603050405020304" pitchFamily="18" charset="0"/>
                          </a:rPr>
                          <m:t>𝑖</m:t>
                        </m:r>
                      </m:sub>
                      <m:sup>
                        <m:r>
                          <a:rPr lang="en-US" altLang="zh-CN">
                            <a:latin typeface="Cambria Math" panose="02040503050406030204" pitchFamily="18" charset="0"/>
                            <a:ea typeface="+mj-ea"/>
                            <a:cs typeface="Times New Roman" panose="02020603050405020304" pitchFamily="18" charset="0"/>
                          </a:rPr>
                          <m:t>𝑡</m:t>
                        </m:r>
                      </m:sup>
                    </m:sSubSup>
                    <m:r>
                      <a:rPr lang="en-US" altLang="zh-CN">
                        <a:latin typeface="Cambria Math" panose="02040503050406030204" pitchFamily="18" charset="0"/>
                        <a:ea typeface="+mj-ea"/>
                        <a:cs typeface="Times New Roman" panose="02020603050405020304" pitchFamily="18" charset="0"/>
                      </a:rPr>
                      <m:t>=(</m:t>
                    </m:r>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a:latin typeface="Cambria Math" panose="02040503050406030204" pitchFamily="18" charset="0"/>
                            <a:ea typeface="+mj-ea"/>
                            <a:cs typeface="Times New Roman" panose="02020603050405020304" pitchFamily="18" charset="0"/>
                          </a:rPr>
                          <m:t>𝑑</m:t>
                        </m:r>
                      </m:e>
                      <m:sub>
                        <m:r>
                          <a:rPr lang="en-US" altLang="zh-CN">
                            <a:latin typeface="Cambria Math" panose="02040503050406030204" pitchFamily="18" charset="0"/>
                            <a:ea typeface="+mj-ea"/>
                            <a:cs typeface="Times New Roman" panose="02020603050405020304" pitchFamily="18" charset="0"/>
                          </a:rPr>
                          <m:t>𝑖</m:t>
                        </m:r>
                      </m:sub>
                      <m:sup>
                        <m:r>
                          <a:rPr lang="en-US" altLang="zh-CN">
                            <a:latin typeface="Cambria Math" panose="02040503050406030204" pitchFamily="18" charset="0"/>
                            <a:ea typeface="+mj-ea"/>
                            <a:cs typeface="Times New Roman" panose="02020603050405020304" pitchFamily="18" charset="0"/>
                          </a:rPr>
                          <m:t>𝑡</m:t>
                        </m:r>
                      </m:sup>
                    </m:sSubSup>
                    <m:r>
                      <a:rPr lang="en-US" altLang="zh-CN">
                        <a:latin typeface="Cambria Math" panose="02040503050406030204" pitchFamily="18" charset="0"/>
                        <a:ea typeface="+mj-ea"/>
                        <a:cs typeface="Times New Roman" panose="02020603050405020304" pitchFamily="18" charset="0"/>
                      </a:rPr>
                      <m:t>,</m:t>
                    </m:r>
                    <m:sSubSup>
                      <m:sSubSupPr>
                        <m:ctrlPr>
                          <a:rPr lang="en-US" altLang="zh-CN" i="1">
                            <a:latin typeface="Cambria Math" panose="02040503050406030204" pitchFamily="18" charset="0"/>
                            <a:ea typeface="+mj-ea"/>
                            <a:cs typeface="Times New Roman" panose="02020603050405020304" pitchFamily="18" charset="0"/>
                          </a:rPr>
                        </m:ctrlPr>
                      </m:sSubSupPr>
                      <m:e>
                        <m:r>
                          <a:rPr lang="en-US" altLang="zh-CN">
                            <a:latin typeface="Cambria Math" panose="02040503050406030204" pitchFamily="18" charset="0"/>
                            <a:ea typeface="+mj-ea"/>
                            <a:cs typeface="Times New Roman" panose="02020603050405020304" pitchFamily="18" charset="0"/>
                          </a:rPr>
                          <m:t>𝑐</m:t>
                        </m:r>
                      </m:e>
                      <m:sub>
                        <m:r>
                          <a:rPr lang="en-US" altLang="zh-CN">
                            <a:latin typeface="Cambria Math" panose="02040503050406030204" pitchFamily="18" charset="0"/>
                            <a:ea typeface="+mj-ea"/>
                            <a:cs typeface="Times New Roman" panose="02020603050405020304" pitchFamily="18" charset="0"/>
                          </a:rPr>
                          <m:t>𝑖</m:t>
                        </m:r>
                      </m:sub>
                      <m:sup>
                        <m:r>
                          <a:rPr lang="en-US" altLang="zh-CN">
                            <a:latin typeface="Cambria Math" panose="02040503050406030204" pitchFamily="18" charset="0"/>
                            <a:ea typeface="+mj-ea"/>
                            <a:cs typeface="Times New Roman" panose="02020603050405020304" pitchFamily="18" charset="0"/>
                          </a:rPr>
                          <m:t>𝑡</m:t>
                        </m:r>
                      </m:sup>
                    </m:sSubSup>
                    <m:r>
                      <a:rPr lang="en-US" altLang="zh-CN">
                        <a:latin typeface="Cambria Math" panose="02040503050406030204" pitchFamily="18" charset="0"/>
                        <a:ea typeface="+mj-ea"/>
                        <a:cs typeface="Times New Roman" panose="02020603050405020304" pitchFamily="18" charset="0"/>
                      </a:rPr>
                      <m:t>)</m:t>
                    </m:r>
                  </m:oMath>
                </a14:m>
                <a:r>
                  <a:rPr lang="zh-CN" altLang="zh-CN" dirty="0">
                    <a:latin typeface="+mj-ea"/>
                    <a:ea typeface="+mj-ea"/>
                    <a:cs typeface="Times New Roman" panose="02020603050405020304" pitchFamily="18" charset="0"/>
                  </a:rPr>
                  <a:t>从节点</a:t>
                </a:r>
                <a14:m>
                  <m:oMath xmlns:m="http://schemas.openxmlformats.org/officeDocument/2006/math">
                    <m:r>
                      <a:rPr lang="en-US" altLang="zh-CN" dirty="0">
                        <a:latin typeface="Cambria Math" panose="02040503050406030204" pitchFamily="18" charset="0"/>
                        <a:ea typeface="+mj-ea"/>
                        <a:cs typeface="Times New Roman" panose="02020603050405020304" pitchFamily="18" charset="0"/>
                      </a:rPr>
                      <m:t>𝑖</m:t>
                    </m:r>
                  </m:oMath>
                </a14:m>
                <a:r>
                  <a:rPr lang="zh-CN" altLang="zh-CN" dirty="0">
                    <a:latin typeface="+mj-ea"/>
                    <a:ea typeface="+mj-ea"/>
                    <a:cs typeface="Times New Roman" panose="02020603050405020304" pitchFamily="18" charset="0"/>
                  </a:rPr>
                  <a:t>传输到节点</a:t>
                </a:r>
                <a14:m>
                  <m:oMath xmlns:m="http://schemas.openxmlformats.org/officeDocument/2006/math">
                    <m:r>
                      <a:rPr lang="en-US" altLang="zh-CN">
                        <a:latin typeface="Cambria Math" panose="02040503050406030204" pitchFamily="18" charset="0"/>
                        <a:ea typeface="+mj-ea"/>
                        <a:cs typeface="Times New Roman" panose="02020603050405020304" pitchFamily="18" charset="0"/>
                      </a:rPr>
                      <m:t>𝑗</m:t>
                    </m:r>
                  </m:oMath>
                </a14:m>
                <a:r>
                  <a:rPr lang="zh-CN" altLang="zh-CN" dirty="0">
                    <a:latin typeface="+mj-ea"/>
                    <a:ea typeface="+mj-ea"/>
                    <a:cs typeface="Times New Roman" panose="02020603050405020304" pitchFamily="18" charset="0"/>
                  </a:rPr>
                  <a:t>的传输速率</a:t>
                </a:r>
                <a14:m>
                  <m:oMath xmlns:m="http://schemas.openxmlformats.org/officeDocument/2006/math">
                    <m:sSubSup>
                      <m:sSubSupPr>
                        <m:ctrlPr>
                          <a:rPr lang="en-US" altLang="zh-CN" i="1" dirty="0">
                            <a:latin typeface="Cambria Math" panose="02040503050406030204" pitchFamily="18" charset="0"/>
                            <a:ea typeface="+mj-ea"/>
                            <a:cs typeface="Times New Roman" panose="02020603050405020304" pitchFamily="18" charset="0"/>
                          </a:rPr>
                        </m:ctrlPr>
                      </m:sSubSupPr>
                      <m:e>
                        <m:r>
                          <a:rPr lang="en-US" altLang="zh-CN" dirty="0">
                            <a:latin typeface="Cambria Math" panose="02040503050406030204" pitchFamily="18" charset="0"/>
                            <a:ea typeface="+mj-ea"/>
                            <a:cs typeface="Times New Roman" panose="02020603050405020304" pitchFamily="18" charset="0"/>
                          </a:rPr>
                          <m:t>𝑟</m:t>
                        </m:r>
                      </m:e>
                      <m:sub>
                        <m:r>
                          <a:rPr lang="en-US" altLang="zh-CN" dirty="0" err="1">
                            <a:latin typeface="Cambria Math" panose="02040503050406030204" pitchFamily="18" charset="0"/>
                            <a:ea typeface="+mj-ea"/>
                            <a:cs typeface="Times New Roman" panose="02020603050405020304" pitchFamily="18" charset="0"/>
                          </a:rPr>
                          <m:t>𝑖</m:t>
                        </m:r>
                        <m:r>
                          <a:rPr lang="en-US" altLang="zh-CN" dirty="0">
                            <a:latin typeface="Cambria Math" panose="02040503050406030204" pitchFamily="18" charset="0"/>
                            <a:ea typeface="+mj-ea"/>
                            <a:cs typeface="Times New Roman" panose="02020603050405020304" pitchFamily="18" charset="0"/>
                          </a:rPr>
                          <m:t>𝑗</m:t>
                        </m:r>
                      </m:sub>
                      <m:sup>
                        <m:r>
                          <a:rPr lang="en-US" altLang="zh-CN" dirty="0">
                            <a:latin typeface="Cambria Math" panose="02040503050406030204" pitchFamily="18" charset="0"/>
                            <a:ea typeface="+mj-ea"/>
                            <a:cs typeface="Times New Roman" panose="02020603050405020304" pitchFamily="18" charset="0"/>
                          </a:rPr>
                          <m:t>𝑡</m:t>
                        </m:r>
                      </m:sup>
                    </m:sSubSup>
                  </m:oMath>
                </a14:m>
                <a:r>
                  <a:rPr lang="zh-CN" altLang="zh-CN" dirty="0">
                    <a:latin typeface="+mj-ea"/>
                    <a:ea typeface="+mj-ea"/>
                    <a:cs typeface="Times New Roman" panose="02020603050405020304" pitchFamily="18" charset="0"/>
                  </a:rPr>
                  <a:t>由</a:t>
                </a:r>
                <a14:m>
                  <m:oMath xmlns:m="http://schemas.openxmlformats.org/officeDocument/2006/math">
                    <m:r>
                      <a:rPr lang="en-US" altLang="zh-CN" dirty="0">
                        <a:latin typeface="Cambria Math" panose="02040503050406030204" pitchFamily="18" charset="0"/>
                        <a:ea typeface="+mj-ea"/>
                        <a:cs typeface="Times New Roman" panose="02020603050405020304" pitchFamily="18" charset="0"/>
                      </a:rPr>
                      <m:t>𝑆𝐼𝑁𝑅</m:t>
                    </m:r>
                  </m:oMath>
                </a14:m>
                <a:r>
                  <a:rPr lang="zh-CN" altLang="zh-CN" dirty="0">
                    <a:latin typeface="+mj-ea"/>
                    <a:ea typeface="+mj-ea"/>
                    <a:cs typeface="Times New Roman" panose="02020603050405020304" pitchFamily="18" charset="0"/>
                  </a:rPr>
                  <a:t>决定。传输时间</a:t>
                </a:r>
                <a14:m>
                  <m:oMath xmlns:m="http://schemas.openxmlformats.org/officeDocument/2006/math">
                    <m:sSub>
                      <m:sSubPr>
                        <m:ctrlPr>
                          <a:rPr lang="en-US" altLang="zh-CN" i="1" dirty="0">
                            <a:latin typeface="Cambria Math" panose="02040503050406030204" pitchFamily="18" charset="0"/>
                            <a:ea typeface="+mj-ea"/>
                            <a:cs typeface="Times New Roman" panose="02020603050405020304" pitchFamily="18" charset="0"/>
                          </a:rPr>
                        </m:ctrlPr>
                      </m:sSubPr>
                      <m:e>
                        <m:r>
                          <a:rPr lang="en-US" altLang="zh-CN" dirty="0">
                            <a:latin typeface="Cambria Math" panose="02040503050406030204" pitchFamily="18" charset="0"/>
                            <a:ea typeface="+mj-ea"/>
                            <a:cs typeface="Times New Roman" panose="02020603050405020304" pitchFamily="18" charset="0"/>
                          </a:rPr>
                          <m:t>𝑇</m:t>
                        </m:r>
                      </m:e>
                      <m:sub>
                        <m:r>
                          <a:rPr lang="en-US" altLang="zh-CN" dirty="0" err="1">
                            <a:latin typeface="Cambria Math" panose="02040503050406030204" pitchFamily="18" charset="0"/>
                            <a:ea typeface="+mj-ea"/>
                            <a:cs typeface="Times New Roman" panose="02020603050405020304" pitchFamily="18" charset="0"/>
                          </a:rPr>
                          <m:t>𝑖𝑘</m:t>
                        </m:r>
                      </m:sub>
                    </m:sSub>
                  </m:oMath>
                </a14:m>
                <a:r>
                  <a:rPr lang="zh-CN" altLang="zh-CN" dirty="0">
                    <a:latin typeface="+mj-ea"/>
                    <a:ea typeface="+mj-ea"/>
                    <a:cs typeface="Times New Roman" panose="02020603050405020304" pitchFamily="18" charset="0"/>
                  </a:rPr>
                  <a:t>可以表示为：</a:t>
                </a:r>
                <a:endParaRPr lang="en-US" altLang="zh-CN" dirty="0">
                  <a:latin typeface="+mj-ea"/>
                  <a:ea typeface="+mj-ea"/>
                  <a:cs typeface="Times New Roman" panose="02020603050405020304" pitchFamily="18" charset="0"/>
                </a:endParaRPr>
              </a:p>
            </p:txBody>
          </p:sp>
        </mc:Choice>
        <mc:Fallback xmlns="">
          <p:sp>
            <p:nvSpPr>
              <p:cNvPr id="61" name="文本框 60">
                <a:extLst>
                  <a:ext uri="{FF2B5EF4-FFF2-40B4-BE49-F238E27FC236}">
                    <a16:creationId xmlns:a16="http://schemas.microsoft.com/office/drawing/2014/main" id="{79D1E109-1207-4DEB-905C-7F755EBB930D}"/>
                  </a:ext>
                </a:extLst>
              </p:cNvPr>
              <p:cNvSpPr txBox="1">
                <a:spLocks noRot="1" noChangeAspect="1" noMove="1" noResize="1" noEditPoints="1" noAdjustHandles="1" noChangeArrowheads="1" noChangeShapeType="1" noTextEdit="1"/>
              </p:cNvSpPr>
              <p:nvPr/>
            </p:nvSpPr>
            <p:spPr>
              <a:xfrm>
                <a:off x="1106188" y="2058564"/>
                <a:ext cx="10888133" cy="946349"/>
              </a:xfrm>
              <a:prstGeom prst="rect">
                <a:avLst/>
              </a:prstGeom>
              <a:blipFill>
                <a:blip r:embed="rId4"/>
                <a:stretch>
                  <a:fillRect l="-448" b="-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B2BB1738-B220-4727-8CD0-A35339C078E4}"/>
                  </a:ext>
                </a:extLst>
              </p:cNvPr>
              <p:cNvSpPr txBox="1"/>
              <p:nvPr/>
            </p:nvSpPr>
            <p:spPr>
              <a:xfrm>
                <a:off x="4747259" y="6064459"/>
                <a:ext cx="4808274" cy="785921"/>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bSup>
                        <m:sSubSupPr>
                          <m:ctrlPr>
                            <a:rPr lang="en-US" altLang="zh-CN" sz="1400" b="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altLang="zh-CN" sz="1400" i="1" kern="100" dirty="0" smtClean="0">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1400" b="0" i="1" kern="100" dirty="0" smtClean="0">
                              <a:effectLst/>
                              <a:latin typeface="Cambria Math" panose="02040503050406030204" pitchFamily="18" charset="0"/>
                              <a:ea typeface="等线" panose="02010600030101010101" pitchFamily="2" charset="-122"/>
                              <a:cs typeface="Times New Roman" panose="02020603050405020304" pitchFamily="18" charset="0"/>
                            </a:rPr>
                            <m:t>𝑡𝑜𝑡𝑎𝑙</m:t>
                          </m:r>
                          <m:r>
                            <a:rPr lang="en-US" altLang="zh-CN" sz="1400" b="0" i="1" kern="100" dirty="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0" i="1" kern="100" dirty="0" smtClean="0">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1400" b="0" i="1" kern="100" dirty="0" smtClean="0">
                              <a:effectLst/>
                              <a:latin typeface="Cambria Math" panose="02040503050406030204" pitchFamily="18" charset="0"/>
                              <a:ea typeface="等线" panose="02010600030101010101" pitchFamily="2" charset="-122"/>
                              <a:cs typeface="Times New Roman" panose="02020603050405020304" pitchFamily="18" charset="0"/>
                            </a:rPr>
                            <m:t>𝑡</m:t>
                          </m:r>
                        </m:sup>
                      </m:sSubSup>
                      <m:r>
                        <a:rPr lang="en-US" altLang="zh-CN" sz="1400" i="1" kern="100" dirty="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400" i="1" kern="100" dirty="0">
                          <a:effectLst/>
                          <a:latin typeface="Cambria Math" panose="02040503050406030204" pitchFamily="18" charset="0"/>
                          <a:ea typeface="等线" panose="02010600030101010101" pitchFamily="2" charset="-122"/>
                          <a:cs typeface="Times New Roman" panose="02020603050405020304" pitchFamily="18" charset="0"/>
                        </a:rPr>
                        <m:t>= </m:t>
                      </m:r>
                      <m:nary>
                        <m:naryPr>
                          <m:chr m:val="∑"/>
                          <m:supHide m:val="on"/>
                          <m:ctrlPr>
                            <a:rPr lang="en-US" altLang="zh-CN" sz="1400" b="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naryPr>
                        <m:sub>
                          <m:r>
                            <a:rPr lang="en-US" altLang="zh-CN" sz="1400" b="0" i="1" kern="100" dirty="0" smtClean="0">
                              <a:effectLst/>
                              <a:latin typeface="Cambria Math" panose="02040503050406030204" pitchFamily="18" charset="0"/>
                              <a:ea typeface="等线" panose="02010600030101010101" pitchFamily="2" charset="-122"/>
                              <a:cs typeface="Times New Roman" panose="02020603050405020304" pitchFamily="18" charset="0"/>
                            </a:rPr>
                            <m:t>𝑗</m:t>
                          </m:r>
                          <m:r>
                            <a:rPr lang="en-US" altLang="zh-CN" sz="1400" b="0" i="1" kern="100" dirty="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400" b="0" i="1" kern="100" dirty="0" smtClean="0">
                              <a:effectLst/>
                              <a:latin typeface="Cambria Math" panose="02040503050406030204" pitchFamily="18" charset="0"/>
                              <a:ea typeface="等线" panose="02010600030101010101" pitchFamily="2" charset="-122"/>
                              <a:cs typeface="Times New Roman" panose="02020603050405020304" pitchFamily="18" charset="0"/>
                            </a:rPr>
                            <m:t>𝑁</m:t>
                          </m:r>
                          <m:d>
                            <m:dPr>
                              <m:ctrlPr>
                                <a:rPr lang="en-US" altLang="zh-CN" sz="1400" b="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1400" b="0" i="1" kern="100" dirty="0" smtClean="0">
                                  <a:effectLst/>
                                  <a:latin typeface="Cambria Math" panose="02040503050406030204" pitchFamily="18" charset="0"/>
                                  <a:ea typeface="等线" panose="02010600030101010101" pitchFamily="2" charset="-122"/>
                                  <a:cs typeface="Times New Roman" panose="02020603050405020304" pitchFamily="18" charset="0"/>
                                </a:rPr>
                                <m:t>𝑖</m:t>
                              </m:r>
                            </m:e>
                          </m:d>
                        </m:sub>
                        <m:sup/>
                        <m:e>
                          <m:sSubSup>
                            <m:sSubSupPr>
                              <m:ctrlPr>
                                <a:rPr lang="en-US" altLang="zh-CN" sz="1400" i="1" kern="100" dirty="0">
                                  <a:latin typeface="Cambria Math" panose="02040503050406030204" pitchFamily="18" charset="0"/>
                                  <a:cs typeface="Times New Roman" panose="02020603050405020304" pitchFamily="18" charset="0"/>
                                </a:rPr>
                              </m:ctrlPr>
                            </m:sSubSupPr>
                            <m:e>
                              <m:r>
                                <a:rPr lang="en-US" altLang="zh-CN" sz="1400" i="1" kern="100" dirty="0">
                                  <a:latin typeface="Cambria Math" panose="02040503050406030204" pitchFamily="18" charset="0"/>
                                  <a:cs typeface="Times New Roman" panose="02020603050405020304" pitchFamily="18" charset="0"/>
                                </a:rPr>
                                <m:t>𝑥</m:t>
                              </m:r>
                            </m:e>
                            <m:sub>
                              <m:r>
                                <a:rPr lang="en-US" altLang="zh-CN" sz="1400" i="1" kern="100" dirty="0">
                                  <a:latin typeface="Cambria Math" panose="02040503050406030204" pitchFamily="18" charset="0"/>
                                  <a:cs typeface="Times New Roman" panose="02020603050405020304" pitchFamily="18" charset="0"/>
                                </a:rPr>
                                <m:t>𝑖𝑗</m:t>
                              </m:r>
                            </m:sub>
                            <m:sup>
                              <m:r>
                                <a:rPr lang="en-US" altLang="zh-CN" sz="1400" i="1" kern="100" dirty="0">
                                  <a:latin typeface="Cambria Math" panose="02040503050406030204" pitchFamily="18" charset="0"/>
                                  <a:cs typeface="Times New Roman" panose="02020603050405020304" pitchFamily="18" charset="0"/>
                                </a:rPr>
                                <m:t>𝑡</m:t>
                              </m:r>
                            </m:sup>
                          </m:sSubSup>
                          <m:r>
                            <a:rPr lang="en-US" altLang="zh-CN" sz="1400" i="1" kern="100" dirty="0">
                              <a:latin typeface="Cambria Math" panose="02040503050406030204" pitchFamily="18" charset="0"/>
                              <a:cs typeface="Times New Roman" panose="02020603050405020304" pitchFamily="18" charset="0"/>
                            </a:rPr>
                            <m:t>⋅</m:t>
                          </m:r>
                          <m:d>
                            <m:dPr>
                              <m:ctrlPr>
                                <a:rPr lang="en-US" altLang="zh-CN" sz="1400" b="0" i="1" kern="100" dirty="0" smtClean="0">
                                  <a:latin typeface="Cambria Math" panose="02040503050406030204" pitchFamily="18" charset="0"/>
                                  <a:cs typeface="Times New Roman" panose="02020603050405020304" pitchFamily="18" charset="0"/>
                                </a:rPr>
                              </m:ctrlPr>
                            </m:dPr>
                            <m:e>
                              <m:sSubSup>
                                <m:sSubSupPr>
                                  <m:ctrlPr>
                                    <a:rPr lang="en-US" altLang="zh-CN" sz="1400" b="0" i="1" kern="100" dirty="0" smtClean="0">
                                      <a:latin typeface="Cambria Math" panose="02040503050406030204" pitchFamily="18" charset="0"/>
                                      <a:cs typeface="Times New Roman" panose="02020603050405020304" pitchFamily="18" charset="0"/>
                                    </a:rPr>
                                  </m:ctrlPr>
                                </m:sSubSupPr>
                                <m:e>
                                  <m:r>
                                    <a:rPr lang="en-US" altLang="zh-CN" sz="1400" b="0" i="1" kern="100" dirty="0" smtClean="0">
                                      <a:latin typeface="Cambria Math" panose="02040503050406030204" pitchFamily="18" charset="0"/>
                                      <a:cs typeface="Times New Roman" panose="02020603050405020304" pitchFamily="18" charset="0"/>
                                    </a:rPr>
                                    <m:t>𝑇</m:t>
                                  </m:r>
                                </m:e>
                                <m:sub>
                                  <m:r>
                                    <a:rPr lang="en-US" altLang="zh-CN" sz="1400" b="0" i="1" kern="100" dirty="0" smtClean="0">
                                      <a:latin typeface="Cambria Math" panose="02040503050406030204" pitchFamily="18" charset="0"/>
                                      <a:cs typeface="Times New Roman" panose="02020603050405020304" pitchFamily="18" charset="0"/>
                                    </a:rPr>
                                    <m:t>𝑡𝑟𝑎𝑛𝑠</m:t>
                                  </m:r>
                                  <m:r>
                                    <a:rPr lang="en-US" altLang="zh-CN" sz="1400" b="0" i="1" kern="100" dirty="0" smtClean="0">
                                      <a:latin typeface="Cambria Math" panose="02040503050406030204" pitchFamily="18" charset="0"/>
                                      <a:cs typeface="Times New Roman" panose="02020603050405020304" pitchFamily="18" charset="0"/>
                                    </a:rPr>
                                    <m:t>,</m:t>
                                  </m:r>
                                  <m:r>
                                    <a:rPr lang="en-US" altLang="zh-CN" sz="1400" b="0" i="1" kern="100" dirty="0" smtClean="0">
                                      <a:latin typeface="Cambria Math" panose="02040503050406030204" pitchFamily="18" charset="0"/>
                                      <a:cs typeface="Times New Roman" panose="02020603050405020304" pitchFamily="18" charset="0"/>
                                    </a:rPr>
                                    <m:t>𝑖𝑗</m:t>
                                  </m:r>
                                </m:sub>
                                <m:sup>
                                  <m:r>
                                    <a:rPr lang="en-US" altLang="zh-CN" sz="1400" b="0" i="1" kern="100" dirty="0" smtClean="0">
                                      <a:latin typeface="Cambria Math" panose="02040503050406030204" pitchFamily="18" charset="0"/>
                                      <a:cs typeface="Times New Roman" panose="02020603050405020304" pitchFamily="18" charset="0"/>
                                    </a:rPr>
                                    <m:t>𝑡</m:t>
                                  </m:r>
                                </m:sup>
                              </m:sSubSup>
                              <m:r>
                                <a:rPr lang="en-US" altLang="zh-CN" sz="1400" b="0" i="1" kern="100" dirty="0" smtClean="0">
                                  <a:latin typeface="Cambria Math" panose="02040503050406030204" pitchFamily="18" charset="0"/>
                                  <a:cs typeface="Times New Roman" panose="02020603050405020304" pitchFamily="18" charset="0"/>
                                </a:rPr>
                                <m:t>+</m:t>
                              </m:r>
                              <m:sSubSup>
                                <m:sSubSupPr>
                                  <m:ctrlPr>
                                    <a:rPr lang="en-US" altLang="zh-CN" sz="1400" b="0" i="1" kern="100" dirty="0" smtClean="0">
                                      <a:latin typeface="Cambria Math" panose="02040503050406030204" pitchFamily="18" charset="0"/>
                                      <a:cs typeface="Times New Roman" panose="02020603050405020304" pitchFamily="18" charset="0"/>
                                    </a:rPr>
                                  </m:ctrlPr>
                                </m:sSubSupPr>
                                <m:e>
                                  <m:r>
                                    <a:rPr lang="en-US" altLang="zh-CN" sz="1400" i="1" kern="100" dirty="0">
                                      <a:latin typeface="Cambria Math" panose="02040503050406030204" pitchFamily="18" charset="0"/>
                                      <a:cs typeface="Times New Roman" panose="02020603050405020304" pitchFamily="18" charset="0"/>
                                    </a:rPr>
                                    <m:t>𝑇</m:t>
                                  </m:r>
                                </m:e>
                                <m:sub>
                                  <m:r>
                                    <a:rPr lang="en-US" altLang="zh-CN" sz="1400" i="1" kern="100" dirty="0" err="1">
                                      <a:latin typeface="Cambria Math" panose="02040503050406030204" pitchFamily="18" charset="0"/>
                                      <a:cs typeface="Times New Roman" panose="02020603050405020304" pitchFamily="18" charset="0"/>
                                    </a:rPr>
                                    <m:t>𝑐𝑜𝑚𝑝</m:t>
                                  </m:r>
                                  <m:r>
                                    <a:rPr lang="en-US" altLang="zh-CN" sz="1400" i="1" kern="100" dirty="0" err="1">
                                      <a:latin typeface="Cambria Math" panose="02040503050406030204" pitchFamily="18" charset="0"/>
                                      <a:cs typeface="Times New Roman" panose="02020603050405020304" pitchFamily="18" charset="0"/>
                                    </a:rPr>
                                    <m:t>,</m:t>
                                  </m:r>
                                  <m:r>
                                    <a:rPr lang="en-US" altLang="zh-CN" sz="1400" i="1" kern="100" dirty="0" err="1">
                                      <a:latin typeface="Cambria Math" panose="02040503050406030204" pitchFamily="18" charset="0"/>
                                      <a:cs typeface="Times New Roman" panose="02020603050405020304" pitchFamily="18" charset="0"/>
                                    </a:rPr>
                                    <m:t>𝑖𝑗</m:t>
                                  </m:r>
                                </m:sub>
                                <m:sup>
                                  <m:r>
                                    <a:rPr lang="en-US" altLang="zh-CN" sz="1400" b="0" i="1" kern="100" dirty="0" smtClean="0">
                                      <a:latin typeface="Cambria Math" panose="02040503050406030204" pitchFamily="18" charset="0"/>
                                      <a:cs typeface="Times New Roman" panose="02020603050405020304" pitchFamily="18" charset="0"/>
                                    </a:rPr>
                                    <m:t>𝑡</m:t>
                                  </m:r>
                                </m:sup>
                              </m:sSubSup>
                              <m:r>
                                <a:rPr lang="en-US" altLang="zh-CN" sz="1400" b="0" i="1" kern="100" dirty="0" smtClean="0">
                                  <a:latin typeface="Cambria Math" panose="02040503050406030204" pitchFamily="18" charset="0"/>
                                  <a:cs typeface="Times New Roman" panose="02020603050405020304" pitchFamily="18" charset="0"/>
                                </a:rPr>
                                <m:t>+</m:t>
                              </m:r>
                              <m:nary>
                                <m:naryPr>
                                  <m:chr m:val="∑"/>
                                  <m:ctrlPr>
                                    <a:rPr lang="en-US" altLang="zh-CN" sz="1400" b="0" i="1" kern="100" dirty="0" smtClean="0">
                                      <a:latin typeface="Cambria Math" panose="02040503050406030204" pitchFamily="18" charset="0"/>
                                      <a:cs typeface="Times New Roman" panose="02020603050405020304" pitchFamily="18" charset="0"/>
                                    </a:rPr>
                                  </m:ctrlPr>
                                </m:naryPr>
                                <m:sub>
                                  <m:r>
                                    <a:rPr lang="en-US" altLang="zh-CN" sz="1400" b="0" i="1" kern="100" dirty="0" smtClean="0">
                                      <a:latin typeface="Cambria Math" panose="02040503050406030204" pitchFamily="18" charset="0"/>
                                      <a:cs typeface="Times New Roman" panose="02020603050405020304" pitchFamily="18" charset="0"/>
                                    </a:rPr>
                                    <m:t>𝑙</m:t>
                                  </m:r>
                                  <m:r>
                                    <a:rPr lang="en-US" altLang="zh-CN" sz="1400" b="0" i="1" kern="100" dirty="0" smtClean="0">
                                      <a:latin typeface="Cambria Math" panose="02040503050406030204" pitchFamily="18" charset="0"/>
                                      <a:cs typeface="Times New Roman" panose="02020603050405020304" pitchFamily="18" charset="0"/>
                                    </a:rPr>
                                    <m:t>=1</m:t>
                                  </m:r>
                                </m:sub>
                                <m:sup>
                                  <m:sSub>
                                    <m:sSubPr>
                                      <m:ctrlPr>
                                        <a:rPr lang="en-US" altLang="zh-CN" sz="1400" b="0" i="1" kern="100" dirty="0" smtClean="0">
                                          <a:latin typeface="Cambria Math" panose="02040503050406030204" pitchFamily="18" charset="0"/>
                                          <a:cs typeface="Times New Roman" panose="02020603050405020304" pitchFamily="18" charset="0"/>
                                        </a:rPr>
                                      </m:ctrlPr>
                                    </m:sSubPr>
                                    <m:e>
                                      <m:r>
                                        <a:rPr lang="en-US" altLang="zh-CN" sz="1400" b="0" i="1" kern="100" dirty="0" smtClean="0">
                                          <a:latin typeface="Cambria Math" panose="02040503050406030204" pitchFamily="18" charset="0"/>
                                          <a:cs typeface="Times New Roman" panose="02020603050405020304" pitchFamily="18" charset="0"/>
                                        </a:rPr>
                                        <m:t>𝑄</m:t>
                                      </m:r>
                                    </m:e>
                                    <m:sub>
                                      <m:r>
                                        <a:rPr lang="en-US" altLang="zh-CN" sz="1400" b="0" i="1" kern="100" dirty="0" smtClean="0">
                                          <a:latin typeface="Cambria Math" panose="02040503050406030204" pitchFamily="18" charset="0"/>
                                          <a:cs typeface="Times New Roman" panose="02020603050405020304" pitchFamily="18" charset="0"/>
                                        </a:rPr>
                                        <m:t>𝑗</m:t>
                                      </m:r>
                                    </m:sub>
                                  </m:sSub>
                                  <m:d>
                                    <m:dPr>
                                      <m:ctrlPr>
                                        <a:rPr lang="en-US" altLang="zh-CN" sz="1400" b="0" i="1" kern="100" dirty="0" smtClean="0">
                                          <a:latin typeface="Cambria Math" panose="02040503050406030204" pitchFamily="18" charset="0"/>
                                          <a:cs typeface="Times New Roman" panose="02020603050405020304" pitchFamily="18" charset="0"/>
                                        </a:rPr>
                                      </m:ctrlPr>
                                    </m:dPr>
                                    <m:e>
                                      <m:r>
                                        <a:rPr lang="en-US" altLang="zh-CN" sz="1400" b="0" i="1" kern="100" dirty="0" smtClean="0">
                                          <a:latin typeface="Cambria Math" panose="02040503050406030204" pitchFamily="18" charset="0"/>
                                          <a:cs typeface="Times New Roman" panose="02020603050405020304" pitchFamily="18" charset="0"/>
                                        </a:rPr>
                                        <m:t>𝑡</m:t>
                                      </m:r>
                                    </m:e>
                                  </m:d>
                                </m:sup>
                                <m:e>
                                  <m:f>
                                    <m:fPr>
                                      <m:ctrlPr>
                                        <a:rPr lang="en-US" altLang="zh-CN" sz="1400" i="1" kern="100" dirty="0">
                                          <a:latin typeface="Cambria Math" panose="02040503050406030204" pitchFamily="18" charset="0"/>
                                          <a:cs typeface="Times New Roman" panose="02020603050405020304" pitchFamily="18" charset="0"/>
                                        </a:rPr>
                                      </m:ctrlPr>
                                    </m:fPr>
                                    <m:num>
                                      <m:sSub>
                                        <m:sSubPr>
                                          <m:ctrlPr>
                                            <a:rPr lang="en-US" altLang="zh-CN" sz="1400" i="1" kern="100" dirty="0">
                                              <a:latin typeface="Cambria Math" panose="02040503050406030204" pitchFamily="18" charset="0"/>
                                              <a:cs typeface="Times New Roman" panose="02020603050405020304" pitchFamily="18" charset="0"/>
                                            </a:rPr>
                                          </m:ctrlPr>
                                        </m:sSubPr>
                                        <m:e>
                                          <m:r>
                                            <a:rPr lang="en-US" altLang="zh-CN" sz="1400" i="1" kern="100" dirty="0">
                                              <a:latin typeface="Cambria Math" panose="02040503050406030204" pitchFamily="18" charset="0"/>
                                              <a:cs typeface="Times New Roman" panose="02020603050405020304" pitchFamily="18" charset="0"/>
                                            </a:rPr>
                                            <m:t>𝑑</m:t>
                                          </m:r>
                                        </m:e>
                                        <m:sub>
                                          <m:r>
                                            <a:rPr lang="en-US" altLang="zh-CN" sz="1400" i="1" kern="100" dirty="0">
                                              <a:latin typeface="Cambria Math" panose="02040503050406030204" pitchFamily="18" charset="0"/>
                                              <a:cs typeface="Times New Roman" panose="02020603050405020304" pitchFamily="18" charset="0"/>
                                            </a:rPr>
                                            <m:t>𝑙</m:t>
                                          </m:r>
                                        </m:sub>
                                      </m:sSub>
                                      <m:r>
                                        <a:rPr lang="en-US" altLang="zh-CN" sz="1400" i="1" kern="100" dirty="0">
                                          <a:latin typeface="Cambria Math" panose="02040503050406030204" pitchFamily="18" charset="0"/>
                                          <a:cs typeface="Times New Roman" panose="02020603050405020304" pitchFamily="18" charset="0"/>
                                        </a:rPr>
                                        <m:t>⋅</m:t>
                                      </m:r>
                                      <m:sSub>
                                        <m:sSubPr>
                                          <m:ctrlPr>
                                            <a:rPr lang="en-US" altLang="zh-CN" sz="1400" i="1" kern="100" dirty="0">
                                              <a:latin typeface="Cambria Math" panose="02040503050406030204" pitchFamily="18" charset="0"/>
                                              <a:cs typeface="Times New Roman" panose="02020603050405020304" pitchFamily="18" charset="0"/>
                                            </a:rPr>
                                          </m:ctrlPr>
                                        </m:sSubPr>
                                        <m:e>
                                          <m:r>
                                            <a:rPr lang="en-US" altLang="zh-CN" sz="1400" i="1" kern="100" dirty="0">
                                              <a:latin typeface="Cambria Math" panose="02040503050406030204" pitchFamily="18" charset="0"/>
                                              <a:cs typeface="Times New Roman" panose="02020603050405020304" pitchFamily="18" charset="0"/>
                                            </a:rPr>
                                            <m:t>𝑐</m:t>
                                          </m:r>
                                        </m:e>
                                        <m:sub>
                                          <m:r>
                                            <a:rPr lang="en-US" altLang="zh-CN" sz="1400" i="1" kern="100" dirty="0">
                                              <a:latin typeface="Cambria Math" panose="02040503050406030204" pitchFamily="18" charset="0"/>
                                              <a:cs typeface="Times New Roman" panose="02020603050405020304" pitchFamily="18" charset="0"/>
                                            </a:rPr>
                                            <m:t>𝑙</m:t>
                                          </m:r>
                                        </m:sub>
                                      </m:sSub>
                                    </m:num>
                                    <m:den>
                                      <m:sSub>
                                        <m:sSubPr>
                                          <m:ctrlPr>
                                            <a:rPr lang="en-US" altLang="zh-CN" sz="1400" i="1" kern="100" dirty="0" err="1">
                                              <a:latin typeface="Cambria Math" panose="02040503050406030204" pitchFamily="18" charset="0"/>
                                              <a:cs typeface="Times New Roman" panose="02020603050405020304" pitchFamily="18" charset="0"/>
                                            </a:rPr>
                                          </m:ctrlPr>
                                        </m:sSubPr>
                                        <m:e>
                                          <m:r>
                                            <a:rPr lang="en-US" altLang="zh-CN" sz="1400" i="1" kern="100" dirty="0" err="1">
                                              <a:latin typeface="Cambria Math" panose="02040503050406030204" pitchFamily="18" charset="0"/>
                                              <a:cs typeface="Times New Roman" panose="02020603050405020304" pitchFamily="18" charset="0"/>
                                            </a:rPr>
                                            <m:t>𝑓</m:t>
                                          </m:r>
                                        </m:e>
                                        <m:sub>
                                          <m:r>
                                            <a:rPr lang="en-US" altLang="zh-CN" sz="1400" i="1" kern="100" dirty="0">
                                              <a:latin typeface="Cambria Math" panose="02040503050406030204" pitchFamily="18" charset="0"/>
                                              <a:cs typeface="Times New Roman" panose="02020603050405020304" pitchFamily="18" charset="0"/>
                                            </a:rPr>
                                            <m:t>𝑗</m:t>
                                          </m:r>
                                        </m:sub>
                                      </m:sSub>
                                    </m:den>
                                  </m:f>
                                </m:e>
                              </m:nary>
                            </m:e>
                          </m:d>
                        </m:e>
                      </m:nary>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2" name="文本框 61">
                <a:extLst>
                  <a:ext uri="{FF2B5EF4-FFF2-40B4-BE49-F238E27FC236}">
                    <a16:creationId xmlns:a16="http://schemas.microsoft.com/office/drawing/2014/main" id="{B2BB1738-B220-4727-8CD0-A35339C078E4}"/>
                  </a:ext>
                </a:extLst>
              </p:cNvPr>
              <p:cNvSpPr txBox="1">
                <a:spLocks noRot="1" noChangeAspect="1" noMove="1" noResize="1" noEditPoints="1" noAdjustHandles="1" noChangeArrowheads="1" noChangeShapeType="1" noTextEdit="1"/>
              </p:cNvSpPr>
              <p:nvPr/>
            </p:nvSpPr>
            <p:spPr>
              <a:xfrm>
                <a:off x="4747259" y="6064459"/>
                <a:ext cx="4808274" cy="785921"/>
              </a:xfrm>
              <a:prstGeom prst="rect">
                <a:avLst/>
              </a:prstGeom>
              <a:blipFill>
                <a:blip r:embed="rId5"/>
                <a:stretch>
                  <a:fillRect/>
                </a:stretch>
              </a:blipFill>
            </p:spPr>
            <p:txBody>
              <a:bodyPr/>
              <a:lstStyle/>
              <a:p>
                <a:r>
                  <a:rPr lang="zh-CN" altLang="en-US">
                    <a:noFill/>
                  </a:rPr>
                  <a:t> </a:t>
                </a:r>
              </a:p>
            </p:txBody>
          </p:sp>
        </mc:Fallback>
      </mc:AlternateContent>
      <p:pic>
        <p:nvPicPr>
          <p:cNvPr id="63" name="图片 62">
            <a:extLst>
              <a:ext uri="{FF2B5EF4-FFF2-40B4-BE49-F238E27FC236}">
                <a16:creationId xmlns:a16="http://schemas.microsoft.com/office/drawing/2014/main" id="{88837F7C-AF20-452E-8656-54898464E075}"/>
              </a:ext>
            </a:extLst>
          </p:cNvPr>
          <p:cNvPicPr>
            <a:picLocks noChangeAspect="1"/>
          </p:cNvPicPr>
          <p:nvPr/>
        </p:nvPicPr>
        <p:blipFill>
          <a:blip r:embed="rId6"/>
          <a:stretch>
            <a:fillRect/>
          </a:stretch>
        </p:blipFill>
        <p:spPr>
          <a:xfrm>
            <a:off x="6265128" y="3007800"/>
            <a:ext cx="4180611" cy="946348"/>
          </a:xfrm>
          <a:prstGeom prst="rect">
            <a:avLst/>
          </a:prstGeom>
        </p:spPr>
      </p:pic>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D34650FD-B07F-4116-95F1-3BF169610838}"/>
                  </a:ext>
                </a:extLst>
              </p:cNvPr>
              <p:cNvSpPr txBox="1"/>
              <p:nvPr/>
            </p:nvSpPr>
            <p:spPr>
              <a:xfrm>
                <a:off x="2539690" y="2923744"/>
                <a:ext cx="3117996" cy="10040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b="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sSubSupPr>
                        <m:e>
                          <m:r>
                            <a:rPr lang="en-US" altLang="zh-CN" sz="1600" i="1" kern="100" dirty="0" smtClean="0">
                              <a:effectLst/>
                              <a:latin typeface="Cambria Math" panose="02040503050406030204" pitchFamily="18" charset="0"/>
                              <a:ea typeface="等线" panose="02010600030101010101" pitchFamily="2" charset="-122"/>
                              <a:cs typeface="Times New Roman" panose="02020603050405020304" pitchFamily="18" charset="0"/>
                            </a:rPr>
                            <m:t>𝑇</m:t>
                          </m:r>
                        </m:e>
                        <m:sub>
                          <m:r>
                            <a:rPr lang="en-US" altLang="zh-CN" sz="1600" b="0" i="1" kern="100" dirty="0" smtClean="0">
                              <a:effectLst/>
                              <a:latin typeface="Cambria Math" panose="02040503050406030204" pitchFamily="18" charset="0"/>
                              <a:ea typeface="等线" panose="02010600030101010101" pitchFamily="2" charset="-122"/>
                              <a:cs typeface="Times New Roman" panose="02020603050405020304" pitchFamily="18" charset="0"/>
                            </a:rPr>
                            <m:t>𝑡𝑟𝑎𝑛𝑠</m:t>
                          </m:r>
                          <m:r>
                            <a:rPr lang="en-US" altLang="zh-CN" sz="1600" b="0" i="1" kern="100" dirty="0" smtClean="0">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600" i="1" kern="100" dirty="0" err="1">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b="0" i="1" kern="100" dirty="0" smtClean="0">
                              <a:effectLst/>
                              <a:latin typeface="Cambria Math" panose="02040503050406030204" pitchFamily="18" charset="0"/>
                              <a:ea typeface="等线" panose="02010600030101010101" pitchFamily="2" charset="-122"/>
                              <a:cs typeface="Times New Roman" panose="02020603050405020304" pitchFamily="18" charset="0"/>
                            </a:rPr>
                            <m:t>𝑗</m:t>
                          </m:r>
                        </m:sub>
                        <m:sup>
                          <m:r>
                            <a:rPr lang="en-US" altLang="zh-CN" sz="1600" b="0" i="1" kern="100" dirty="0" smtClean="0">
                              <a:effectLst/>
                              <a:latin typeface="Cambria Math" panose="02040503050406030204" pitchFamily="18" charset="0"/>
                              <a:ea typeface="等线" panose="02010600030101010101" pitchFamily="2" charset="-122"/>
                              <a:cs typeface="Times New Roman" panose="02020603050405020304" pitchFamily="18" charset="0"/>
                            </a:rPr>
                            <m:t>𝑡</m:t>
                          </m:r>
                        </m:sup>
                      </m:sSubSup>
                      <m:r>
                        <a:rPr lang="en-US" altLang="zh-CN" sz="1600" i="1" kern="100" dirty="0">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en-US" altLang="zh-CN" sz="160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dPr>
                        <m:e>
                          <m:eqArr>
                            <m:eqArrPr>
                              <m:ctrlPr>
                                <a:rPr lang="en-US" altLang="zh-CN" sz="1600" i="1" kern="100" dirty="0" smtClean="0">
                                  <a:effectLst/>
                                  <a:latin typeface="Cambria Math" panose="02040503050406030204" pitchFamily="18" charset="0"/>
                                  <a:ea typeface="等线" panose="02010600030101010101" pitchFamily="2" charset="-122"/>
                                  <a:cs typeface="Times New Roman" panose="02020603050405020304" pitchFamily="18" charset="0"/>
                                </a:rPr>
                              </m:ctrlPr>
                            </m:eqArrPr>
                            <m:e>
                              <m:f>
                                <m:fPr>
                                  <m:ctrlPr>
                                    <a:rPr lang="en-US" altLang="zh-CN" sz="1600" i="1" kern="100" dirty="0">
                                      <a:latin typeface="Cambria Math" panose="02040503050406030204" pitchFamily="18" charset="0"/>
                                      <a:cs typeface="Times New Roman" panose="02020603050405020304" pitchFamily="18" charset="0"/>
                                    </a:rPr>
                                  </m:ctrlPr>
                                </m:fPr>
                                <m:num>
                                  <m:sSubSup>
                                    <m:sSubSupPr>
                                      <m:ctrlPr>
                                        <a:rPr lang="en-US" altLang="zh-CN" sz="1600" b="0" i="1" kern="100" dirty="0" smtClean="0">
                                          <a:latin typeface="Cambria Math" panose="02040503050406030204" pitchFamily="18" charset="0"/>
                                          <a:cs typeface="Times New Roman" panose="02020603050405020304" pitchFamily="18" charset="0"/>
                                        </a:rPr>
                                      </m:ctrlPr>
                                    </m:sSubSupPr>
                                    <m:e>
                                      <m:r>
                                        <a:rPr lang="en-US" altLang="zh-CN" sz="1600" b="0" i="1" kern="100" dirty="0" smtClean="0">
                                          <a:latin typeface="Cambria Math" panose="02040503050406030204" pitchFamily="18" charset="0"/>
                                          <a:cs typeface="Times New Roman" panose="02020603050405020304" pitchFamily="18" charset="0"/>
                                        </a:rPr>
                                        <m:t>𝑑</m:t>
                                      </m:r>
                                    </m:e>
                                    <m:sub>
                                      <m:r>
                                        <a:rPr lang="en-US" altLang="zh-CN" sz="1600" i="1" kern="100" dirty="0" err="1">
                                          <a:latin typeface="Cambria Math" panose="02040503050406030204" pitchFamily="18" charset="0"/>
                                          <a:cs typeface="Times New Roman" panose="02020603050405020304" pitchFamily="18" charset="0"/>
                                        </a:rPr>
                                        <m:t>𝑖</m:t>
                                      </m:r>
                                    </m:sub>
                                    <m:sup>
                                      <m:r>
                                        <a:rPr lang="en-US" altLang="zh-CN" sz="1600" b="0" i="1" kern="100" dirty="0" smtClean="0">
                                          <a:latin typeface="Cambria Math" panose="02040503050406030204" pitchFamily="18" charset="0"/>
                                          <a:cs typeface="Times New Roman" panose="02020603050405020304" pitchFamily="18" charset="0"/>
                                        </a:rPr>
                                        <m:t>𝑡</m:t>
                                      </m:r>
                                    </m:sup>
                                  </m:sSubSup>
                                </m:num>
                                <m:den>
                                  <m:sSubSup>
                                    <m:sSubSupPr>
                                      <m:ctrlPr>
                                        <a:rPr lang="en-US" altLang="zh-CN" sz="1600" b="0" i="1" kern="100" dirty="0" smtClean="0">
                                          <a:latin typeface="Cambria Math" panose="02040503050406030204" pitchFamily="18" charset="0"/>
                                          <a:cs typeface="Times New Roman" panose="02020603050405020304" pitchFamily="18" charset="0"/>
                                        </a:rPr>
                                      </m:ctrlPr>
                                    </m:sSubSupPr>
                                    <m:e>
                                      <m:r>
                                        <a:rPr lang="en-US" altLang="zh-CN" sz="1600" b="0" i="1" kern="100" dirty="0" smtClean="0">
                                          <a:latin typeface="Cambria Math" panose="02040503050406030204" pitchFamily="18" charset="0"/>
                                          <a:cs typeface="Times New Roman" panose="02020603050405020304" pitchFamily="18" charset="0"/>
                                        </a:rPr>
                                        <m:t>𝑟</m:t>
                                      </m:r>
                                    </m:e>
                                    <m:sub>
                                      <m:r>
                                        <a:rPr lang="en-US" altLang="zh-CN" sz="1600" i="1" kern="100" dirty="0" err="1">
                                          <a:latin typeface="Cambria Math" panose="02040503050406030204" pitchFamily="18" charset="0"/>
                                          <a:cs typeface="Times New Roman" panose="02020603050405020304" pitchFamily="18" charset="0"/>
                                        </a:rPr>
                                        <m:t>𝑖</m:t>
                                      </m:r>
                                      <m:r>
                                        <a:rPr lang="en-US" altLang="zh-CN" sz="1600" b="0" i="1" kern="100" dirty="0" smtClean="0">
                                          <a:latin typeface="Cambria Math" panose="02040503050406030204" pitchFamily="18" charset="0"/>
                                          <a:cs typeface="Times New Roman" panose="02020603050405020304" pitchFamily="18" charset="0"/>
                                        </a:rPr>
                                        <m:t>,</m:t>
                                      </m:r>
                                      <m:r>
                                        <a:rPr lang="en-US" altLang="zh-CN" sz="1600" b="0" i="1" kern="100" dirty="0" smtClean="0">
                                          <a:latin typeface="Cambria Math" panose="02040503050406030204" pitchFamily="18" charset="0"/>
                                          <a:cs typeface="Times New Roman" panose="02020603050405020304" pitchFamily="18" charset="0"/>
                                        </a:rPr>
                                        <m:t>𝑗</m:t>
                                      </m:r>
                                    </m:sub>
                                    <m:sup>
                                      <m:r>
                                        <a:rPr lang="en-US" altLang="zh-CN" sz="1600" b="0" i="1" kern="100" dirty="0" smtClean="0">
                                          <a:latin typeface="Cambria Math" panose="02040503050406030204" pitchFamily="18" charset="0"/>
                                          <a:cs typeface="Times New Roman" panose="02020603050405020304" pitchFamily="18" charset="0"/>
                                        </a:rPr>
                                        <m:t>𝑡</m:t>
                                      </m:r>
                                    </m:sup>
                                  </m:sSubSup>
                                </m:den>
                              </m:f>
                              <m:r>
                                <a:rPr lang="en-US" altLang="zh-CN" sz="1600" b="0" i="1" kern="100" dirty="0" smtClean="0">
                                  <a:latin typeface="Cambria Math" panose="02040503050406030204" pitchFamily="18" charset="0"/>
                                  <a:cs typeface="Times New Roman" panose="02020603050405020304" pitchFamily="18" charset="0"/>
                                </a:rPr>
                                <m:t>,  </m:t>
                              </m:r>
                              <m:r>
                                <a:rPr lang="en-US" altLang="zh-CN" sz="1600" i="1" kern="100" dirty="0">
                                  <a:latin typeface="Cambria Math" panose="02040503050406030204" pitchFamily="18" charset="0"/>
                                  <a:cs typeface="Times New Roman" panose="02020603050405020304" pitchFamily="18" charset="0"/>
                                </a:rPr>
                                <m:t>𝑖</m:t>
                              </m:r>
                              <m:r>
                                <a:rPr lang="zh-CN" altLang="en-US" sz="1600" i="1" kern="100" dirty="0">
                                  <a:latin typeface="Cambria Math" panose="02040503050406030204" pitchFamily="18" charset="0"/>
                                  <a:cs typeface="Times New Roman" panose="02020603050405020304" pitchFamily="18" charset="0"/>
                                </a:rPr>
                                <m:t>≠</m:t>
                              </m:r>
                              <m:r>
                                <a:rPr lang="en-US" altLang="zh-CN" sz="1600" b="0" i="1" kern="100" dirty="0" smtClean="0">
                                  <a:latin typeface="Cambria Math" panose="02040503050406030204" pitchFamily="18" charset="0"/>
                                  <a:cs typeface="Times New Roman" panose="02020603050405020304" pitchFamily="18" charset="0"/>
                                </a:rPr>
                                <m:t>𝑗</m:t>
                              </m:r>
                            </m:e>
                            <m:e>
                              <m:r>
                                <a:rPr lang="en-US" altLang="zh-CN" sz="1600" b="0" i="1" kern="100" dirty="0" smtClean="0">
                                  <a:effectLst/>
                                  <a:latin typeface="Cambria Math" panose="02040503050406030204" pitchFamily="18" charset="0"/>
                                  <a:ea typeface="等线" panose="02010600030101010101" pitchFamily="2" charset="-122"/>
                                  <a:cs typeface="Times New Roman" panose="02020603050405020304" pitchFamily="18" charset="0"/>
                                </a:rPr>
                                <m:t>0,     </m:t>
                              </m:r>
                              <m:r>
                                <a:rPr lang="en-US" altLang="zh-CN" sz="1600" b="0" i="1" kern="100" dirty="0" smtClean="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600" b="0" i="1" kern="100" dirty="0" smtClean="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600" b="0" i="1" kern="100" dirty="0" smtClean="0">
                                  <a:effectLst/>
                                  <a:latin typeface="Cambria Math" panose="02040503050406030204" pitchFamily="18" charset="0"/>
                                  <a:ea typeface="等线" panose="02010600030101010101" pitchFamily="2" charset="-122"/>
                                  <a:cs typeface="Times New Roman" panose="02020603050405020304" pitchFamily="18" charset="0"/>
                                </a:rPr>
                                <m:t>𝑗</m:t>
                              </m:r>
                            </m:e>
                          </m:eqArr>
                        </m:e>
                      </m:d>
                    </m:oMath>
                  </m:oMathPara>
                </a14:m>
                <a:endParaRPr lang="zh-CN" altLang="en-US" sz="1600" dirty="0"/>
              </a:p>
            </p:txBody>
          </p:sp>
        </mc:Choice>
        <mc:Fallback xmlns="">
          <p:sp>
            <p:nvSpPr>
              <p:cNvPr id="64" name="文本框 63">
                <a:extLst>
                  <a:ext uri="{FF2B5EF4-FFF2-40B4-BE49-F238E27FC236}">
                    <a16:creationId xmlns:a16="http://schemas.microsoft.com/office/drawing/2014/main" id="{D34650FD-B07F-4116-95F1-3BF169610838}"/>
                  </a:ext>
                </a:extLst>
              </p:cNvPr>
              <p:cNvSpPr txBox="1">
                <a:spLocks noRot="1" noChangeAspect="1" noMove="1" noResize="1" noEditPoints="1" noAdjustHandles="1" noChangeArrowheads="1" noChangeShapeType="1" noTextEdit="1"/>
              </p:cNvSpPr>
              <p:nvPr/>
            </p:nvSpPr>
            <p:spPr>
              <a:xfrm>
                <a:off x="2539690" y="2923744"/>
                <a:ext cx="3117996" cy="100405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7C4713A3-7A0D-4556-9E1C-E52B3C7BD6DC}"/>
                  </a:ext>
                </a:extLst>
              </p:cNvPr>
              <p:cNvSpPr txBox="1"/>
              <p:nvPr/>
            </p:nvSpPr>
            <p:spPr>
              <a:xfrm>
                <a:off x="1106188" y="4367989"/>
                <a:ext cx="10888133" cy="378117"/>
              </a:xfrm>
              <a:prstGeom prst="rect">
                <a:avLst/>
              </a:prstGeom>
              <a:noFill/>
            </p:spPr>
            <p:txBody>
              <a:bodyPr wrap="square">
                <a:spAutoFit/>
              </a:bodyPr>
              <a:lstStyle/>
              <a:p>
                <a:pPr algn="just"/>
                <a:r>
                  <a:rPr lang="zh-CN" altLang="zh-CN" sz="1600" kern="100" dirty="0">
                    <a:latin typeface="+mj-ea"/>
                    <a:ea typeface="+mj-ea"/>
                    <a:cs typeface="Times New Roman" panose="02020603050405020304" pitchFamily="18" charset="0"/>
                  </a:rPr>
                  <a:t>计算时间</a:t>
                </a:r>
                <a14:m>
                  <m:oMath xmlns:m="http://schemas.openxmlformats.org/officeDocument/2006/math">
                    <m:sSubSup>
                      <m:sSubSupPr>
                        <m:ctrlPr>
                          <a:rPr lang="en-US" altLang="zh-CN" sz="1600" i="1" kern="100" dirty="0">
                            <a:latin typeface="Cambria Math" panose="02040503050406030204" pitchFamily="18" charset="0"/>
                            <a:ea typeface="+mj-ea"/>
                            <a:cs typeface="Times New Roman" panose="02020603050405020304" pitchFamily="18" charset="0"/>
                          </a:rPr>
                        </m:ctrlPr>
                      </m:sSubSupPr>
                      <m:e>
                        <m:r>
                          <a:rPr lang="en-US" altLang="zh-CN" sz="1600" kern="100" dirty="0">
                            <a:latin typeface="Cambria Math" panose="02040503050406030204" pitchFamily="18" charset="0"/>
                            <a:ea typeface="+mj-ea"/>
                            <a:cs typeface="Times New Roman" panose="02020603050405020304" pitchFamily="18" charset="0"/>
                          </a:rPr>
                          <m:t>𝑇</m:t>
                        </m:r>
                      </m:e>
                      <m:sub>
                        <m:r>
                          <a:rPr lang="en-US" altLang="zh-CN" sz="1600" kern="100" dirty="0" err="1">
                            <a:latin typeface="Cambria Math" panose="02040503050406030204" pitchFamily="18" charset="0"/>
                            <a:ea typeface="+mj-ea"/>
                            <a:cs typeface="Times New Roman" panose="02020603050405020304" pitchFamily="18" charset="0"/>
                          </a:rPr>
                          <m:t>𝑐𝑜𝑚𝑝</m:t>
                        </m:r>
                        <m:r>
                          <a:rPr lang="en-US" altLang="zh-CN" sz="1600" kern="100" dirty="0" err="1">
                            <a:latin typeface="Cambria Math" panose="02040503050406030204" pitchFamily="18" charset="0"/>
                            <a:ea typeface="+mj-ea"/>
                            <a:cs typeface="Times New Roman" panose="02020603050405020304" pitchFamily="18" charset="0"/>
                          </a:rPr>
                          <m:t>,</m:t>
                        </m:r>
                        <m:r>
                          <a:rPr lang="en-US" altLang="zh-CN" sz="1600" kern="100" dirty="0" err="1">
                            <a:latin typeface="Cambria Math" panose="02040503050406030204" pitchFamily="18" charset="0"/>
                            <a:ea typeface="+mj-ea"/>
                            <a:cs typeface="Times New Roman" panose="02020603050405020304" pitchFamily="18" charset="0"/>
                          </a:rPr>
                          <m:t>𝑖𝑗</m:t>
                        </m:r>
                      </m:sub>
                      <m:sup>
                        <m:r>
                          <a:rPr lang="en-US" altLang="zh-CN" sz="1600" kern="100" dirty="0">
                            <a:latin typeface="Cambria Math" panose="02040503050406030204" pitchFamily="18" charset="0"/>
                            <a:ea typeface="+mj-ea"/>
                            <a:cs typeface="Times New Roman" panose="02020603050405020304" pitchFamily="18" charset="0"/>
                          </a:rPr>
                          <m:t>𝑡</m:t>
                        </m:r>
                      </m:sup>
                    </m:sSubSup>
                  </m:oMath>
                </a14:m>
                <a:r>
                  <a:rPr lang="zh-CN" altLang="zh-CN" sz="1600" kern="100" dirty="0">
                    <a:latin typeface="+mj-ea"/>
                    <a:ea typeface="+mj-ea"/>
                    <a:cs typeface="Times New Roman" panose="02020603050405020304" pitchFamily="18" charset="0"/>
                  </a:rPr>
                  <a:t>由任务的计算量和目标节点</a:t>
                </a:r>
                <a14:m>
                  <m:oMath xmlns:m="http://schemas.openxmlformats.org/officeDocument/2006/math">
                    <m:r>
                      <a:rPr lang="en-US" altLang="zh-CN" sz="1600" kern="100" dirty="0">
                        <a:latin typeface="Cambria Math" panose="02040503050406030204" pitchFamily="18" charset="0"/>
                        <a:ea typeface="+mj-ea"/>
                        <a:cs typeface="Times New Roman" panose="02020603050405020304" pitchFamily="18" charset="0"/>
                      </a:rPr>
                      <m:t>𝑗</m:t>
                    </m:r>
                  </m:oMath>
                </a14:m>
                <a:r>
                  <a:rPr lang="zh-CN" altLang="zh-CN" sz="1600" kern="100" dirty="0">
                    <a:latin typeface="+mj-ea"/>
                    <a:ea typeface="+mj-ea"/>
                    <a:cs typeface="Times New Roman" panose="02020603050405020304" pitchFamily="18" charset="0"/>
                  </a:rPr>
                  <a:t>的计算速率</a:t>
                </a:r>
                <a14:m>
                  <m:oMath xmlns:m="http://schemas.openxmlformats.org/officeDocument/2006/math">
                    <m:sSub>
                      <m:sSubPr>
                        <m:ctrlPr>
                          <a:rPr lang="en-US" altLang="zh-CN" sz="1600" i="1" kern="100" dirty="0" err="1">
                            <a:latin typeface="Cambria Math" panose="02040503050406030204" pitchFamily="18" charset="0"/>
                            <a:ea typeface="+mj-ea"/>
                            <a:cs typeface="Times New Roman" panose="02020603050405020304" pitchFamily="18" charset="0"/>
                          </a:rPr>
                        </m:ctrlPr>
                      </m:sSubPr>
                      <m:e>
                        <m:r>
                          <a:rPr lang="en-US" altLang="zh-CN" sz="1600" kern="100" dirty="0">
                            <a:latin typeface="Cambria Math" panose="02040503050406030204" pitchFamily="18" charset="0"/>
                            <a:ea typeface="+mj-ea"/>
                            <a:cs typeface="Times New Roman" panose="02020603050405020304" pitchFamily="18" charset="0"/>
                          </a:rPr>
                          <m:t>𝑓</m:t>
                        </m:r>
                      </m:e>
                      <m:sub>
                        <m:r>
                          <a:rPr lang="en-US" altLang="zh-CN" sz="1600" kern="100" dirty="0" err="1">
                            <a:latin typeface="Cambria Math" panose="02040503050406030204" pitchFamily="18" charset="0"/>
                            <a:ea typeface="+mj-ea"/>
                            <a:cs typeface="Times New Roman" panose="02020603050405020304" pitchFamily="18" charset="0"/>
                          </a:rPr>
                          <m:t>𝑘</m:t>
                        </m:r>
                      </m:sub>
                    </m:sSub>
                  </m:oMath>
                </a14:m>
                <a:r>
                  <a:rPr lang="zh-CN" altLang="zh-CN" sz="1600" kern="100" dirty="0">
                    <a:latin typeface="+mj-ea"/>
                    <a:ea typeface="+mj-ea"/>
                    <a:cs typeface="Times New Roman" panose="02020603050405020304" pitchFamily="18" charset="0"/>
                  </a:rPr>
                  <a:t>决定：</a:t>
                </a:r>
              </a:p>
            </p:txBody>
          </p:sp>
        </mc:Choice>
        <mc:Fallback xmlns="">
          <p:sp>
            <p:nvSpPr>
              <p:cNvPr id="73" name="文本框 72">
                <a:extLst>
                  <a:ext uri="{FF2B5EF4-FFF2-40B4-BE49-F238E27FC236}">
                    <a16:creationId xmlns:a16="http://schemas.microsoft.com/office/drawing/2014/main" id="{7C4713A3-7A0D-4556-9E1C-E52B3C7BD6DC}"/>
                  </a:ext>
                </a:extLst>
              </p:cNvPr>
              <p:cNvSpPr txBox="1">
                <a:spLocks noRot="1" noChangeAspect="1" noMove="1" noResize="1" noEditPoints="1" noAdjustHandles="1" noChangeArrowheads="1" noChangeShapeType="1" noTextEdit="1"/>
              </p:cNvSpPr>
              <p:nvPr/>
            </p:nvSpPr>
            <p:spPr>
              <a:xfrm>
                <a:off x="1106188" y="4367989"/>
                <a:ext cx="10888133" cy="378117"/>
              </a:xfrm>
              <a:prstGeom prst="rect">
                <a:avLst/>
              </a:prstGeom>
              <a:blipFill>
                <a:blip r:embed="rId8"/>
                <a:stretch>
                  <a:fillRect l="-280" t="-4839" b="-96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F23A3616-0D49-4B64-92FE-A8EA5DAC8B5D}"/>
                  </a:ext>
                </a:extLst>
              </p:cNvPr>
              <p:cNvSpPr txBox="1"/>
              <p:nvPr/>
            </p:nvSpPr>
            <p:spPr>
              <a:xfrm>
                <a:off x="6201907" y="4746106"/>
                <a:ext cx="1730513" cy="609590"/>
              </a:xfrm>
              <a:prstGeom prst="rect">
                <a:avLst/>
              </a:prstGeom>
              <a:noFill/>
            </p:spPr>
            <p:txBody>
              <a:bodyPr wrap="square">
                <a:spAutoFit/>
              </a:bodyPr>
              <a:lstStyle/>
              <a:p>
                <a:r>
                  <a:rPr lang="en-US" altLang="zh-CN" dirty="0">
                    <a:effectLst/>
                    <a:latin typeface="等线" panose="02010600030101010101" pitchFamily="2" charset="-122"/>
                    <a:cs typeface="Times New Roman" panose="02020603050405020304" pitchFamily="18" charset="0"/>
                  </a:rPr>
                  <a:t> </a:t>
                </a:r>
                <a14:m>
                  <m:oMath xmlns:m="http://schemas.openxmlformats.org/officeDocument/2006/math">
                    <m:sSubSup>
                      <m:sSubSupPr>
                        <m:ctrlPr>
                          <a:rPr lang="en-US" altLang="zh-CN" b="0" i="1" dirty="0" smtClean="0">
                            <a:effectLst/>
                            <a:latin typeface="Cambria Math" panose="02040503050406030204" pitchFamily="18" charset="0"/>
                            <a:cs typeface="Times New Roman" panose="02020603050405020304" pitchFamily="18" charset="0"/>
                          </a:rPr>
                        </m:ctrlPr>
                      </m:sSubSupPr>
                      <m:e>
                        <m:r>
                          <a:rPr lang="en-US" altLang="zh-CN" i="1" dirty="0" smtClean="0">
                            <a:effectLst/>
                            <a:latin typeface="Cambria Math" panose="02040503050406030204" pitchFamily="18" charset="0"/>
                            <a:cs typeface="Times New Roman" panose="02020603050405020304" pitchFamily="18" charset="0"/>
                          </a:rPr>
                          <m:t>𝑇</m:t>
                        </m:r>
                      </m:e>
                      <m:sub>
                        <m:r>
                          <a:rPr lang="en-US" altLang="zh-CN" i="1" dirty="0" err="1" smtClean="0">
                            <a:effectLst/>
                            <a:latin typeface="Cambria Math" panose="02040503050406030204" pitchFamily="18" charset="0"/>
                            <a:cs typeface="Times New Roman" panose="02020603050405020304" pitchFamily="18" charset="0"/>
                          </a:rPr>
                          <m:t>𝑐𝑜𝑚𝑝</m:t>
                        </m:r>
                        <m:r>
                          <a:rPr lang="en-US" altLang="zh-CN" i="1" dirty="0" err="1" smtClean="0">
                            <a:effectLst/>
                            <a:latin typeface="Cambria Math" panose="02040503050406030204" pitchFamily="18" charset="0"/>
                            <a:cs typeface="Times New Roman" panose="02020603050405020304" pitchFamily="18" charset="0"/>
                          </a:rPr>
                          <m:t>,</m:t>
                        </m:r>
                        <m:r>
                          <a:rPr lang="en-US" altLang="zh-CN" i="1" dirty="0" err="1" smtClean="0">
                            <a:effectLst/>
                            <a:latin typeface="Cambria Math" panose="02040503050406030204" pitchFamily="18" charset="0"/>
                            <a:cs typeface="Times New Roman" panose="02020603050405020304" pitchFamily="18" charset="0"/>
                          </a:rPr>
                          <m:t>𝑖𝑗</m:t>
                        </m:r>
                      </m:sub>
                      <m:sup>
                        <m:r>
                          <a:rPr lang="en-US" altLang="zh-CN" b="0" i="1" dirty="0" smtClean="0">
                            <a:effectLst/>
                            <a:latin typeface="Cambria Math" panose="02040503050406030204" pitchFamily="18" charset="0"/>
                            <a:cs typeface="Times New Roman" panose="02020603050405020304" pitchFamily="18" charset="0"/>
                          </a:rPr>
                          <m:t>𝑡</m:t>
                        </m:r>
                      </m:sup>
                    </m:sSubSup>
                    <m:r>
                      <a:rPr lang="en-US" altLang="zh-CN" i="1" dirty="0" smtClean="0">
                        <a:effectLst/>
                        <a:latin typeface="Cambria Math" panose="02040503050406030204" pitchFamily="18" charset="0"/>
                        <a:cs typeface="Times New Roman" panose="02020603050405020304" pitchFamily="18" charset="0"/>
                      </a:rPr>
                      <m:t>=</m:t>
                    </m:r>
                    <m:f>
                      <m:fPr>
                        <m:ctrlPr>
                          <a:rPr lang="en-US" altLang="zh-CN" i="1" dirty="0" smtClean="0">
                            <a:effectLst/>
                            <a:latin typeface="Cambria Math" panose="02040503050406030204" pitchFamily="18" charset="0"/>
                            <a:cs typeface="Times New Roman" panose="02020603050405020304" pitchFamily="18" charset="0"/>
                          </a:rPr>
                        </m:ctrlPr>
                      </m:fPr>
                      <m:num>
                        <m:sSubSup>
                          <m:sSubSupPr>
                            <m:ctrlPr>
                              <a:rPr lang="en-US" altLang="zh-CN" b="0" i="1" dirty="0" smtClean="0">
                                <a:effectLst/>
                                <a:latin typeface="Cambria Math" panose="02040503050406030204" pitchFamily="18" charset="0"/>
                                <a:cs typeface="Times New Roman" panose="02020603050405020304" pitchFamily="18" charset="0"/>
                              </a:rPr>
                            </m:ctrlPr>
                          </m:sSubSupPr>
                          <m:e>
                            <m:r>
                              <a:rPr lang="en-US" altLang="zh-CN" b="0" i="1" dirty="0" smtClean="0">
                                <a:effectLst/>
                                <a:latin typeface="Cambria Math" panose="02040503050406030204" pitchFamily="18" charset="0"/>
                                <a:cs typeface="Times New Roman" panose="02020603050405020304" pitchFamily="18" charset="0"/>
                              </a:rPr>
                              <m:t>𝑑</m:t>
                            </m:r>
                          </m:e>
                          <m:sub>
                            <m:r>
                              <a:rPr lang="en-US" altLang="zh-CN" b="0" i="1" dirty="0" smtClean="0">
                                <a:effectLst/>
                                <a:latin typeface="Cambria Math" panose="02040503050406030204" pitchFamily="18" charset="0"/>
                                <a:cs typeface="Times New Roman" panose="02020603050405020304" pitchFamily="18" charset="0"/>
                              </a:rPr>
                              <m:t>𝑖</m:t>
                            </m:r>
                          </m:sub>
                          <m:sup>
                            <m:r>
                              <a:rPr lang="en-US" altLang="zh-CN" b="0" i="1" dirty="0" smtClean="0">
                                <a:effectLst/>
                                <a:latin typeface="Cambria Math" panose="02040503050406030204" pitchFamily="18" charset="0"/>
                                <a:cs typeface="Times New Roman" panose="02020603050405020304" pitchFamily="18" charset="0"/>
                              </a:rPr>
                              <m:t>𝑡</m:t>
                            </m:r>
                          </m:sup>
                        </m:sSubSup>
                        <m:r>
                          <a:rPr lang="en-US" altLang="zh-CN" b="0" i="1" dirty="0" smtClean="0">
                            <a:effectLst/>
                            <a:latin typeface="Cambria Math" panose="02040503050406030204" pitchFamily="18" charset="0"/>
                            <a:cs typeface="Times New Roman" panose="02020603050405020304" pitchFamily="18" charset="0"/>
                          </a:rPr>
                          <m:t>⋅</m:t>
                        </m:r>
                        <m:sSubSup>
                          <m:sSubSupPr>
                            <m:ctrlPr>
                              <a:rPr lang="en-US" altLang="zh-CN" b="0" i="1" dirty="0" smtClean="0">
                                <a:effectLst/>
                                <a:latin typeface="Cambria Math" panose="02040503050406030204" pitchFamily="18" charset="0"/>
                                <a:cs typeface="Times New Roman" panose="02020603050405020304" pitchFamily="18" charset="0"/>
                              </a:rPr>
                            </m:ctrlPr>
                          </m:sSubSupPr>
                          <m:e>
                            <m:r>
                              <a:rPr lang="en-US" altLang="zh-CN" b="0" i="1" dirty="0" smtClean="0">
                                <a:effectLst/>
                                <a:latin typeface="Cambria Math" panose="02040503050406030204" pitchFamily="18" charset="0"/>
                                <a:cs typeface="Times New Roman" panose="02020603050405020304" pitchFamily="18" charset="0"/>
                              </a:rPr>
                              <m:t>𝑐</m:t>
                            </m:r>
                          </m:e>
                          <m:sub>
                            <m:r>
                              <a:rPr lang="en-US" altLang="zh-CN" b="0" i="1" dirty="0" smtClean="0">
                                <a:effectLst/>
                                <a:latin typeface="Cambria Math" panose="02040503050406030204" pitchFamily="18" charset="0"/>
                                <a:cs typeface="Times New Roman" panose="02020603050405020304" pitchFamily="18" charset="0"/>
                              </a:rPr>
                              <m:t>𝑖</m:t>
                            </m:r>
                          </m:sub>
                          <m:sup>
                            <m:r>
                              <a:rPr lang="en-US" altLang="zh-CN" b="0" i="1" dirty="0" smtClean="0">
                                <a:effectLst/>
                                <a:latin typeface="Cambria Math" panose="02040503050406030204" pitchFamily="18" charset="0"/>
                                <a:cs typeface="Times New Roman" panose="02020603050405020304" pitchFamily="18" charset="0"/>
                              </a:rPr>
                              <m:t>𝑡</m:t>
                            </m:r>
                          </m:sup>
                        </m:sSubSup>
                      </m:num>
                      <m:den>
                        <m:sSub>
                          <m:sSubPr>
                            <m:ctrlPr>
                              <a:rPr lang="en-US" altLang="zh-CN" i="1" dirty="0" err="1" smtClean="0">
                                <a:effectLst/>
                                <a:latin typeface="Cambria Math" panose="02040503050406030204" pitchFamily="18" charset="0"/>
                                <a:cs typeface="Times New Roman" panose="02020603050405020304" pitchFamily="18" charset="0"/>
                              </a:rPr>
                            </m:ctrlPr>
                          </m:sSubPr>
                          <m:e>
                            <m:r>
                              <a:rPr lang="en-US" altLang="zh-CN" i="1" dirty="0" err="1" smtClean="0">
                                <a:effectLst/>
                                <a:latin typeface="Cambria Math" panose="02040503050406030204" pitchFamily="18" charset="0"/>
                                <a:cs typeface="Times New Roman" panose="02020603050405020304" pitchFamily="18" charset="0"/>
                              </a:rPr>
                              <m:t>𝑓</m:t>
                            </m:r>
                          </m:e>
                          <m:sub>
                            <m:r>
                              <a:rPr lang="en-US" altLang="zh-CN" b="0" i="1" dirty="0" smtClean="0">
                                <a:effectLst/>
                                <a:latin typeface="Cambria Math" panose="02040503050406030204" pitchFamily="18" charset="0"/>
                                <a:cs typeface="Times New Roman" panose="02020603050405020304" pitchFamily="18" charset="0"/>
                              </a:rPr>
                              <m:t>𝑗</m:t>
                            </m:r>
                          </m:sub>
                        </m:sSub>
                      </m:den>
                    </m:f>
                  </m:oMath>
                </a14:m>
                <a:endParaRPr lang="zh-CN" altLang="en-US" dirty="0"/>
              </a:p>
            </p:txBody>
          </p:sp>
        </mc:Choice>
        <mc:Fallback xmlns="">
          <p:sp>
            <p:nvSpPr>
              <p:cNvPr id="75" name="文本框 74">
                <a:extLst>
                  <a:ext uri="{FF2B5EF4-FFF2-40B4-BE49-F238E27FC236}">
                    <a16:creationId xmlns:a16="http://schemas.microsoft.com/office/drawing/2014/main" id="{F23A3616-0D49-4B64-92FE-A8EA5DAC8B5D}"/>
                  </a:ext>
                </a:extLst>
              </p:cNvPr>
              <p:cNvSpPr txBox="1">
                <a:spLocks noRot="1" noChangeAspect="1" noMove="1" noResize="1" noEditPoints="1" noAdjustHandles="1" noChangeArrowheads="1" noChangeShapeType="1" noTextEdit="1"/>
              </p:cNvSpPr>
              <p:nvPr/>
            </p:nvSpPr>
            <p:spPr>
              <a:xfrm>
                <a:off x="6201907" y="4746106"/>
                <a:ext cx="1730513" cy="60959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336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095DB-BE79-448E-A499-1387BAF97ADF}"/>
              </a:ext>
            </a:extLst>
          </p:cNvPr>
          <p:cNvSpPr>
            <a:spLocks noGrp="1"/>
          </p:cNvSpPr>
          <p:nvPr>
            <p:ph type="title"/>
          </p:nvPr>
        </p:nvSpPr>
        <p:spPr>
          <a:xfrm>
            <a:off x="614680" y="203200"/>
            <a:ext cx="9056094" cy="730249"/>
          </a:xfrm>
        </p:spPr>
        <p:txBody>
          <a:bodyPr>
            <a:normAutofit/>
          </a:bodyPr>
          <a:lstStyle/>
          <a:p>
            <a:r>
              <a:rPr lang="zh-CN" altLang="en-US" dirty="0"/>
              <a:t>系统模型</a:t>
            </a:r>
          </a:p>
        </p:txBody>
      </p:sp>
      <p:sp>
        <p:nvSpPr>
          <p:cNvPr id="118" name="标题 15">
            <a:extLst>
              <a:ext uri="{FF2B5EF4-FFF2-40B4-BE49-F238E27FC236}">
                <a16:creationId xmlns:a16="http://schemas.microsoft.com/office/drawing/2014/main" id="{E9BE8C85-8FE9-423B-A757-B9E4461FD985}"/>
              </a:ext>
            </a:extLst>
          </p:cNvPr>
          <p:cNvSpPr txBox="1">
            <a:spLocks/>
          </p:cNvSpPr>
          <p:nvPr/>
        </p:nvSpPr>
        <p:spPr>
          <a:xfrm>
            <a:off x="321199" y="889891"/>
            <a:ext cx="10515600" cy="516968"/>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r>
              <a:rPr lang="zh-CN" altLang="en-US" b="1" dirty="0">
                <a:solidFill>
                  <a:srgbClr val="203864"/>
                </a:solidFill>
                <a:latin typeface="微软雅黑" panose="020B0503020204020204" pitchFamily="34" charset="-122"/>
                <a:ea typeface="微软雅黑" panose="020B0503020204020204" pitchFamily="34" charset="-122"/>
              </a:rPr>
              <a:t>问题建模</a:t>
            </a:r>
          </a:p>
        </p:txBody>
      </p:sp>
      <p:sp>
        <p:nvSpPr>
          <p:cNvPr id="119" name="灯片编号占位符 2">
            <a:extLst>
              <a:ext uri="{FF2B5EF4-FFF2-40B4-BE49-F238E27FC236}">
                <a16:creationId xmlns:a16="http://schemas.microsoft.com/office/drawing/2014/main" id="{FC9A457B-5967-44E6-8CBA-089C20F648C1}"/>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22</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58" name="文本框 57">
            <a:extLst>
              <a:ext uri="{FF2B5EF4-FFF2-40B4-BE49-F238E27FC236}">
                <a16:creationId xmlns:a16="http://schemas.microsoft.com/office/drawing/2014/main" id="{BAD970DA-E104-44DD-9C4B-84B1A18F8B80}"/>
              </a:ext>
            </a:extLst>
          </p:cNvPr>
          <p:cNvSpPr txBox="1"/>
          <p:nvPr/>
        </p:nvSpPr>
        <p:spPr>
          <a:xfrm>
            <a:off x="755668" y="1607377"/>
            <a:ext cx="2485798" cy="525657"/>
          </a:xfrm>
          <a:prstGeom prst="rect">
            <a:avLst/>
          </a:prstGeom>
          <a:noFill/>
          <a:effectLst/>
        </p:spPr>
        <p:txBody>
          <a:bodyPr wrap="square" rtlCol="0">
            <a:spAutoFit/>
          </a:bodyPr>
          <a:lstStyle/>
          <a:p>
            <a:pPr marL="342900" indent="-342900">
              <a:lnSpc>
                <a:spcPct val="130000"/>
              </a:lnSpc>
              <a:buFont typeface="Wingdings" panose="05000000000000000000" pitchFamily="2" charset="2"/>
              <a:buChar char="p"/>
            </a:pPr>
            <a:r>
              <a:rPr lang="zh-CN" altLang="en-US" sz="2400" b="1"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rPr>
              <a:t>能耗模型</a:t>
            </a:r>
            <a:r>
              <a:rPr lang="en-US" altLang="zh-CN" sz="2400" b="1"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solidFill>
                <a:srgbClr val="203864"/>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C79CE02D-7CFC-4080-A44F-080FA00E158D}"/>
                  </a:ext>
                </a:extLst>
              </p:cNvPr>
              <p:cNvSpPr txBox="1"/>
              <p:nvPr/>
            </p:nvSpPr>
            <p:spPr>
              <a:xfrm>
                <a:off x="1275035" y="2837821"/>
                <a:ext cx="6097314" cy="382412"/>
              </a:xfrm>
              <a:prstGeom prst="rect">
                <a:avLst/>
              </a:prstGeom>
              <a:noFill/>
            </p:spPr>
            <p:txBody>
              <a:bodyPr wrap="square">
                <a:spAutoFit/>
              </a:bodyPr>
              <a:lstStyle/>
              <a:p>
                <a:pPr marL="285750" indent="-285750">
                  <a:buFont typeface="Wingdings" panose="05000000000000000000" pitchFamily="2" charset="2"/>
                  <a:buChar char="n"/>
                </a:pPr>
                <a:r>
                  <a:rPr lang="zh-CN" altLang="en-US" dirty="0"/>
                  <a:t>通信能耗：节点 </a:t>
                </a:r>
                <a14:m>
                  <m:oMath xmlns:m="http://schemas.openxmlformats.org/officeDocument/2006/math">
                    <m:r>
                      <a:rPr lang="en-US" altLang="zh-CN" i="1" dirty="0" smtClean="0">
                        <a:latin typeface="Cambria Math" panose="02040503050406030204" pitchFamily="18" charset="0"/>
                      </a:rPr>
                      <m:t>𝑖</m:t>
                    </m:r>
                  </m:oMath>
                </a14:m>
                <a:r>
                  <a:rPr lang="zh-CN" altLang="en-US" dirty="0"/>
                  <a:t> 卸载任务 </a:t>
                </a:r>
                <a14:m>
                  <m:oMath xmlns:m="http://schemas.openxmlformats.org/officeDocument/2006/math">
                    <m:sSubSup>
                      <m:sSubSupPr>
                        <m:ctrlPr>
                          <a:rPr lang="zh-CN" altLang="en-US" i="1" dirty="0">
                            <a:latin typeface="Cambria Math" panose="02040503050406030204" pitchFamily="18" charset="0"/>
                          </a:rPr>
                        </m:ctrlPr>
                      </m:sSubSupPr>
                      <m:e>
                        <m:r>
                          <m:rPr>
                            <m:sty m:val="p"/>
                          </m:rPr>
                          <a:rPr lang="zh-CN" altLang="en-US" i="0" dirty="0" smtClean="0">
                            <a:latin typeface="Cambria Math" panose="02040503050406030204" pitchFamily="18" charset="0"/>
                          </a:rPr>
                          <m:t>Γ</m:t>
                        </m:r>
                      </m:e>
                      <m:sub>
                        <m:r>
                          <a:rPr lang="zh-CN" altLang="en-US" i="1" dirty="0">
                            <a:latin typeface="Cambria Math" panose="02040503050406030204" pitchFamily="18" charset="0"/>
                          </a:rPr>
                          <m:t>𝑖</m:t>
                        </m:r>
                      </m:sub>
                      <m:sup>
                        <m:r>
                          <a:rPr lang="zh-CN" altLang="en-US" i="1" dirty="0">
                            <a:latin typeface="Cambria Math" panose="02040503050406030204" pitchFamily="18" charset="0"/>
                          </a:rPr>
                          <m:t>𝑡</m:t>
                        </m:r>
                      </m:sup>
                    </m:sSubSup>
                  </m:oMath>
                </a14:m>
                <a:r>
                  <a:rPr lang="zh-CN" altLang="en-US" dirty="0"/>
                  <a:t> 到邻居 </a:t>
                </a:r>
                <a:r>
                  <a:rPr lang="en-US" altLang="zh-CN" dirty="0"/>
                  <a:t>j</a:t>
                </a:r>
                <a:r>
                  <a:rPr lang="zh-CN" altLang="en-US" dirty="0"/>
                  <a:t> 的通信能耗为：</a:t>
                </a:r>
              </a:p>
            </p:txBody>
          </p:sp>
        </mc:Choice>
        <mc:Fallback>
          <p:sp>
            <p:nvSpPr>
              <p:cNvPr id="16" name="文本框 15">
                <a:extLst>
                  <a:ext uri="{FF2B5EF4-FFF2-40B4-BE49-F238E27FC236}">
                    <a16:creationId xmlns:a16="http://schemas.microsoft.com/office/drawing/2014/main" id="{C79CE02D-7CFC-4080-A44F-080FA00E158D}"/>
                  </a:ext>
                </a:extLst>
              </p:cNvPr>
              <p:cNvSpPr txBox="1">
                <a:spLocks noRot="1" noChangeAspect="1" noMove="1" noResize="1" noEditPoints="1" noAdjustHandles="1" noChangeArrowheads="1" noChangeShapeType="1" noTextEdit="1"/>
              </p:cNvSpPr>
              <p:nvPr/>
            </p:nvSpPr>
            <p:spPr>
              <a:xfrm>
                <a:off x="1275035" y="2837821"/>
                <a:ext cx="6097314" cy="382412"/>
              </a:xfrm>
              <a:prstGeom prst="rect">
                <a:avLst/>
              </a:prstGeom>
              <a:blipFill>
                <a:blip r:embed="rId3"/>
                <a:stretch>
                  <a:fillRect l="-600" t="-6452" b="-258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3BA996AE-3610-4373-8D17-54A126BE29A8}"/>
                  </a:ext>
                </a:extLst>
              </p:cNvPr>
              <p:cNvSpPr txBox="1"/>
              <p:nvPr/>
            </p:nvSpPr>
            <p:spPr>
              <a:xfrm>
                <a:off x="1109498" y="2191490"/>
                <a:ext cx="10091902" cy="382412"/>
              </a:xfrm>
              <a:prstGeom prst="rect">
                <a:avLst/>
              </a:prstGeom>
              <a:noFill/>
            </p:spPr>
            <p:txBody>
              <a:bodyPr wrap="square">
                <a:spAutoFit/>
              </a:bodyPr>
              <a:lstStyle/>
              <a:p>
                <a:r>
                  <a:rPr lang="zh-CN" altLang="en-US" dirty="0"/>
                  <a:t>节点的能耗主要由计算和通信两部分构成。关注由处理任务 </a:t>
                </a:r>
                <a14:m>
                  <m:oMath xmlns:m="http://schemas.openxmlformats.org/officeDocument/2006/math">
                    <m:sSubSup>
                      <m:sSubSupPr>
                        <m:ctrlPr>
                          <a:rPr lang="zh-CN" altLang="en-US" i="1" dirty="0">
                            <a:latin typeface="Cambria Math" panose="02040503050406030204" pitchFamily="18" charset="0"/>
                          </a:rPr>
                        </m:ctrlPr>
                      </m:sSubSupPr>
                      <m:e>
                        <m:r>
                          <m:rPr>
                            <m:sty m:val="p"/>
                          </m:rPr>
                          <a:rPr lang="zh-CN" altLang="en-US" i="0" dirty="0" smtClean="0">
                            <a:latin typeface="Cambria Math" panose="02040503050406030204" pitchFamily="18" charset="0"/>
                          </a:rPr>
                          <m:t>Γ</m:t>
                        </m:r>
                      </m:e>
                      <m:sub>
                        <m:r>
                          <a:rPr lang="zh-CN" altLang="en-US" i="1" dirty="0">
                            <a:latin typeface="Cambria Math" panose="02040503050406030204" pitchFamily="18" charset="0"/>
                          </a:rPr>
                          <m:t>𝑖</m:t>
                        </m:r>
                      </m:sub>
                      <m:sup>
                        <m:r>
                          <a:rPr lang="zh-CN" altLang="en-US" i="1" dirty="0" smtClean="0">
                            <a:latin typeface="Cambria Math" panose="02040503050406030204" pitchFamily="18" charset="0"/>
                          </a:rPr>
                          <m:t>𝑡</m:t>
                        </m:r>
                      </m:sup>
                    </m:sSubSup>
                  </m:oMath>
                </a14:m>
                <a:r>
                  <a:rPr lang="zh-CN" altLang="en-US" dirty="0"/>
                  <a:t> 所直接产生的能耗</a:t>
                </a:r>
              </a:p>
            </p:txBody>
          </p:sp>
        </mc:Choice>
        <mc:Fallback>
          <p:sp>
            <p:nvSpPr>
              <p:cNvPr id="18" name="文本框 17">
                <a:extLst>
                  <a:ext uri="{FF2B5EF4-FFF2-40B4-BE49-F238E27FC236}">
                    <a16:creationId xmlns:a16="http://schemas.microsoft.com/office/drawing/2014/main" id="{3BA996AE-3610-4373-8D17-54A126BE29A8}"/>
                  </a:ext>
                </a:extLst>
              </p:cNvPr>
              <p:cNvSpPr txBox="1">
                <a:spLocks noRot="1" noChangeAspect="1" noMove="1" noResize="1" noEditPoints="1" noAdjustHandles="1" noChangeArrowheads="1" noChangeShapeType="1" noTextEdit="1"/>
              </p:cNvSpPr>
              <p:nvPr/>
            </p:nvSpPr>
            <p:spPr>
              <a:xfrm>
                <a:off x="1109498" y="2191490"/>
                <a:ext cx="10091902" cy="382412"/>
              </a:xfrm>
              <a:prstGeom prst="rect">
                <a:avLst/>
              </a:prstGeom>
              <a:blipFill>
                <a:blip r:embed="rId4"/>
                <a:stretch>
                  <a:fillRect l="-483" t="-4762" b="-2381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9D75687-0601-49BE-B1E2-CD94D28C4398}"/>
              </a:ext>
            </a:extLst>
          </p:cNvPr>
          <p:cNvPicPr>
            <a:picLocks noChangeAspect="1"/>
          </p:cNvPicPr>
          <p:nvPr/>
        </p:nvPicPr>
        <p:blipFill>
          <a:blip r:embed="rId5"/>
          <a:stretch>
            <a:fillRect/>
          </a:stretch>
        </p:blipFill>
        <p:spPr>
          <a:xfrm>
            <a:off x="4343860" y="3358533"/>
            <a:ext cx="2470277" cy="508026"/>
          </a:xfrm>
          <a:prstGeom prst="rect">
            <a:avLst/>
          </a:prstGeom>
        </p:spPr>
      </p:pic>
      <p:pic>
        <p:nvPicPr>
          <p:cNvPr id="6" name="图片 5">
            <a:extLst>
              <a:ext uri="{FF2B5EF4-FFF2-40B4-BE49-F238E27FC236}">
                <a16:creationId xmlns:a16="http://schemas.microsoft.com/office/drawing/2014/main" id="{58DC7D08-D488-497E-AA6E-CB0205DEA3F1}"/>
              </a:ext>
            </a:extLst>
          </p:cNvPr>
          <p:cNvPicPr>
            <a:picLocks noChangeAspect="1"/>
          </p:cNvPicPr>
          <p:nvPr/>
        </p:nvPicPr>
        <p:blipFill>
          <a:blip r:embed="rId6"/>
          <a:stretch>
            <a:fillRect/>
          </a:stretch>
        </p:blipFill>
        <p:spPr>
          <a:xfrm>
            <a:off x="3734915" y="4156531"/>
            <a:ext cx="3460928" cy="825542"/>
          </a:xfrm>
          <a:prstGeom prst="rect">
            <a:avLst/>
          </a:prstGeom>
        </p:spPr>
      </p:pic>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7F6F7953-D0AD-4C8B-8CE1-87FA6CB8F4AC}"/>
                  </a:ext>
                </a:extLst>
              </p:cNvPr>
              <p:cNvSpPr txBox="1"/>
              <p:nvPr/>
            </p:nvSpPr>
            <p:spPr>
              <a:xfrm>
                <a:off x="1275035" y="3866559"/>
                <a:ext cx="8877958" cy="382412"/>
              </a:xfrm>
              <a:prstGeom prst="rect">
                <a:avLst/>
              </a:prstGeom>
              <a:noFill/>
            </p:spPr>
            <p:txBody>
              <a:bodyPr wrap="square">
                <a:spAutoFit/>
              </a:bodyPr>
              <a:lstStyle/>
              <a:p>
                <a:pPr marL="285750" indent="-285750">
                  <a:buFont typeface="Wingdings" panose="05000000000000000000" pitchFamily="2" charset="2"/>
                  <a:buChar char="n"/>
                </a:pPr>
                <a:r>
                  <a:rPr lang="zh-CN" altLang="en-US" dirty="0"/>
                  <a:t>计算能耗：根据广泛采用的CPU功耗模型，节点 </a:t>
                </a:r>
                <a14:m>
                  <m:oMath xmlns:m="http://schemas.openxmlformats.org/officeDocument/2006/math">
                    <m:r>
                      <a:rPr lang="en-US" altLang="zh-CN" i="1" dirty="0" smtClean="0">
                        <a:latin typeface="Cambria Math" panose="02040503050406030204" pitchFamily="18" charset="0"/>
                      </a:rPr>
                      <m:t>𝑗</m:t>
                    </m:r>
                  </m:oMath>
                </a14:m>
                <a:r>
                  <a:rPr lang="zh-CN" altLang="en-US" dirty="0"/>
                  <a:t> 处理任务 </a:t>
                </a:r>
                <a14:m>
                  <m:oMath xmlns:m="http://schemas.openxmlformats.org/officeDocument/2006/math">
                    <m:sSubSup>
                      <m:sSubSupPr>
                        <m:ctrlPr>
                          <a:rPr lang="zh-CN" altLang="en-US" i="1" dirty="0">
                            <a:latin typeface="Cambria Math" panose="02040503050406030204" pitchFamily="18" charset="0"/>
                          </a:rPr>
                        </m:ctrlPr>
                      </m:sSubSupPr>
                      <m:e>
                        <m:r>
                          <m:rPr>
                            <m:sty m:val="p"/>
                          </m:rPr>
                          <a:rPr lang="zh-CN" altLang="en-US" i="0" dirty="0" smtClean="0">
                            <a:latin typeface="Cambria Math" panose="02040503050406030204" pitchFamily="18" charset="0"/>
                          </a:rPr>
                          <m:t>Γ</m:t>
                        </m:r>
                      </m:e>
                      <m:sub>
                        <m:r>
                          <a:rPr lang="zh-CN" altLang="en-US" i="1" dirty="0">
                            <a:latin typeface="Cambria Math" panose="02040503050406030204" pitchFamily="18" charset="0"/>
                          </a:rPr>
                          <m:t>𝑖</m:t>
                        </m:r>
                      </m:sub>
                      <m:sup>
                        <m:r>
                          <a:rPr lang="zh-CN" altLang="en-US" i="1" dirty="0" smtClean="0">
                            <a:latin typeface="Cambria Math" panose="02040503050406030204" pitchFamily="18" charset="0"/>
                          </a:rPr>
                          <m:t>𝑡</m:t>
                        </m:r>
                      </m:sup>
                    </m:sSubSup>
                  </m:oMath>
                </a14:m>
                <a:r>
                  <a:rPr lang="zh-CN" altLang="en-US" dirty="0"/>
                  <a:t> 的计算能耗为：</a:t>
                </a:r>
              </a:p>
            </p:txBody>
          </p:sp>
        </mc:Choice>
        <mc:Fallback>
          <p:sp>
            <p:nvSpPr>
              <p:cNvPr id="22" name="文本框 21">
                <a:extLst>
                  <a:ext uri="{FF2B5EF4-FFF2-40B4-BE49-F238E27FC236}">
                    <a16:creationId xmlns:a16="http://schemas.microsoft.com/office/drawing/2014/main" id="{7F6F7953-D0AD-4C8B-8CE1-87FA6CB8F4AC}"/>
                  </a:ext>
                </a:extLst>
              </p:cNvPr>
              <p:cNvSpPr txBox="1">
                <a:spLocks noRot="1" noChangeAspect="1" noMove="1" noResize="1" noEditPoints="1" noAdjustHandles="1" noChangeArrowheads="1" noChangeShapeType="1" noTextEdit="1"/>
              </p:cNvSpPr>
              <p:nvPr/>
            </p:nvSpPr>
            <p:spPr>
              <a:xfrm>
                <a:off x="1275035" y="3866559"/>
                <a:ext cx="8877958" cy="382412"/>
              </a:xfrm>
              <a:prstGeom prst="rect">
                <a:avLst/>
              </a:prstGeom>
              <a:blipFill>
                <a:blip r:embed="rId7"/>
                <a:stretch>
                  <a:fillRect l="-412" t="-4762" b="-23810"/>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1AEE269C-E2F7-44BA-AD38-5BB7708B0A57}"/>
              </a:ext>
            </a:extLst>
          </p:cNvPr>
          <p:cNvPicPr>
            <a:picLocks noChangeAspect="1"/>
          </p:cNvPicPr>
          <p:nvPr/>
        </p:nvPicPr>
        <p:blipFill>
          <a:blip r:embed="rId8"/>
          <a:stretch>
            <a:fillRect/>
          </a:stretch>
        </p:blipFill>
        <p:spPr>
          <a:xfrm>
            <a:off x="3734915" y="5457284"/>
            <a:ext cx="4236568" cy="1387841"/>
          </a:xfrm>
          <a:prstGeom prst="rect">
            <a:avLst/>
          </a:prstGeom>
        </p:spPr>
      </p:pic>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34ADBE25-638D-4D10-B16E-A1B7037C3676}"/>
                  </a:ext>
                </a:extLst>
              </p:cNvPr>
              <p:cNvSpPr txBox="1"/>
              <p:nvPr/>
            </p:nvSpPr>
            <p:spPr>
              <a:xfrm>
                <a:off x="1275035" y="4915371"/>
                <a:ext cx="8877958" cy="403572"/>
              </a:xfrm>
              <a:prstGeom prst="rect">
                <a:avLst/>
              </a:prstGeom>
              <a:noFill/>
            </p:spPr>
            <p:txBody>
              <a:bodyPr wrap="square">
                <a:spAutoFit/>
              </a:bodyPr>
              <a:lstStyle/>
              <a:p>
                <a:pPr marL="285750" indent="-285750">
                  <a:buFont typeface="Wingdings" panose="05000000000000000000" pitchFamily="2" charset="2"/>
                  <a:buChar char="n"/>
                </a:pPr>
                <a:r>
                  <a:rPr lang="zh-CN" altLang="en-US" dirty="0"/>
                  <a:t>综上，定义任务</a:t>
                </a:r>
                <a14:m>
                  <m:oMath xmlns:m="http://schemas.openxmlformats.org/officeDocument/2006/math">
                    <m:sSubSup>
                      <m:sSubSupPr>
                        <m:ctrlPr>
                          <a:rPr lang="en-US" altLang="zh-CN" b="0" i="1" smtClean="0">
                            <a:latin typeface="Cambria Math" panose="02040503050406030204" pitchFamily="18" charset="0"/>
                          </a:rPr>
                        </m:ctrlPr>
                      </m:sSubSupPr>
                      <m:e>
                        <m:r>
                          <m:rPr>
                            <m:sty m:val="p"/>
                          </m:rPr>
                          <a:rPr lang="en-US" altLang="zh-CN" b="0" i="0" smtClean="0">
                            <a:latin typeface="Cambria Math" panose="02040503050406030204" pitchFamily="18" charset="0"/>
                          </a:rPr>
                          <m:t>Γ</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的总延迟</a:t>
                </a:r>
                <a14:m>
                  <m:oMath xmlns:m="http://schemas.openxmlformats.org/officeDocument/2006/math">
                    <m:sSubSup>
                      <m:sSubSupPr>
                        <m:ctrlPr>
                          <a:rPr lang="en-US" altLang="zh-CN" b="0" i="1" dirty="0" smtClean="0">
                            <a:latin typeface="Cambria Math" panose="02040503050406030204" pitchFamily="18" charset="0"/>
                          </a:rPr>
                        </m:ctrlPr>
                      </m:sSubSupPr>
                      <m:e>
                        <m:r>
                          <m:rPr>
                            <m:sty m:val="p"/>
                          </m:rPr>
                          <a:rPr lang="en-US" altLang="zh-CN" i="1" dirty="0">
                            <a:latin typeface="Cambria Math" panose="02040503050406030204" pitchFamily="18" charset="0"/>
                          </a:rPr>
                          <m:t>T</m:t>
                        </m:r>
                      </m:e>
                      <m:sub>
                        <m:r>
                          <a:rPr lang="en-US" altLang="zh-CN" b="0" i="1" dirty="0" smtClean="0">
                            <a:latin typeface="Cambria Math" panose="02040503050406030204" pitchFamily="18" charset="0"/>
                          </a:rPr>
                          <m:t>𝑡𝑜𝑡𝑎𝑙</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𝑖</m:t>
                        </m:r>
                      </m:sub>
                      <m:sup>
                        <m:r>
                          <a:rPr lang="en-US" altLang="zh-CN" b="0" i="1" dirty="0" smtClean="0">
                            <a:latin typeface="Cambria Math" panose="02040503050406030204" pitchFamily="18" charset="0"/>
                          </a:rPr>
                          <m:t>𝑡</m:t>
                        </m:r>
                      </m:sup>
                    </m:sSubSup>
                  </m:oMath>
                </a14:m>
                <a:r>
                  <a:rPr lang="zh-CN" altLang="en-US" dirty="0"/>
                  <a:t>和总能耗</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𝑡𝑜𝑡𝑎𝑙</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zh-CN" altLang="en-US" i="1">
                        <a:latin typeface="Cambria Math" panose="02040503050406030204" pitchFamily="18" charset="0"/>
                      </a:rPr>
                      <m:t>：</m:t>
                    </m:r>
                  </m:oMath>
                </a14:m>
                <a:endParaRPr lang="zh-CN" altLang="en-US" dirty="0"/>
              </a:p>
            </p:txBody>
          </p:sp>
        </mc:Choice>
        <mc:Fallback>
          <p:sp>
            <p:nvSpPr>
              <p:cNvPr id="24" name="文本框 23">
                <a:extLst>
                  <a:ext uri="{FF2B5EF4-FFF2-40B4-BE49-F238E27FC236}">
                    <a16:creationId xmlns:a16="http://schemas.microsoft.com/office/drawing/2014/main" id="{34ADBE25-638D-4D10-B16E-A1B7037C3676}"/>
                  </a:ext>
                </a:extLst>
              </p:cNvPr>
              <p:cNvSpPr txBox="1">
                <a:spLocks noRot="1" noChangeAspect="1" noMove="1" noResize="1" noEditPoints="1" noAdjustHandles="1" noChangeArrowheads="1" noChangeShapeType="1" noTextEdit="1"/>
              </p:cNvSpPr>
              <p:nvPr/>
            </p:nvSpPr>
            <p:spPr>
              <a:xfrm>
                <a:off x="1275035" y="4915371"/>
                <a:ext cx="8877958" cy="403572"/>
              </a:xfrm>
              <a:prstGeom prst="rect">
                <a:avLst/>
              </a:prstGeom>
              <a:blipFill>
                <a:blip r:embed="rId9"/>
                <a:stretch>
                  <a:fillRect l="-412" t="-4478" b="-164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374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095DB-BE79-448E-A499-1387BAF97ADF}"/>
              </a:ext>
            </a:extLst>
          </p:cNvPr>
          <p:cNvSpPr>
            <a:spLocks noGrp="1"/>
          </p:cNvSpPr>
          <p:nvPr>
            <p:ph type="title"/>
          </p:nvPr>
        </p:nvSpPr>
        <p:spPr>
          <a:xfrm>
            <a:off x="614680" y="203200"/>
            <a:ext cx="9056094" cy="730249"/>
          </a:xfrm>
        </p:spPr>
        <p:txBody>
          <a:bodyPr>
            <a:normAutofit/>
          </a:bodyPr>
          <a:lstStyle/>
          <a:p>
            <a:r>
              <a:rPr lang="zh-CN" altLang="en-US" dirty="0"/>
              <a:t>系统模型</a:t>
            </a:r>
          </a:p>
        </p:txBody>
      </p:sp>
      <p:sp>
        <p:nvSpPr>
          <p:cNvPr id="118" name="标题 15">
            <a:extLst>
              <a:ext uri="{FF2B5EF4-FFF2-40B4-BE49-F238E27FC236}">
                <a16:creationId xmlns:a16="http://schemas.microsoft.com/office/drawing/2014/main" id="{E9BE8C85-8FE9-423B-A757-B9E4461FD985}"/>
              </a:ext>
            </a:extLst>
          </p:cNvPr>
          <p:cNvSpPr txBox="1">
            <a:spLocks/>
          </p:cNvSpPr>
          <p:nvPr/>
        </p:nvSpPr>
        <p:spPr>
          <a:xfrm>
            <a:off x="321199" y="889891"/>
            <a:ext cx="10515600" cy="516968"/>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r>
              <a:rPr lang="zh-CN" altLang="en-US" b="1" dirty="0">
                <a:solidFill>
                  <a:srgbClr val="203864"/>
                </a:solidFill>
                <a:latin typeface="微软雅黑" panose="020B0503020204020204" pitchFamily="34" charset="-122"/>
                <a:ea typeface="微软雅黑" panose="020B0503020204020204" pitchFamily="34" charset="-122"/>
              </a:rPr>
              <a:t>问题建模</a:t>
            </a:r>
          </a:p>
        </p:txBody>
      </p:sp>
      <p:sp>
        <p:nvSpPr>
          <p:cNvPr id="119" name="灯片编号占位符 2">
            <a:extLst>
              <a:ext uri="{FF2B5EF4-FFF2-40B4-BE49-F238E27FC236}">
                <a16:creationId xmlns:a16="http://schemas.microsoft.com/office/drawing/2014/main" id="{FC9A457B-5967-44E6-8CBA-089C20F648C1}"/>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23</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9" name="文本框 8">
            <a:extLst>
              <a:ext uri="{FF2B5EF4-FFF2-40B4-BE49-F238E27FC236}">
                <a16:creationId xmlns:a16="http://schemas.microsoft.com/office/drawing/2014/main" id="{3100B7D1-DC86-43F3-BC0A-20B7FB91E424}"/>
              </a:ext>
            </a:extLst>
          </p:cNvPr>
          <p:cNvSpPr txBox="1"/>
          <p:nvPr/>
        </p:nvSpPr>
        <p:spPr>
          <a:xfrm>
            <a:off x="709819" y="1521408"/>
            <a:ext cx="11009741" cy="960328"/>
          </a:xfrm>
          <a:prstGeom prst="rect">
            <a:avLst/>
          </a:prstGeom>
          <a:noFill/>
        </p:spPr>
        <p:txBody>
          <a:bodyPr wrap="square">
            <a:spAutoFit/>
          </a:bodyPr>
          <a:lstStyle/>
          <a:p>
            <a:pPr marL="342900" indent="-342900">
              <a:lnSpc>
                <a:spcPct val="150000"/>
              </a:lnSpc>
              <a:buFont typeface="Wingdings" panose="05000000000000000000" pitchFamily="2" charset="2"/>
              <a:buChar char="p"/>
            </a:pPr>
            <a:r>
              <a:rPr lang="zh-CN" altLang="en-US" sz="2000" dirty="0">
                <a:latin typeface="+mj-ea"/>
                <a:ea typeface="+mj-ea"/>
                <a:cs typeface="Times New Roman" panose="02020603050405020304" pitchFamily="18" charset="0"/>
              </a:rPr>
              <a:t>优化目标为最小化网络中所有节点接收到的任务平均处理时延，包括传输时延、计算时延、排队时延。每个节点的任务只能且必须由一个邻居节点或自身节点处理</a:t>
            </a:r>
          </a:p>
        </p:txBody>
      </p:sp>
      <p:sp>
        <p:nvSpPr>
          <p:cNvPr id="11" name="文本框 10">
            <a:extLst>
              <a:ext uri="{FF2B5EF4-FFF2-40B4-BE49-F238E27FC236}">
                <a16:creationId xmlns:a16="http://schemas.microsoft.com/office/drawing/2014/main" id="{96AE93E1-5F1E-4905-B7EE-57A2FCB7E637}"/>
              </a:ext>
            </a:extLst>
          </p:cNvPr>
          <p:cNvSpPr txBox="1"/>
          <p:nvPr/>
        </p:nvSpPr>
        <p:spPr>
          <a:xfrm>
            <a:off x="6855572" y="2761255"/>
            <a:ext cx="3756156" cy="417358"/>
          </a:xfrm>
          <a:prstGeom prst="rect">
            <a:avLst/>
          </a:prstGeom>
          <a:noFill/>
        </p:spPr>
        <p:txBody>
          <a:bodyPr wrap="none" rtlCol="0">
            <a:spAutoFit/>
          </a:bodyPr>
          <a:lstStyle/>
          <a:p>
            <a:pPr algn="ctr">
              <a:lnSpc>
                <a:spcPct val="130000"/>
              </a:lnSpc>
            </a:pP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最小化系统所有任务处理时延</a:t>
            </a:r>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能耗</a:t>
            </a:r>
          </a:p>
        </p:txBody>
      </p:sp>
      <p:pic>
        <p:nvPicPr>
          <p:cNvPr id="3" name="图片 2">
            <a:extLst>
              <a:ext uri="{FF2B5EF4-FFF2-40B4-BE49-F238E27FC236}">
                <a16:creationId xmlns:a16="http://schemas.microsoft.com/office/drawing/2014/main" id="{23D67F58-4FC7-4624-BDE4-15861A4711C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2028" y="2451881"/>
            <a:ext cx="5493032" cy="1073205"/>
          </a:xfrm>
          <a:prstGeom prst="rect">
            <a:avLst/>
          </a:prstGeom>
        </p:spPr>
      </p:pic>
      <p:pic>
        <p:nvPicPr>
          <p:cNvPr id="4" name="图片 3">
            <a:extLst>
              <a:ext uri="{FF2B5EF4-FFF2-40B4-BE49-F238E27FC236}">
                <a16:creationId xmlns:a16="http://schemas.microsoft.com/office/drawing/2014/main" id="{502718FE-551D-4550-A15F-96A5AE9EAC82}"/>
              </a:ext>
            </a:extLst>
          </p:cNvPr>
          <p:cNvPicPr>
            <a:picLocks noChangeAspect="1"/>
          </p:cNvPicPr>
          <p:nvPr/>
        </p:nvPicPr>
        <p:blipFill>
          <a:blip r:embed="rId4"/>
          <a:stretch>
            <a:fillRect/>
          </a:stretch>
        </p:blipFill>
        <p:spPr>
          <a:xfrm>
            <a:off x="1441495" y="3541522"/>
            <a:ext cx="9505905" cy="2221255"/>
          </a:xfrm>
          <a:prstGeom prst="rect">
            <a:avLst/>
          </a:prstGeom>
        </p:spPr>
      </p:pic>
      <p:sp>
        <p:nvSpPr>
          <p:cNvPr id="15" name="文本框 14">
            <a:extLst>
              <a:ext uri="{FF2B5EF4-FFF2-40B4-BE49-F238E27FC236}">
                <a16:creationId xmlns:a16="http://schemas.microsoft.com/office/drawing/2014/main" id="{A4F15B63-0492-4640-A721-4A3735029F70}"/>
              </a:ext>
            </a:extLst>
          </p:cNvPr>
          <p:cNvSpPr txBox="1"/>
          <p:nvPr/>
        </p:nvSpPr>
        <p:spPr>
          <a:xfrm>
            <a:off x="8211865" y="3606521"/>
            <a:ext cx="3233901" cy="369332"/>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每个任务都被且仅被分配一次</a:t>
            </a:r>
          </a:p>
        </p:txBody>
      </p:sp>
      <p:sp>
        <p:nvSpPr>
          <p:cNvPr id="16" name="文本框 15">
            <a:extLst>
              <a:ext uri="{FF2B5EF4-FFF2-40B4-BE49-F238E27FC236}">
                <a16:creationId xmlns:a16="http://schemas.microsoft.com/office/drawing/2014/main" id="{DA8D53B1-0E30-4F4F-8E12-55ABA63D7959}"/>
              </a:ext>
            </a:extLst>
          </p:cNvPr>
          <p:cNvSpPr txBox="1"/>
          <p:nvPr/>
        </p:nvSpPr>
        <p:spPr>
          <a:xfrm>
            <a:off x="8485659" y="4528097"/>
            <a:ext cx="3233901" cy="369332"/>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链路稳定性约束</a:t>
            </a:r>
          </a:p>
        </p:txBody>
      </p:sp>
      <p:sp>
        <p:nvSpPr>
          <p:cNvPr id="17" name="文本框 16">
            <a:extLst>
              <a:ext uri="{FF2B5EF4-FFF2-40B4-BE49-F238E27FC236}">
                <a16:creationId xmlns:a16="http://schemas.microsoft.com/office/drawing/2014/main" id="{9D8EDACC-8B2F-40C8-98EC-8364F8CEE782}"/>
              </a:ext>
            </a:extLst>
          </p:cNvPr>
          <p:cNvSpPr txBox="1"/>
          <p:nvPr/>
        </p:nvSpPr>
        <p:spPr>
          <a:xfrm>
            <a:off x="8508322" y="5080341"/>
            <a:ext cx="3233901" cy="369332"/>
          </a:xfrm>
          <a:prstGeom prst="rect">
            <a:avLst/>
          </a:prstGeom>
          <a:noFill/>
        </p:spPr>
        <p:txBody>
          <a:bodyPr wrap="square">
            <a:spAutoFit/>
          </a:bodyPr>
          <a:lstStyle/>
          <a:p>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能量预算约束</a:t>
            </a:r>
          </a:p>
        </p:txBody>
      </p:sp>
    </p:spTree>
    <p:extLst>
      <p:ext uri="{BB962C8B-B14F-4D97-AF65-F5344CB8AC3E}">
        <p14:creationId xmlns:p14="http://schemas.microsoft.com/office/powerpoint/2010/main" val="2865516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095DB-BE79-448E-A499-1387BAF97ADF}"/>
              </a:ext>
            </a:extLst>
          </p:cNvPr>
          <p:cNvSpPr>
            <a:spLocks noGrp="1"/>
          </p:cNvSpPr>
          <p:nvPr>
            <p:ph type="title"/>
          </p:nvPr>
        </p:nvSpPr>
        <p:spPr>
          <a:xfrm>
            <a:off x="614680" y="203200"/>
            <a:ext cx="9056094" cy="730249"/>
          </a:xfrm>
        </p:spPr>
        <p:txBody>
          <a:bodyPr>
            <a:normAutofit/>
          </a:bodyPr>
          <a:lstStyle/>
          <a:p>
            <a:r>
              <a:rPr lang="zh-CN" altLang="en-US" dirty="0"/>
              <a:t>系统模型</a:t>
            </a:r>
          </a:p>
        </p:txBody>
      </p:sp>
      <p:sp>
        <p:nvSpPr>
          <p:cNvPr id="118" name="标题 15">
            <a:extLst>
              <a:ext uri="{FF2B5EF4-FFF2-40B4-BE49-F238E27FC236}">
                <a16:creationId xmlns:a16="http://schemas.microsoft.com/office/drawing/2014/main" id="{E9BE8C85-8FE9-423B-A757-B9E4461FD985}"/>
              </a:ext>
            </a:extLst>
          </p:cNvPr>
          <p:cNvSpPr txBox="1">
            <a:spLocks/>
          </p:cNvSpPr>
          <p:nvPr/>
        </p:nvSpPr>
        <p:spPr>
          <a:xfrm>
            <a:off x="321199" y="889891"/>
            <a:ext cx="10515600" cy="516968"/>
          </a:xfrm>
          <a:prstGeom prst="rect">
            <a:avLst/>
          </a:prstGeom>
        </p:spPr>
        <p:txBody>
          <a:bodyPr vert="horz" lIns="91440" tIns="45720" rIns="91440" bIns="45720" rtlCol="0" anchor="ctr">
            <a:normAutofit/>
          </a:bodyPr>
          <a:lstStyle>
            <a:lvl1pPr marL="457200" indent="-457200" algn="l" defTabSz="914400" rtl="0" eaLnBrk="1" latinLnBrk="0" hangingPunct="1">
              <a:lnSpc>
                <a:spcPct val="90000"/>
              </a:lnSpc>
              <a:spcBef>
                <a:spcPct val="0"/>
              </a:spcBef>
              <a:buFont typeface="Wingdings" panose="05000000000000000000" pitchFamily="2" charset="2"/>
              <a:buChar char="u"/>
              <a:defRPr sz="2800" kern="1200">
                <a:solidFill>
                  <a:schemeClr val="tx1">
                    <a:lumMod val="85000"/>
                    <a:lumOff val="15000"/>
                  </a:schemeClr>
                </a:solidFill>
                <a:latin typeface="思源宋体 Heavy" panose="02020900000000000000" pitchFamily="18" charset="-122"/>
                <a:ea typeface="思源宋体 Heavy" panose="02020900000000000000" pitchFamily="18" charset="-122"/>
                <a:cs typeface="+mj-cs"/>
              </a:defRPr>
            </a:lvl1pPr>
          </a:lstStyle>
          <a:p>
            <a:r>
              <a:rPr lang="zh-CN" altLang="en-US" b="1" dirty="0">
                <a:solidFill>
                  <a:srgbClr val="203864"/>
                </a:solidFill>
                <a:latin typeface="微软雅黑" panose="020B0503020204020204" pitchFamily="34" charset="-122"/>
                <a:ea typeface="微软雅黑" panose="020B0503020204020204" pitchFamily="34" charset="-122"/>
              </a:rPr>
              <a:t>挑战</a:t>
            </a:r>
          </a:p>
        </p:txBody>
      </p:sp>
      <p:sp>
        <p:nvSpPr>
          <p:cNvPr id="119" name="灯片编号占位符 2">
            <a:extLst>
              <a:ext uri="{FF2B5EF4-FFF2-40B4-BE49-F238E27FC236}">
                <a16:creationId xmlns:a16="http://schemas.microsoft.com/office/drawing/2014/main" id="{FC9A457B-5967-44E6-8CBA-089C20F648C1}"/>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24</a:t>
            </a:fld>
            <a:r>
              <a:rPr lang="en-US" altLang="zh-CN" dirty="0">
                <a:solidFill>
                  <a:schemeClr val="accent1">
                    <a:lumMod val="50000"/>
                  </a:schemeClr>
                </a:solidFill>
              </a:rPr>
              <a:t>/40</a:t>
            </a:r>
            <a:endParaRPr lang="zh-CN" altLang="en-US" dirty="0">
              <a:solidFill>
                <a:schemeClr val="accent1">
                  <a:lumMod val="50000"/>
                </a:schemeClr>
              </a:solidFill>
            </a:endParaRPr>
          </a:p>
        </p:txBody>
      </p:sp>
      <p:grpSp>
        <p:nvGrpSpPr>
          <p:cNvPr id="15" name="组合 14">
            <a:extLst>
              <a:ext uri="{FF2B5EF4-FFF2-40B4-BE49-F238E27FC236}">
                <a16:creationId xmlns:a16="http://schemas.microsoft.com/office/drawing/2014/main" id="{6E673F17-D8D0-4C53-A452-A4935EAB7A0B}"/>
              </a:ext>
            </a:extLst>
          </p:cNvPr>
          <p:cNvGrpSpPr/>
          <p:nvPr/>
        </p:nvGrpSpPr>
        <p:grpSpPr>
          <a:xfrm>
            <a:off x="614680" y="1784183"/>
            <a:ext cx="5610806" cy="4805402"/>
            <a:chOff x="6219031" y="1689325"/>
            <a:chExt cx="5610806" cy="4805402"/>
          </a:xfrm>
        </p:grpSpPr>
        <p:pic>
          <p:nvPicPr>
            <p:cNvPr id="16" name="图片 15">
              <a:extLst>
                <a:ext uri="{FF2B5EF4-FFF2-40B4-BE49-F238E27FC236}">
                  <a16:creationId xmlns:a16="http://schemas.microsoft.com/office/drawing/2014/main" id="{C8B70D27-3CAE-441A-B779-5003175C560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7162114" y="1924984"/>
              <a:ext cx="613395" cy="669786"/>
            </a:xfrm>
            <a:prstGeom prst="rect">
              <a:avLst/>
            </a:prstGeom>
          </p:spPr>
        </p:pic>
        <p:pic>
          <p:nvPicPr>
            <p:cNvPr id="17" name="图片 16">
              <a:extLst>
                <a:ext uri="{FF2B5EF4-FFF2-40B4-BE49-F238E27FC236}">
                  <a16:creationId xmlns:a16="http://schemas.microsoft.com/office/drawing/2014/main" id="{E9C78FFD-C072-43CF-B1DA-2FCF712CBB0F}"/>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7340117" y="2322334"/>
              <a:ext cx="251443" cy="251443"/>
            </a:xfrm>
            <a:prstGeom prst="rect">
              <a:avLst/>
            </a:prstGeom>
          </p:spPr>
        </p:pic>
        <p:sp>
          <p:nvSpPr>
            <p:cNvPr id="18" name="矩形 17">
              <a:extLst>
                <a:ext uri="{FF2B5EF4-FFF2-40B4-BE49-F238E27FC236}">
                  <a16:creationId xmlns:a16="http://schemas.microsoft.com/office/drawing/2014/main" id="{7B58A3D3-536B-463B-BB5F-799C123DFF2B}"/>
                </a:ext>
              </a:extLst>
            </p:cNvPr>
            <p:cNvSpPr/>
            <p:nvPr/>
          </p:nvSpPr>
          <p:spPr>
            <a:xfrm>
              <a:off x="7014785" y="1738947"/>
              <a:ext cx="445062"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9" name="矩形 18">
              <a:extLst>
                <a:ext uri="{FF2B5EF4-FFF2-40B4-BE49-F238E27FC236}">
                  <a16:creationId xmlns:a16="http://schemas.microsoft.com/office/drawing/2014/main" id="{60CCDF41-A791-4CFD-BE8E-F7F6D1B2C5CF}"/>
                </a:ext>
              </a:extLst>
            </p:cNvPr>
            <p:cNvSpPr/>
            <p:nvPr/>
          </p:nvSpPr>
          <p:spPr>
            <a:xfrm>
              <a:off x="7465839" y="1738947"/>
              <a:ext cx="724633" cy="1323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矩形 19">
              <a:extLst>
                <a:ext uri="{FF2B5EF4-FFF2-40B4-BE49-F238E27FC236}">
                  <a16:creationId xmlns:a16="http://schemas.microsoft.com/office/drawing/2014/main" id="{E8F6F400-71F0-445A-8C85-2ACBDB7B4CD1}"/>
                </a:ext>
              </a:extLst>
            </p:cNvPr>
            <p:cNvSpPr/>
            <p:nvPr/>
          </p:nvSpPr>
          <p:spPr>
            <a:xfrm>
              <a:off x="6697616" y="2713772"/>
              <a:ext cx="445062" cy="13237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1" name="直接箭头连接符 20">
              <a:extLst>
                <a:ext uri="{FF2B5EF4-FFF2-40B4-BE49-F238E27FC236}">
                  <a16:creationId xmlns:a16="http://schemas.microsoft.com/office/drawing/2014/main" id="{9F024330-84E5-418D-AAF9-546B19995B4D}"/>
                </a:ext>
              </a:extLst>
            </p:cNvPr>
            <p:cNvCxnSpPr>
              <a:cxnSpLocks/>
              <a:stCxn id="20" idx="3"/>
              <a:endCxn id="17" idx="2"/>
            </p:cNvCxnSpPr>
            <p:nvPr/>
          </p:nvCxnSpPr>
          <p:spPr>
            <a:xfrm flipV="1">
              <a:off x="7142678" y="2573777"/>
              <a:ext cx="323161" cy="206184"/>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F560D221-FA29-4F8E-B3D1-3FB79F9B8EDA}"/>
                </a:ext>
              </a:extLst>
            </p:cNvPr>
            <p:cNvSpPr/>
            <p:nvPr/>
          </p:nvSpPr>
          <p:spPr>
            <a:xfrm>
              <a:off x="6693445" y="1738947"/>
              <a:ext cx="315347"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3" name="图片 22">
              <a:extLst>
                <a:ext uri="{FF2B5EF4-FFF2-40B4-BE49-F238E27FC236}">
                  <a16:creationId xmlns:a16="http://schemas.microsoft.com/office/drawing/2014/main" id="{551BDC4A-FA44-414B-B86D-8E42AB85E462}"/>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9797225" y="1842697"/>
              <a:ext cx="613395" cy="669786"/>
            </a:xfrm>
            <a:prstGeom prst="rect">
              <a:avLst/>
            </a:prstGeom>
          </p:spPr>
        </p:pic>
        <p:pic>
          <p:nvPicPr>
            <p:cNvPr id="24" name="图片 23">
              <a:extLst>
                <a:ext uri="{FF2B5EF4-FFF2-40B4-BE49-F238E27FC236}">
                  <a16:creationId xmlns:a16="http://schemas.microsoft.com/office/drawing/2014/main" id="{28D0AF99-A0E8-41AD-88BE-9FB08521D1A9}"/>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9975228" y="2240047"/>
              <a:ext cx="251443" cy="251443"/>
            </a:xfrm>
            <a:prstGeom prst="rect">
              <a:avLst/>
            </a:prstGeom>
          </p:spPr>
        </p:pic>
        <p:pic>
          <p:nvPicPr>
            <p:cNvPr id="25" name="图片 24">
              <a:extLst>
                <a:ext uri="{FF2B5EF4-FFF2-40B4-BE49-F238E27FC236}">
                  <a16:creationId xmlns:a16="http://schemas.microsoft.com/office/drawing/2014/main" id="{71ED154F-912E-49B7-98C0-9A509F51134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7656954" y="3961686"/>
              <a:ext cx="613395" cy="669786"/>
            </a:xfrm>
            <a:prstGeom prst="rect">
              <a:avLst/>
            </a:prstGeom>
          </p:spPr>
        </p:pic>
        <p:pic>
          <p:nvPicPr>
            <p:cNvPr id="26" name="图片 25">
              <a:extLst>
                <a:ext uri="{FF2B5EF4-FFF2-40B4-BE49-F238E27FC236}">
                  <a16:creationId xmlns:a16="http://schemas.microsoft.com/office/drawing/2014/main" id="{E6B2B050-72E2-4EFE-9EE6-38CF68E4CD73}"/>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7834957" y="4359036"/>
              <a:ext cx="251443" cy="251443"/>
            </a:xfrm>
            <a:prstGeom prst="rect">
              <a:avLst/>
            </a:prstGeom>
          </p:spPr>
        </p:pic>
        <p:pic>
          <p:nvPicPr>
            <p:cNvPr id="27" name="图片 26">
              <a:extLst>
                <a:ext uri="{FF2B5EF4-FFF2-40B4-BE49-F238E27FC236}">
                  <a16:creationId xmlns:a16="http://schemas.microsoft.com/office/drawing/2014/main" id="{762786B6-1F46-4A3C-85E5-C8C80CFE86CE}"/>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9613276" y="3203999"/>
              <a:ext cx="613395" cy="669786"/>
            </a:xfrm>
            <a:prstGeom prst="rect">
              <a:avLst/>
            </a:prstGeom>
          </p:spPr>
        </p:pic>
        <p:pic>
          <p:nvPicPr>
            <p:cNvPr id="28" name="图片 27">
              <a:extLst>
                <a:ext uri="{FF2B5EF4-FFF2-40B4-BE49-F238E27FC236}">
                  <a16:creationId xmlns:a16="http://schemas.microsoft.com/office/drawing/2014/main" id="{626F6A96-DE5D-4BEA-AF33-2B117286FDB2}"/>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9791279" y="3601349"/>
              <a:ext cx="251443" cy="251443"/>
            </a:xfrm>
            <a:prstGeom prst="rect">
              <a:avLst/>
            </a:prstGeom>
          </p:spPr>
        </p:pic>
        <p:pic>
          <p:nvPicPr>
            <p:cNvPr id="29" name="图片 28">
              <a:extLst>
                <a:ext uri="{FF2B5EF4-FFF2-40B4-BE49-F238E27FC236}">
                  <a16:creationId xmlns:a16="http://schemas.microsoft.com/office/drawing/2014/main" id="{F396A914-AAA3-407F-BF5B-B6A3774D06A9}"/>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4466578">
              <a:off x="8610020" y="1573832"/>
              <a:ext cx="288578" cy="1306277"/>
            </a:xfrm>
            <a:prstGeom prst="rect">
              <a:avLst/>
            </a:prstGeom>
          </p:spPr>
        </p:pic>
        <p:pic>
          <p:nvPicPr>
            <p:cNvPr id="30" name="图片 29">
              <a:extLst>
                <a:ext uri="{FF2B5EF4-FFF2-40B4-BE49-F238E27FC236}">
                  <a16:creationId xmlns:a16="http://schemas.microsoft.com/office/drawing/2014/main" id="{62D44237-E2F1-4525-92A0-6CAD7E4693FE}"/>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9422218" y="4565301"/>
              <a:ext cx="613395" cy="669786"/>
            </a:xfrm>
            <a:prstGeom prst="rect">
              <a:avLst/>
            </a:prstGeom>
          </p:spPr>
        </p:pic>
        <p:pic>
          <p:nvPicPr>
            <p:cNvPr id="31" name="图片 30">
              <a:extLst>
                <a:ext uri="{FF2B5EF4-FFF2-40B4-BE49-F238E27FC236}">
                  <a16:creationId xmlns:a16="http://schemas.microsoft.com/office/drawing/2014/main" id="{92991027-7DF2-4634-8A8E-E07BF4A45282}"/>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9600221" y="4962651"/>
              <a:ext cx="251443" cy="251443"/>
            </a:xfrm>
            <a:prstGeom prst="rect">
              <a:avLst/>
            </a:prstGeom>
          </p:spPr>
        </p:pic>
        <p:sp>
          <p:nvSpPr>
            <p:cNvPr id="32" name="矩形 31">
              <a:extLst>
                <a:ext uri="{FF2B5EF4-FFF2-40B4-BE49-F238E27FC236}">
                  <a16:creationId xmlns:a16="http://schemas.microsoft.com/office/drawing/2014/main" id="{C15B82AB-B872-4DA0-9515-2118872F66C8}"/>
                </a:ext>
              </a:extLst>
            </p:cNvPr>
            <p:cNvSpPr/>
            <p:nvPr/>
          </p:nvSpPr>
          <p:spPr>
            <a:xfrm>
              <a:off x="9700993" y="1689326"/>
              <a:ext cx="445062"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矩形 32">
              <a:extLst>
                <a:ext uri="{FF2B5EF4-FFF2-40B4-BE49-F238E27FC236}">
                  <a16:creationId xmlns:a16="http://schemas.microsoft.com/office/drawing/2014/main" id="{3F4411DD-244D-4BF4-AD88-A4F0408B10BA}"/>
                </a:ext>
              </a:extLst>
            </p:cNvPr>
            <p:cNvSpPr/>
            <p:nvPr/>
          </p:nvSpPr>
          <p:spPr>
            <a:xfrm>
              <a:off x="10152048" y="1689325"/>
              <a:ext cx="409286" cy="13237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矩形 33">
              <a:extLst>
                <a:ext uri="{FF2B5EF4-FFF2-40B4-BE49-F238E27FC236}">
                  <a16:creationId xmlns:a16="http://schemas.microsoft.com/office/drawing/2014/main" id="{5B60BC30-AF42-4DEB-AE76-B089D70E7739}"/>
                </a:ext>
              </a:extLst>
            </p:cNvPr>
            <p:cNvSpPr/>
            <p:nvPr/>
          </p:nvSpPr>
          <p:spPr>
            <a:xfrm>
              <a:off x="9379653" y="1689326"/>
              <a:ext cx="315347"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5" name="矩形 34">
              <a:extLst>
                <a:ext uri="{FF2B5EF4-FFF2-40B4-BE49-F238E27FC236}">
                  <a16:creationId xmlns:a16="http://schemas.microsoft.com/office/drawing/2014/main" id="{0D8D7122-2259-425B-AE0B-3E3880FE8EA2}"/>
                </a:ext>
              </a:extLst>
            </p:cNvPr>
            <p:cNvSpPr/>
            <p:nvPr/>
          </p:nvSpPr>
          <p:spPr>
            <a:xfrm>
              <a:off x="6548247" y="4306203"/>
              <a:ext cx="219741"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矩形 35">
              <a:extLst>
                <a:ext uri="{FF2B5EF4-FFF2-40B4-BE49-F238E27FC236}">
                  <a16:creationId xmlns:a16="http://schemas.microsoft.com/office/drawing/2014/main" id="{891F38EE-5D84-4D8C-AA07-593E48273971}"/>
                </a:ext>
              </a:extLst>
            </p:cNvPr>
            <p:cNvSpPr/>
            <p:nvPr/>
          </p:nvSpPr>
          <p:spPr>
            <a:xfrm>
              <a:off x="6774731" y="4306203"/>
              <a:ext cx="1000778" cy="1323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矩形 36">
              <a:extLst>
                <a:ext uri="{FF2B5EF4-FFF2-40B4-BE49-F238E27FC236}">
                  <a16:creationId xmlns:a16="http://schemas.microsoft.com/office/drawing/2014/main" id="{512EC981-AB7C-4AD2-95A7-9EFED8E9E52B}"/>
                </a:ext>
              </a:extLst>
            </p:cNvPr>
            <p:cNvSpPr/>
            <p:nvPr/>
          </p:nvSpPr>
          <p:spPr>
            <a:xfrm>
              <a:off x="6236398" y="4306203"/>
              <a:ext cx="315347"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矩形 37">
              <a:extLst>
                <a:ext uri="{FF2B5EF4-FFF2-40B4-BE49-F238E27FC236}">
                  <a16:creationId xmlns:a16="http://schemas.microsoft.com/office/drawing/2014/main" id="{3C0C545A-C798-43B6-B3FA-2A17B654F2A8}"/>
                </a:ext>
              </a:extLst>
            </p:cNvPr>
            <p:cNvSpPr/>
            <p:nvPr/>
          </p:nvSpPr>
          <p:spPr>
            <a:xfrm>
              <a:off x="10654149" y="3341262"/>
              <a:ext cx="270833"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矩形 38">
              <a:extLst>
                <a:ext uri="{FF2B5EF4-FFF2-40B4-BE49-F238E27FC236}">
                  <a16:creationId xmlns:a16="http://schemas.microsoft.com/office/drawing/2014/main" id="{1AF8178D-E5EE-412E-A7F5-9C647E210762}"/>
                </a:ext>
              </a:extLst>
            </p:cNvPr>
            <p:cNvSpPr/>
            <p:nvPr/>
          </p:nvSpPr>
          <p:spPr>
            <a:xfrm>
              <a:off x="10942907" y="3341262"/>
              <a:ext cx="886930" cy="1323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矩形 39">
              <a:extLst>
                <a:ext uri="{FF2B5EF4-FFF2-40B4-BE49-F238E27FC236}">
                  <a16:creationId xmlns:a16="http://schemas.microsoft.com/office/drawing/2014/main" id="{56DC8DA0-91CE-4D89-A474-E9D228AF6D67}"/>
                </a:ext>
              </a:extLst>
            </p:cNvPr>
            <p:cNvSpPr/>
            <p:nvPr/>
          </p:nvSpPr>
          <p:spPr>
            <a:xfrm>
              <a:off x="10332809" y="3341262"/>
              <a:ext cx="315347"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矩形 40">
              <a:extLst>
                <a:ext uri="{FF2B5EF4-FFF2-40B4-BE49-F238E27FC236}">
                  <a16:creationId xmlns:a16="http://schemas.microsoft.com/office/drawing/2014/main" id="{2C9D4534-4928-49A7-B5CD-CC3140F8F919}"/>
                </a:ext>
              </a:extLst>
            </p:cNvPr>
            <p:cNvSpPr/>
            <p:nvPr/>
          </p:nvSpPr>
          <p:spPr>
            <a:xfrm>
              <a:off x="10607157" y="4824524"/>
              <a:ext cx="572505"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2" name="矩形 41">
              <a:extLst>
                <a:ext uri="{FF2B5EF4-FFF2-40B4-BE49-F238E27FC236}">
                  <a16:creationId xmlns:a16="http://schemas.microsoft.com/office/drawing/2014/main" id="{364B4177-7B54-4F14-A69A-50D911553302}"/>
                </a:ext>
              </a:extLst>
            </p:cNvPr>
            <p:cNvSpPr/>
            <p:nvPr/>
          </p:nvSpPr>
          <p:spPr>
            <a:xfrm>
              <a:off x="11179662" y="4816904"/>
              <a:ext cx="497243" cy="13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3" name="矩形 42">
              <a:extLst>
                <a:ext uri="{FF2B5EF4-FFF2-40B4-BE49-F238E27FC236}">
                  <a16:creationId xmlns:a16="http://schemas.microsoft.com/office/drawing/2014/main" id="{AE985946-DAF0-4AB2-9493-2D9C107D5864}"/>
                </a:ext>
              </a:extLst>
            </p:cNvPr>
            <p:cNvSpPr/>
            <p:nvPr/>
          </p:nvSpPr>
          <p:spPr>
            <a:xfrm>
              <a:off x="10103924" y="4824524"/>
              <a:ext cx="497242"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4" name="图片 43">
              <a:extLst>
                <a:ext uri="{FF2B5EF4-FFF2-40B4-BE49-F238E27FC236}">
                  <a16:creationId xmlns:a16="http://schemas.microsoft.com/office/drawing/2014/main" id="{6D8F1013-BEA3-4B20-83FE-63942A27AFAB}"/>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3972796">
              <a:off x="8919505" y="3175770"/>
              <a:ext cx="288578" cy="1306277"/>
            </a:xfrm>
            <a:prstGeom prst="rect">
              <a:avLst/>
            </a:prstGeom>
          </p:spPr>
        </p:pic>
        <p:pic>
          <p:nvPicPr>
            <p:cNvPr id="45" name="图片 44">
              <a:extLst>
                <a:ext uri="{FF2B5EF4-FFF2-40B4-BE49-F238E27FC236}">
                  <a16:creationId xmlns:a16="http://schemas.microsoft.com/office/drawing/2014/main" id="{A264B601-001D-4646-8AEC-E27E47CFBBA2}"/>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911382">
              <a:off x="9611167" y="3817801"/>
              <a:ext cx="288578" cy="751838"/>
            </a:xfrm>
            <a:prstGeom prst="rect">
              <a:avLst/>
            </a:prstGeom>
          </p:spPr>
        </p:pic>
        <p:pic>
          <p:nvPicPr>
            <p:cNvPr id="46" name="图片 45">
              <a:extLst>
                <a:ext uri="{FF2B5EF4-FFF2-40B4-BE49-F238E27FC236}">
                  <a16:creationId xmlns:a16="http://schemas.microsoft.com/office/drawing/2014/main" id="{F03C9D53-0270-438E-81F6-8E453D31D4F3}"/>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17404247">
              <a:off x="8541026" y="4143098"/>
              <a:ext cx="288578" cy="1137623"/>
            </a:xfrm>
            <a:prstGeom prst="rect">
              <a:avLst/>
            </a:prstGeom>
          </p:spPr>
        </p:pic>
        <p:pic>
          <p:nvPicPr>
            <p:cNvPr id="47" name="图片 46">
              <a:extLst>
                <a:ext uri="{FF2B5EF4-FFF2-40B4-BE49-F238E27FC236}">
                  <a16:creationId xmlns:a16="http://schemas.microsoft.com/office/drawing/2014/main" id="{9A07A69C-5934-41C1-900A-76482B699FEE}"/>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20457951">
              <a:off x="7603234" y="2629081"/>
              <a:ext cx="288578" cy="1137623"/>
            </a:xfrm>
            <a:prstGeom prst="rect">
              <a:avLst/>
            </a:prstGeom>
          </p:spPr>
        </p:pic>
        <p:sp>
          <p:nvSpPr>
            <p:cNvPr id="48" name="矩形 47">
              <a:extLst>
                <a:ext uri="{FF2B5EF4-FFF2-40B4-BE49-F238E27FC236}">
                  <a16:creationId xmlns:a16="http://schemas.microsoft.com/office/drawing/2014/main" id="{3A37C7A4-6450-4192-B7E3-011B8FCE3238}"/>
                </a:ext>
              </a:extLst>
            </p:cNvPr>
            <p:cNvSpPr/>
            <p:nvPr/>
          </p:nvSpPr>
          <p:spPr>
            <a:xfrm>
              <a:off x="6222770" y="5488689"/>
              <a:ext cx="315347" cy="132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矩形 48">
              <a:extLst>
                <a:ext uri="{FF2B5EF4-FFF2-40B4-BE49-F238E27FC236}">
                  <a16:creationId xmlns:a16="http://schemas.microsoft.com/office/drawing/2014/main" id="{C6DCA965-BBC7-4709-9306-06BCA8DB6E7F}"/>
                </a:ext>
              </a:extLst>
            </p:cNvPr>
            <p:cNvSpPr/>
            <p:nvPr/>
          </p:nvSpPr>
          <p:spPr>
            <a:xfrm>
              <a:off x="6219031" y="5903914"/>
              <a:ext cx="315347" cy="13237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矩形 49">
              <a:extLst>
                <a:ext uri="{FF2B5EF4-FFF2-40B4-BE49-F238E27FC236}">
                  <a16:creationId xmlns:a16="http://schemas.microsoft.com/office/drawing/2014/main" id="{3CEA551A-745A-4E6E-B8A5-195F03A4CC0F}"/>
                </a:ext>
              </a:extLst>
            </p:cNvPr>
            <p:cNvSpPr/>
            <p:nvPr/>
          </p:nvSpPr>
          <p:spPr>
            <a:xfrm>
              <a:off x="6222770" y="6320258"/>
              <a:ext cx="315347" cy="13237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文本框 11">
              <a:extLst>
                <a:ext uri="{FF2B5EF4-FFF2-40B4-BE49-F238E27FC236}">
                  <a16:creationId xmlns:a16="http://schemas.microsoft.com/office/drawing/2014/main" id="{2665A04D-57AE-4509-8BC4-4F872F6C66D8}"/>
                </a:ext>
              </a:extLst>
            </p:cNvPr>
            <p:cNvSpPr txBox="1"/>
            <p:nvPr/>
          </p:nvSpPr>
          <p:spPr>
            <a:xfrm>
              <a:off x="6524774" y="5372190"/>
              <a:ext cx="1595310" cy="3084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kumimoji="1" lang="en-US" altLang="zh-CN" sz="1200" dirty="0">
                  <a:latin typeface="Times New Roman" panose="02020603050405020304" pitchFamily="18" charset="0"/>
                  <a:ea typeface="Source Han Sans SC Normal" panose="020B0400000000000000" pitchFamily="34" charset="-128"/>
                  <a:cs typeface="Times New Roman" panose="02020603050405020304" pitchFamily="18" charset="0"/>
                </a:rPr>
                <a:t>Computing Compacity</a:t>
              </a:r>
              <a:endParaRPr kumimoji="1" lang="zh-CN" altLang="en-US" sz="1200"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2" name="文本框 66">
              <a:extLst>
                <a:ext uri="{FF2B5EF4-FFF2-40B4-BE49-F238E27FC236}">
                  <a16:creationId xmlns:a16="http://schemas.microsoft.com/office/drawing/2014/main" id="{D2B40865-1A5C-4AAC-8F52-B61276C2CD8C}"/>
                </a:ext>
              </a:extLst>
            </p:cNvPr>
            <p:cNvSpPr txBox="1"/>
            <p:nvPr/>
          </p:nvSpPr>
          <p:spPr>
            <a:xfrm>
              <a:off x="6543441" y="5777552"/>
              <a:ext cx="1440844" cy="3084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kumimoji="1" lang="en-US" altLang="zh-CN" sz="1200" dirty="0">
                  <a:latin typeface="Times New Roman" panose="02020603050405020304" pitchFamily="18" charset="0"/>
                  <a:ea typeface="Source Han Sans SC Normal" panose="020B0400000000000000" pitchFamily="34" charset="-128"/>
                  <a:cs typeface="Times New Roman" panose="02020603050405020304" pitchFamily="18" charset="0"/>
                </a:rPr>
                <a:t>Transmission Power</a:t>
              </a:r>
              <a:endParaRPr kumimoji="1" lang="zh-CN" altLang="en-US" sz="1200"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53" name="文本框 67">
              <a:extLst>
                <a:ext uri="{FF2B5EF4-FFF2-40B4-BE49-F238E27FC236}">
                  <a16:creationId xmlns:a16="http://schemas.microsoft.com/office/drawing/2014/main" id="{37AF6614-4A28-4D1B-AF67-976F2E6A544A}"/>
                </a:ext>
              </a:extLst>
            </p:cNvPr>
            <p:cNvSpPr txBox="1"/>
            <p:nvPr/>
          </p:nvSpPr>
          <p:spPr>
            <a:xfrm>
              <a:off x="6512984" y="6186309"/>
              <a:ext cx="1431803" cy="3084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kumimoji="1" lang="en-US" altLang="zh-CN" sz="1200" dirty="0">
                  <a:latin typeface="Times New Roman" panose="02020603050405020304" pitchFamily="18" charset="0"/>
                  <a:ea typeface="Source Han Sans SC Normal" panose="020B0400000000000000" pitchFamily="34" charset="-128"/>
                  <a:cs typeface="Times New Roman" panose="02020603050405020304" pitchFamily="18" charset="0"/>
                </a:rPr>
                <a:t>Computation Queue</a:t>
              </a:r>
              <a:endParaRPr kumimoji="1" lang="zh-CN" altLang="en-US" sz="1200"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pic>
          <p:nvPicPr>
            <p:cNvPr id="54" name="图片 53">
              <a:extLst>
                <a:ext uri="{FF2B5EF4-FFF2-40B4-BE49-F238E27FC236}">
                  <a16:creationId xmlns:a16="http://schemas.microsoft.com/office/drawing/2014/main" id="{58D3259F-34B7-4091-BDC5-D3809923185D}"/>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294543">
              <a:off x="9815769" y="2485941"/>
              <a:ext cx="288578" cy="751838"/>
            </a:xfrm>
            <a:prstGeom prst="rect">
              <a:avLst/>
            </a:prstGeom>
          </p:spPr>
        </p:pic>
        <p:sp>
          <p:nvSpPr>
            <p:cNvPr id="55" name="矩形 54">
              <a:extLst>
                <a:ext uri="{FF2B5EF4-FFF2-40B4-BE49-F238E27FC236}">
                  <a16:creationId xmlns:a16="http://schemas.microsoft.com/office/drawing/2014/main" id="{877BBA0E-8CB2-45FF-B8A6-936BC6E86275}"/>
                </a:ext>
              </a:extLst>
            </p:cNvPr>
            <p:cNvSpPr/>
            <p:nvPr/>
          </p:nvSpPr>
          <p:spPr>
            <a:xfrm>
              <a:off x="10654149" y="2428895"/>
              <a:ext cx="445062" cy="13237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矩形 55">
              <a:extLst>
                <a:ext uri="{FF2B5EF4-FFF2-40B4-BE49-F238E27FC236}">
                  <a16:creationId xmlns:a16="http://schemas.microsoft.com/office/drawing/2014/main" id="{E95376B6-0DB9-4894-BDCC-ADB7B1DD17F2}"/>
                </a:ext>
              </a:extLst>
            </p:cNvPr>
            <p:cNvSpPr/>
            <p:nvPr/>
          </p:nvSpPr>
          <p:spPr>
            <a:xfrm>
              <a:off x="10266199" y="3800426"/>
              <a:ext cx="700809" cy="13237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矩形 56">
              <a:extLst>
                <a:ext uri="{FF2B5EF4-FFF2-40B4-BE49-F238E27FC236}">
                  <a16:creationId xmlns:a16="http://schemas.microsoft.com/office/drawing/2014/main" id="{A74A1114-1D7E-4E23-A0AB-B6655FD95CB4}"/>
                </a:ext>
              </a:extLst>
            </p:cNvPr>
            <p:cNvSpPr/>
            <p:nvPr/>
          </p:nvSpPr>
          <p:spPr>
            <a:xfrm>
              <a:off x="9789707" y="5421949"/>
              <a:ext cx="543102" cy="141692"/>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矩形 57">
              <a:extLst>
                <a:ext uri="{FF2B5EF4-FFF2-40B4-BE49-F238E27FC236}">
                  <a16:creationId xmlns:a16="http://schemas.microsoft.com/office/drawing/2014/main" id="{DD5D9740-635C-4922-AA49-62D0BDED5B43}"/>
                </a:ext>
              </a:extLst>
            </p:cNvPr>
            <p:cNvSpPr/>
            <p:nvPr/>
          </p:nvSpPr>
          <p:spPr>
            <a:xfrm>
              <a:off x="7496295" y="4945647"/>
              <a:ext cx="445062" cy="13237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59" name="直接箭头连接符 58">
              <a:extLst>
                <a:ext uri="{FF2B5EF4-FFF2-40B4-BE49-F238E27FC236}">
                  <a16:creationId xmlns:a16="http://schemas.microsoft.com/office/drawing/2014/main" id="{0E6100F3-4853-4D3B-BBC3-D15CCACF0889}"/>
                </a:ext>
              </a:extLst>
            </p:cNvPr>
            <p:cNvCxnSpPr/>
            <p:nvPr/>
          </p:nvCxnSpPr>
          <p:spPr>
            <a:xfrm flipH="1" flipV="1">
              <a:off x="10285818" y="2428895"/>
              <a:ext cx="315347" cy="46077"/>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2BF51972-D564-4F7C-8B46-2E25EBD32319}"/>
                </a:ext>
              </a:extLst>
            </p:cNvPr>
            <p:cNvCxnSpPr>
              <a:cxnSpLocks/>
              <a:stCxn id="56" idx="1"/>
            </p:cNvCxnSpPr>
            <p:nvPr/>
          </p:nvCxnSpPr>
          <p:spPr>
            <a:xfrm flipH="1" flipV="1">
              <a:off x="10042723" y="3793129"/>
              <a:ext cx="223476" cy="73486"/>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A96D0F2B-1186-43A8-BBD7-CE221BE3DA43}"/>
                </a:ext>
              </a:extLst>
            </p:cNvPr>
            <p:cNvCxnSpPr>
              <a:endCxn id="25" idx="2"/>
            </p:cNvCxnSpPr>
            <p:nvPr/>
          </p:nvCxnSpPr>
          <p:spPr>
            <a:xfrm flipV="1">
              <a:off x="7733425" y="4631472"/>
              <a:ext cx="230227" cy="259241"/>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F5000296-67BD-4E5A-8CA7-34C47AD7D7B7}"/>
                </a:ext>
              </a:extLst>
            </p:cNvPr>
            <p:cNvCxnSpPr>
              <a:cxnSpLocks/>
              <a:stCxn id="57" idx="0"/>
            </p:cNvCxnSpPr>
            <p:nvPr/>
          </p:nvCxnSpPr>
          <p:spPr>
            <a:xfrm flipH="1" flipV="1">
              <a:off x="9851664" y="5241715"/>
              <a:ext cx="209594" cy="180234"/>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B78B64ED-7F4B-4970-9877-6115615F76C0}"/>
                </a:ext>
              </a:extLst>
            </p:cNvPr>
            <p:cNvPicPr>
              <a:picLocks noChangeAspect="1"/>
            </p:cNvPicPr>
            <p:nvPr/>
          </p:nvPicPr>
          <p:blipFill rotWithShape="1">
            <a:blip r:embed="rId5">
              <a:clrChange>
                <a:clrFrom>
                  <a:srgbClr val="FFFFFF"/>
                </a:clrFrom>
                <a:clrTo>
                  <a:srgbClr val="FFFFFF">
                    <a:alpha val="0"/>
                  </a:srgbClr>
                </a:clrTo>
              </a:clrChange>
            </a:blip>
            <a:srcRect l="7876" t="78901" r="88227" b="12743"/>
            <a:stretch/>
          </p:blipFill>
          <p:spPr>
            <a:xfrm rot="16200000">
              <a:off x="8474264" y="6049236"/>
              <a:ext cx="188861" cy="624396"/>
            </a:xfrm>
            <a:prstGeom prst="rect">
              <a:avLst/>
            </a:prstGeom>
          </p:spPr>
        </p:pic>
        <p:sp>
          <p:nvSpPr>
            <p:cNvPr id="64" name="文本框 77">
              <a:extLst>
                <a:ext uri="{FF2B5EF4-FFF2-40B4-BE49-F238E27FC236}">
                  <a16:creationId xmlns:a16="http://schemas.microsoft.com/office/drawing/2014/main" id="{69F4AB53-0072-4F01-9C04-0D870B3E2CB1}"/>
                </a:ext>
              </a:extLst>
            </p:cNvPr>
            <p:cNvSpPr txBox="1"/>
            <p:nvPr/>
          </p:nvSpPr>
          <p:spPr>
            <a:xfrm>
              <a:off x="8915599" y="6171582"/>
              <a:ext cx="1510350" cy="3084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kumimoji="1" lang="en-US" altLang="zh-CN" sz="1200" dirty="0">
                  <a:latin typeface="Times New Roman" panose="02020603050405020304" pitchFamily="18" charset="0"/>
                  <a:ea typeface="Source Han Sans SC Normal" panose="020B0400000000000000" pitchFamily="34" charset="-128"/>
                  <a:cs typeface="Times New Roman" panose="02020603050405020304" pitchFamily="18" charset="0"/>
                </a:rPr>
                <a:t>Communication Link</a:t>
              </a:r>
              <a:endParaRPr kumimoji="1" lang="zh-CN" altLang="en-US" sz="1200"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sp>
          <p:nvSpPr>
            <p:cNvPr id="65" name="矩形 64">
              <a:extLst>
                <a:ext uri="{FF2B5EF4-FFF2-40B4-BE49-F238E27FC236}">
                  <a16:creationId xmlns:a16="http://schemas.microsoft.com/office/drawing/2014/main" id="{EBB35B2B-5984-4A19-9BBE-A48E789C12D9}"/>
                </a:ext>
              </a:extLst>
            </p:cNvPr>
            <p:cNvSpPr/>
            <p:nvPr/>
          </p:nvSpPr>
          <p:spPr>
            <a:xfrm>
              <a:off x="8420848" y="5776677"/>
              <a:ext cx="445062" cy="132378"/>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文本框 81">
              <a:extLst>
                <a:ext uri="{FF2B5EF4-FFF2-40B4-BE49-F238E27FC236}">
                  <a16:creationId xmlns:a16="http://schemas.microsoft.com/office/drawing/2014/main" id="{18913EC3-A099-4A38-8DBC-6FDB38D643E5}"/>
                </a:ext>
              </a:extLst>
            </p:cNvPr>
            <p:cNvSpPr txBox="1"/>
            <p:nvPr/>
          </p:nvSpPr>
          <p:spPr>
            <a:xfrm>
              <a:off x="8879054" y="5682604"/>
              <a:ext cx="1138902" cy="308418"/>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kumimoji="1" lang="en-US" altLang="zh-CN" sz="1200" dirty="0">
                  <a:latin typeface="Times New Roman" panose="02020603050405020304" pitchFamily="18" charset="0"/>
                  <a:ea typeface="Source Han Sans SC Normal" panose="020B0400000000000000" pitchFamily="34" charset="-128"/>
                  <a:cs typeface="Times New Roman" panose="02020603050405020304" pitchFamily="18" charset="0"/>
                </a:rPr>
                <a:t>Task Receiving</a:t>
              </a:r>
              <a:endParaRPr kumimoji="1" lang="zh-CN" altLang="en-US" sz="1200" dirty="0">
                <a:latin typeface="Times New Roman" panose="02020603050405020304" pitchFamily="18" charset="0"/>
                <a:ea typeface="Source Han Sans SC Normal" panose="020B0400000000000000" pitchFamily="34" charset="-128"/>
                <a:cs typeface="Times New Roman" panose="02020603050405020304" pitchFamily="18" charset="0"/>
              </a:endParaRPr>
            </a:p>
          </p:txBody>
        </p:sp>
      </p:grpSp>
      <p:sp>
        <p:nvSpPr>
          <p:cNvPr id="67" name="文本框 66">
            <a:extLst>
              <a:ext uri="{FF2B5EF4-FFF2-40B4-BE49-F238E27FC236}">
                <a16:creationId xmlns:a16="http://schemas.microsoft.com/office/drawing/2014/main" id="{39226389-F569-44D7-84FB-0B94C410120B}"/>
              </a:ext>
            </a:extLst>
          </p:cNvPr>
          <p:cNvSpPr txBox="1"/>
          <p:nvPr/>
        </p:nvSpPr>
        <p:spPr>
          <a:xfrm>
            <a:off x="6328628" y="889891"/>
            <a:ext cx="5406146" cy="5029454"/>
          </a:xfrm>
          <a:prstGeom prst="rect">
            <a:avLst/>
          </a:prstGeom>
          <a:noFill/>
        </p:spPr>
        <p:txBody>
          <a:bodyPr wrap="square">
            <a:spAutoFit/>
          </a:bodyPr>
          <a:lstStyle/>
          <a:p>
            <a:pPr>
              <a:lnSpc>
                <a:spcPct val="150000"/>
              </a:lnSpc>
            </a:pPr>
            <a:r>
              <a:rPr lang="zh-CN" altLang="en-US" dirty="0"/>
              <a:t>1</a:t>
            </a:r>
            <a:r>
              <a:rPr lang="en-US" altLang="zh-CN" dirty="0"/>
              <a:t>. </a:t>
            </a:r>
            <a:r>
              <a:rPr lang="zh-CN" altLang="en-US" b="1" dirty="0"/>
              <a:t>高动态网络拓扑:</a:t>
            </a:r>
          </a:p>
          <a:p>
            <a:pPr>
              <a:lnSpc>
                <a:spcPct val="150000"/>
              </a:lnSpc>
            </a:pPr>
            <a:r>
              <a:rPr lang="zh-CN" altLang="en-US" dirty="0"/>
              <a:t>    无人机高速移动，通信链路频繁建立与断开；</a:t>
            </a:r>
          </a:p>
          <a:p>
            <a:pPr>
              <a:lnSpc>
                <a:spcPct val="150000"/>
              </a:lnSpc>
            </a:pPr>
            <a:r>
              <a:rPr lang="zh-CN" altLang="en-US" dirty="0"/>
              <a:t>    决策窗口短暂。</a:t>
            </a:r>
          </a:p>
          <a:p>
            <a:pPr>
              <a:lnSpc>
                <a:spcPct val="150000"/>
              </a:lnSpc>
            </a:pPr>
            <a:r>
              <a:rPr lang="zh-CN" altLang="en-US" dirty="0"/>
              <a:t>2. </a:t>
            </a:r>
            <a:r>
              <a:rPr lang="zh-CN" altLang="en-US" b="1" dirty="0"/>
              <a:t>耦合与干扰:</a:t>
            </a:r>
          </a:p>
          <a:p>
            <a:pPr>
              <a:lnSpc>
                <a:spcPct val="150000"/>
              </a:lnSpc>
            </a:pPr>
            <a:r>
              <a:rPr lang="zh-CN" altLang="en-US" dirty="0"/>
              <a:t>    多个节点同时卸载到同一个目标，会造成严重的信号干扰，导致传输延迟非线性剧增 (空间耦合)；</a:t>
            </a:r>
          </a:p>
          <a:p>
            <a:pPr>
              <a:lnSpc>
                <a:spcPct val="150000"/>
              </a:lnSpc>
            </a:pPr>
            <a:r>
              <a:rPr lang="zh-CN" altLang="en-US" dirty="0"/>
              <a:t>    任务到达后需要排队，当前决策会影响未来任务的等待时间 (时间耦合)；</a:t>
            </a:r>
            <a:endParaRPr lang="en-US" altLang="zh-CN" dirty="0"/>
          </a:p>
          <a:p>
            <a:pPr>
              <a:lnSpc>
                <a:spcPct val="150000"/>
              </a:lnSpc>
            </a:pPr>
            <a:r>
              <a:rPr lang="en-US" altLang="zh-CN" dirty="0"/>
              <a:t>     NP-Hard</a:t>
            </a:r>
            <a:r>
              <a:rPr lang="zh-CN" altLang="en-US" dirty="0"/>
              <a:t>优化问题，难以直接求解。</a:t>
            </a:r>
          </a:p>
          <a:p>
            <a:pPr>
              <a:lnSpc>
                <a:spcPct val="150000"/>
              </a:lnSpc>
            </a:pPr>
            <a:r>
              <a:rPr lang="zh-CN" altLang="en-US" dirty="0"/>
              <a:t>3.  </a:t>
            </a:r>
            <a:r>
              <a:rPr lang="zh-CN" altLang="en-US" b="1" dirty="0"/>
              <a:t>资源约束:</a:t>
            </a:r>
          </a:p>
          <a:p>
            <a:pPr>
              <a:lnSpc>
                <a:spcPct val="150000"/>
              </a:lnSpc>
            </a:pPr>
            <a:r>
              <a:rPr lang="zh-CN" altLang="en-US" dirty="0"/>
              <a:t>    每个无人机自身的计算能力、电池能量、任务队列都有限。</a:t>
            </a:r>
          </a:p>
        </p:txBody>
      </p:sp>
      <p:sp>
        <p:nvSpPr>
          <p:cNvPr id="68" name="文本框 67">
            <a:extLst>
              <a:ext uri="{FF2B5EF4-FFF2-40B4-BE49-F238E27FC236}">
                <a16:creationId xmlns:a16="http://schemas.microsoft.com/office/drawing/2014/main" id="{D6DA4E9A-9939-4D9D-A7E9-AB2CE92D1502}"/>
              </a:ext>
            </a:extLst>
          </p:cNvPr>
          <p:cNvSpPr txBox="1"/>
          <p:nvPr/>
        </p:nvSpPr>
        <p:spPr>
          <a:xfrm>
            <a:off x="5271664" y="6061465"/>
            <a:ext cx="6657074" cy="369332"/>
          </a:xfrm>
          <a:prstGeom prst="rect">
            <a:avLst/>
          </a:prstGeom>
          <a:noFill/>
        </p:spPr>
        <p:txBody>
          <a:bodyPr wrap="square">
            <a:spAutoFit/>
          </a:bodyPr>
          <a:lstStyle/>
          <a:p>
            <a:r>
              <a:rPr lang="zh-CN" altLang="en-US" dirty="0">
                <a:solidFill>
                  <a:srgbClr val="C00000"/>
                </a:solidFill>
              </a:rPr>
              <a:t>单个节点的决策不是孤立的，而是对全局决策产生影响</a:t>
            </a:r>
          </a:p>
        </p:txBody>
      </p:sp>
    </p:spTree>
    <p:extLst>
      <p:ext uri="{BB962C8B-B14F-4D97-AF65-F5344CB8AC3E}">
        <p14:creationId xmlns:p14="http://schemas.microsoft.com/office/powerpoint/2010/main" val="719513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3758161" cy="730249"/>
          </a:xfrm>
        </p:spPr>
        <p:txBody>
          <a:bodyPr>
            <a:normAutofit/>
          </a:bodyPr>
          <a:lstStyle/>
          <a:p>
            <a:r>
              <a:rPr lang="zh-CN" altLang="en-US" dirty="0"/>
              <a:t>马尔可夫随机场</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25</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2" name="文本框 1">
            <a:extLst>
              <a:ext uri="{FF2B5EF4-FFF2-40B4-BE49-F238E27FC236}">
                <a16:creationId xmlns:a16="http://schemas.microsoft.com/office/drawing/2014/main" id="{7E232CFB-B924-4892-A32C-1AE1F6731A91}"/>
              </a:ext>
            </a:extLst>
          </p:cNvPr>
          <p:cNvSpPr txBox="1"/>
          <p:nvPr/>
        </p:nvSpPr>
        <p:spPr>
          <a:xfrm>
            <a:off x="190500" y="1123950"/>
            <a:ext cx="11474450" cy="87447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dirty="0"/>
              <a:t>马尔可夫随机场模型：一组由马尔可夫性质的随机变量的来拟合概率分布模型，由一个无向图</a:t>
            </a:r>
            <a:r>
              <a:rPr lang="en-US" altLang="zh-CN" dirty="0"/>
              <a:t>G</a:t>
            </a:r>
            <a:r>
              <a:rPr lang="zh-CN" altLang="en-US" dirty="0"/>
              <a:t>和定义于</a:t>
            </a:r>
            <a:r>
              <a:rPr lang="en-US" altLang="zh-CN" dirty="0"/>
              <a:t>G</a:t>
            </a:r>
            <a:r>
              <a:rPr lang="zh-CN" altLang="en-US" dirty="0"/>
              <a:t>上的势函数组成。</a:t>
            </a:r>
          </a:p>
        </p:txBody>
      </p:sp>
      <p:sp>
        <p:nvSpPr>
          <p:cNvPr id="3" name="文本框 2">
            <a:extLst>
              <a:ext uri="{FF2B5EF4-FFF2-40B4-BE49-F238E27FC236}">
                <a16:creationId xmlns:a16="http://schemas.microsoft.com/office/drawing/2014/main" id="{14762952-CCBB-406A-BC69-4BE92B1B9FBD}"/>
              </a:ext>
            </a:extLst>
          </p:cNvPr>
          <p:cNvSpPr txBox="1"/>
          <p:nvPr/>
        </p:nvSpPr>
        <p:spPr>
          <a:xfrm>
            <a:off x="7159953" y="1984319"/>
            <a:ext cx="1569660" cy="369332"/>
          </a:xfrm>
          <a:prstGeom prst="rect">
            <a:avLst/>
          </a:prstGeom>
          <a:noFill/>
        </p:spPr>
        <p:txBody>
          <a:bodyPr wrap="none" rtlCol="0">
            <a:spAutoFit/>
          </a:bodyPr>
          <a:lstStyle/>
          <a:p>
            <a:r>
              <a:rPr lang="zh-CN" altLang="en-US" b="1" dirty="0">
                <a:solidFill>
                  <a:srgbClr val="C00000"/>
                </a:solidFill>
              </a:rPr>
              <a:t>马尔可夫性：</a:t>
            </a:r>
          </a:p>
        </p:txBody>
      </p:sp>
      <p:pic>
        <p:nvPicPr>
          <p:cNvPr id="5" name="图片 4">
            <a:extLst>
              <a:ext uri="{FF2B5EF4-FFF2-40B4-BE49-F238E27FC236}">
                <a16:creationId xmlns:a16="http://schemas.microsoft.com/office/drawing/2014/main" id="{D0D72FA6-3A10-437D-AEA6-C57DFE1A9387}"/>
              </a:ext>
            </a:extLst>
          </p:cNvPr>
          <p:cNvPicPr>
            <a:picLocks noChangeAspect="1"/>
          </p:cNvPicPr>
          <p:nvPr/>
        </p:nvPicPr>
        <p:blipFill>
          <a:blip r:embed="rId3"/>
          <a:stretch>
            <a:fillRect/>
          </a:stretch>
        </p:blipFill>
        <p:spPr>
          <a:xfrm>
            <a:off x="7949391" y="2807756"/>
            <a:ext cx="2765562" cy="1447212"/>
          </a:xfrm>
          <a:prstGeom prst="rect">
            <a:avLst/>
          </a:prstGeom>
        </p:spPr>
      </p:pic>
      <p:sp>
        <p:nvSpPr>
          <p:cNvPr id="8" name="文本框 7">
            <a:extLst>
              <a:ext uri="{FF2B5EF4-FFF2-40B4-BE49-F238E27FC236}">
                <a16:creationId xmlns:a16="http://schemas.microsoft.com/office/drawing/2014/main" id="{4941D371-D1A6-4409-829A-8159F492415E}"/>
              </a:ext>
            </a:extLst>
          </p:cNvPr>
          <p:cNvSpPr txBox="1"/>
          <p:nvPr/>
        </p:nvSpPr>
        <p:spPr>
          <a:xfrm>
            <a:off x="7159953" y="2505019"/>
            <a:ext cx="2079928" cy="369332"/>
          </a:xfrm>
          <a:prstGeom prst="rect">
            <a:avLst/>
          </a:prstGeom>
          <a:noFill/>
        </p:spPr>
        <p:txBody>
          <a:bodyPr wrap="none" rtlCol="0">
            <a:spAutoFit/>
          </a:bodyPr>
          <a:lstStyle/>
          <a:p>
            <a:r>
              <a:rPr lang="en-US" altLang="zh-CN" dirty="0"/>
              <a:t>1. </a:t>
            </a:r>
            <a:r>
              <a:rPr lang="zh-CN" altLang="en-US" dirty="0"/>
              <a:t>全局马尔可夫性</a:t>
            </a:r>
          </a:p>
        </p:txBody>
      </p:sp>
      <p:sp>
        <p:nvSpPr>
          <p:cNvPr id="13" name="文本框 12">
            <a:extLst>
              <a:ext uri="{FF2B5EF4-FFF2-40B4-BE49-F238E27FC236}">
                <a16:creationId xmlns:a16="http://schemas.microsoft.com/office/drawing/2014/main" id="{569082C4-99EE-49B6-B84E-73BE74355A33}"/>
              </a:ext>
            </a:extLst>
          </p:cNvPr>
          <p:cNvSpPr txBox="1"/>
          <p:nvPr/>
        </p:nvSpPr>
        <p:spPr>
          <a:xfrm>
            <a:off x="7159953" y="4280375"/>
            <a:ext cx="2079928" cy="369332"/>
          </a:xfrm>
          <a:prstGeom prst="rect">
            <a:avLst/>
          </a:prstGeom>
          <a:noFill/>
        </p:spPr>
        <p:txBody>
          <a:bodyPr wrap="none" rtlCol="0">
            <a:spAutoFit/>
          </a:bodyPr>
          <a:lstStyle/>
          <a:p>
            <a:r>
              <a:rPr lang="en-US" altLang="zh-CN" dirty="0"/>
              <a:t>2. </a:t>
            </a:r>
            <a:r>
              <a:rPr lang="zh-CN" altLang="en-US" dirty="0"/>
              <a:t>局部马尔可夫性</a:t>
            </a:r>
          </a:p>
        </p:txBody>
      </p:sp>
      <p:pic>
        <p:nvPicPr>
          <p:cNvPr id="9" name="图片 8">
            <a:extLst>
              <a:ext uri="{FF2B5EF4-FFF2-40B4-BE49-F238E27FC236}">
                <a16:creationId xmlns:a16="http://schemas.microsoft.com/office/drawing/2014/main" id="{BBDF2406-20DE-427C-9AF6-D69C86E4F149}"/>
              </a:ext>
            </a:extLst>
          </p:cNvPr>
          <p:cNvPicPr>
            <a:picLocks noChangeAspect="1"/>
          </p:cNvPicPr>
          <p:nvPr/>
        </p:nvPicPr>
        <p:blipFill>
          <a:blip r:embed="rId4"/>
          <a:stretch>
            <a:fillRect/>
          </a:stretch>
        </p:blipFill>
        <p:spPr>
          <a:xfrm>
            <a:off x="8544638" y="4675114"/>
            <a:ext cx="1898265" cy="1029959"/>
          </a:xfrm>
          <a:prstGeom prst="rect">
            <a:avLst/>
          </a:prstGeom>
        </p:spPr>
      </p:pic>
      <p:sp>
        <p:nvSpPr>
          <p:cNvPr id="15" name="文本框 14">
            <a:extLst>
              <a:ext uri="{FF2B5EF4-FFF2-40B4-BE49-F238E27FC236}">
                <a16:creationId xmlns:a16="http://schemas.microsoft.com/office/drawing/2014/main" id="{EEABC1EE-E3CB-4FAD-A7B8-6126F2A7E328}"/>
              </a:ext>
            </a:extLst>
          </p:cNvPr>
          <p:cNvSpPr txBox="1"/>
          <p:nvPr/>
        </p:nvSpPr>
        <p:spPr>
          <a:xfrm>
            <a:off x="7159953" y="5660992"/>
            <a:ext cx="2008242" cy="369332"/>
          </a:xfrm>
          <a:prstGeom prst="rect">
            <a:avLst/>
          </a:prstGeom>
          <a:noFill/>
        </p:spPr>
        <p:txBody>
          <a:bodyPr wrap="none" rtlCol="0">
            <a:spAutoFit/>
          </a:bodyPr>
          <a:lstStyle/>
          <a:p>
            <a:r>
              <a:rPr lang="en-US" altLang="zh-CN" dirty="0"/>
              <a:t>3. </a:t>
            </a:r>
            <a:r>
              <a:rPr lang="zh-CN" altLang="en-US" dirty="0"/>
              <a:t>成对马尔可夫性</a:t>
            </a:r>
          </a:p>
        </p:txBody>
      </p:sp>
      <p:pic>
        <p:nvPicPr>
          <p:cNvPr id="10" name="图片 9">
            <a:extLst>
              <a:ext uri="{FF2B5EF4-FFF2-40B4-BE49-F238E27FC236}">
                <a16:creationId xmlns:a16="http://schemas.microsoft.com/office/drawing/2014/main" id="{FB5F6A10-0D2B-4CA8-8605-48513B0ED7DA}"/>
              </a:ext>
            </a:extLst>
          </p:cNvPr>
          <p:cNvPicPr>
            <a:picLocks noChangeAspect="1"/>
          </p:cNvPicPr>
          <p:nvPr/>
        </p:nvPicPr>
        <p:blipFill>
          <a:blip r:embed="rId5"/>
          <a:stretch>
            <a:fillRect/>
          </a:stretch>
        </p:blipFill>
        <p:spPr>
          <a:xfrm>
            <a:off x="8075320" y="6094894"/>
            <a:ext cx="2786766" cy="365125"/>
          </a:xfrm>
          <a:prstGeom prst="rect">
            <a:avLst/>
          </a:prstGeom>
        </p:spPr>
      </p:pic>
      <p:sp>
        <p:nvSpPr>
          <p:cNvPr id="19" name="文本框 18">
            <a:extLst>
              <a:ext uri="{FF2B5EF4-FFF2-40B4-BE49-F238E27FC236}">
                <a16:creationId xmlns:a16="http://schemas.microsoft.com/office/drawing/2014/main" id="{779C8852-DE2F-4ADD-8EA7-EBB9D017D15F}"/>
              </a:ext>
            </a:extLst>
          </p:cNvPr>
          <p:cNvSpPr txBox="1"/>
          <p:nvPr/>
        </p:nvSpPr>
        <p:spPr>
          <a:xfrm>
            <a:off x="292539" y="2698168"/>
            <a:ext cx="4739509" cy="1289969"/>
          </a:xfrm>
          <a:prstGeom prst="rect">
            <a:avLst/>
          </a:prstGeom>
          <a:noFill/>
        </p:spPr>
        <p:txBody>
          <a:bodyPr wrap="square">
            <a:spAutoFit/>
          </a:bodyPr>
          <a:lstStyle/>
          <a:p>
            <a:pPr>
              <a:lnSpc>
                <a:spcPct val="150000"/>
              </a:lnSpc>
            </a:pPr>
            <a:r>
              <a:rPr lang="zh-CN" altLang="en-US" b="1" dirty="0"/>
              <a:t>节点</a:t>
            </a:r>
            <a:r>
              <a:rPr lang="zh-CN" altLang="en-US" dirty="0"/>
              <a:t>：代表一个随机变量。</a:t>
            </a:r>
          </a:p>
          <a:p>
            <a:pPr>
              <a:lnSpc>
                <a:spcPct val="150000"/>
              </a:lnSpc>
            </a:pPr>
            <a:r>
              <a:rPr lang="zh-CN" altLang="en-US" b="1" dirty="0"/>
              <a:t>边    </a:t>
            </a:r>
            <a:r>
              <a:rPr lang="zh-CN" altLang="en-US" dirty="0"/>
              <a:t>：代表连接的两个随机变量之间存在直接的依赖关系</a:t>
            </a:r>
          </a:p>
        </p:txBody>
      </p:sp>
      <p:pic>
        <p:nvPicPr>
          <p:cNvPr id="14340" name="Picture 4" descr="在这里插入图片描述">
            <a:extLst>
              <a:ext uri="{FF2B5EF4-FFF2-40B4-BE49-F238E27FC236}">
                <a16:creationId xmlns:a16="http://schemas.microsoft.com/office/drawing/2014/main" id="{8370E737-6BF7-4990-BF43-7B11C4F33F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582" r="13616"/>
          <a:stretch/>
        </p:blipFill>
        <p:spPr bwMode="auto">
          <a:xfrm>
            <a:off x="1150882" y="4088204"/>
            <a:ext cx="2585545" cy="239179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171D0166-A92A-4CEE-80ED-DF9F575ED1FA}"/>
              </a:ext>
            </a:extLst>
          </p:cNvPr>
          <p:cNvSpPr txBox="1"/>
          <p:nvPr/>
        </p:nvSpPr>
        <p:spPr>
          <a:xfrm>
            <a:off x="292539" y="2436527"/>
            <a:ext cx="1569660" cy="369332"/>
          </a:xfrm>
          <a:prstGeom prst="rect">
            <a:avLst/>
          </a:prstGeom>
          <a:noFill/>
        </p:spPr>
        <p:txBody>
          <a:bodyPr wrap="none" rtlCol="0">
            <a:spAutoFit/>
          </a:bodyPr>
          <a:lstStyle/>
          <a:p>
            <a:r>
              <a:rPr lang="zh-CN" altLang="en-US" b="1" dirty="0">
                <a:solidFill>
                  <a:srgbClr val="C00000"/>
                </a:solidFill>
              </a:rPr>
              <a:t>概率图模型：</a:t>
            </a:r>
          </a:p>
        </p:txBody>
      </p:sp>
      <p:sp>
        <p:nvSpPr>
          <p:cNvPr id="17" name="矩形 16">
            <a:extLst>
              <a:ext uri="{FF2B5EF4-FFF2-40B4-BE49-F238E27FC236}">
                <a16:creationId xmlns:a16="http://schemas.microsoft.com/office/drawing/2014/main" id="{31754025-362D-438C-930D-308A9FDBE9C0}"/>
              </a:ext>
            </a:extLst>
          </p:cNvPr>
          <p:cNvSpPr/>
          <p:nvPr/>
        </p:nvSpPr>
        <p:spPr>
          <a:xfrm>
            <a:off x="8451850" y="4114800"/>
            <a:ext cx="1255183" cy="108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3C6EDA40-C257-42DB-8F16-4C4C8E9C3362}"/>
              </a:ext>
            </a:extLst>
          </p:cNvPr>
          <p:cNvSpPr/>
          <p:nvPr/>
        </p:nvSpPr>
        <p:spPr>
          <a:xfrm>
            <a:off x="9510713" y="5606666"/>
            <a:ext cx="173037" cy="108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0FBC03D-AC7C-4879-9E27-F3F5E25EA407}"/>
              </a:ext>
            </a:extLst>
          </p:cNvPr>
          <p:cNvSpPr/>
          <p:nvPr/>
        </p:nvSpPr>
        <p:spPr>
          <a:xfrm>
            <a:off x="9096376" y="5596421"/>
            <a:ext cx="303212" cy="108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C5E7BC1-9A68-4A46-B899-3067AC3176C5}"/>
              </a:ext>
            </a:extLst>
          </p:cNvPr>
          <p:cNvSpPr/>
          <p:nvPr/>
        </p:nvSpPr>
        <p:spPr>
          <a:xfrm>
            <a:off x="8815387" y="5596420"/>
            <a:ext cx="217437" cy="93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274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3758161" cy="730249"/>
          </a:xfrm>
        </p:spPr>
        <p:txBody>
          <a:bodyPr>
            <a:normAutofit/>
          </a:bodyPr>
          <a:lstStyle/>
          <a:p>
            <a:r>
              <a:rPr lang="zh-CN" altLang="en-US" dirty="0"/>
              <a:t>马尔可夫随机场</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26</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3" name="文本框 2">
            <a:extLst>
              <a:ext uri="{FF2B5EF4-FFF2-40B4-BE49-F238E27FC236}">
                <a16:creationId xmlns:a16="http://schemas.microsoft.com/office/drawing/2014/main" id="{14762952-CCBB-406A-BC69-4BE92B1B9FBD}"/>
              </a:ext>
            </a:extLst>
          </p:cNvPr>
          <p:cNvSpPr txBox="1"/>
          <p:nvPr/>
        </p:nvSpPr>
        <p:spPr>
          <a:xfrm>
            <a:off x="50386" y="1184842"/>
            <a:ext cx="1338828" cy="369332"/>
          </a:xfrm>
          <a:prstGeom prst="rect">
            <a:avLst/>
          </a:prstGeom>
          <a:noFill/>
        </p:spPr>
        <p:txBody>
          <a:bodyPr wrap="none" rtlCol="0">
            <a:spAutoFit/>
          </a:bodyPr>
          <a:lstStyle/>
          <a:p>
            <a:r>
              <a:rPr lang="zh-CN" altLang="en-US" dirty="0"/>
              <a:t>核心概念：</a:t>
            </a:r>
          </a:p>
        </p:txBody>
      </p:sp>
      <p:sp>
        <p:nvSpPr>
          <p:cNvPr id="12" name="文本框 11">
            <a:extLst>
              <a:ext uri="{FF2B5EF4-FFF2-40B4-BE49-F238E27FC236}">
                <a16:creationId xmlns:a16="http://schemas.microsoft.com/office/drawing/2014/main" id="{3EF8FC58-FAC3-43CA-B922-2F8576C35992}"/>
              </a:ext>
            </a:extLst>
          </p:cNvPr>
          <p:cNvSpPr txBox="1"/>
          <p:nvPr/>
        </p:nvSpPr>
        <p:spPr>
          <a:xfrm>
            <a:off x="526174" y="1961081"/>
            <a:ext cx="4747392" cy="646331"/>
          </a:xfrm>
          <a:prstGeom prst="rect">
            <a:avLst/>
          </a:prstGeom>
          <a:noFill/>
        </p:spPr>
        <p:txBody>
          <a:bodyPr wrap="square">
            <a:spAutoFit/>
          </a:bodyPr>
          <a:lstStyle/>
          <a:p>
            <a:r>
              <a:rPr lang="zh-CN" altLang="en-US" b="1" dirty="0">
                <a:solidFill>
                  <a:srgbClr val="C00000"/>
                </a:solidFill>
              </a:rPr>
              <a:t>团：</a:t>
            </a:r>
            <a:r>
              <a:rPr lang="zh-CN" altLang="en-US" dirty="0"/>
              <a:t>图</a:t>
            </a:r>
            <a:r>
              <a:rPr lang="en-US" altLang="zh-CN" dirty="0"/>
              <a:t>G</a:t>
            </a:r>
            <a:r>
              <a:rPr lang="zh-CN" altLang="en-US" dirty="0"/>
              <a:t>中节点的一个子集，其中任意两个不同的节点之间都有边相连。</a:t>
            </a:r>
          </a:p>
        </p:txBody>
      </p:sp>
      <p:sp>
        <p:nvSpPr>
          <p:cNvPr id="6" name="Rectangle 1">
            <a:extLst>
              <a:ext uri="{FF2B5EF4-FFF2-40B4-BE49-F238E27FC236}">
                <a16:creationId xmlns:a16="http://schemas.microsoft.com/office/drawing/2014/main" id="{BE438E57-BD98-470C-80A6-950C81F5B636}"/>
              </a:ext>
            </a:extLst>
          </p:cNvPr>
          <p:cNvSpPr>
            <a:spLocks noChangeArrowheads="1"/>
          </p:cNvSpPr>
          <p:nvPr/>
        </p:nvSpPr>
        <p:spPr bwMode="auto">
          <a:xfrm>
            <a:off x="526174" y="5150736"/>
            <a:ext cx="1083879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b="1" dirty="0">
                <a:solidFill>
                  <a:srgbClr val="C00000"/>
                </a:solidFill>
                <a:latin typeface="+mj-ea"/>
                <a:ea typeface="+mj-ea"/>
              </a:rPr>
              <a:t>Hammersley-Clifford 定理：</a:t>
            </a:r>
            <a:r>
              <a:rPr lang="zh-CN" altLang="zh-CN" dirty="0">
                <a:latin typeface="+mj-ea"/>
                <a:ea typeface="+mj-ea"/>
              </a:rPr>
              <a:t>一个概率分布 P(</a:t>
            </a:r>
            <a:r>
              <a:rPr lang="en-US" altLang="zh-CN" dirty="0">
                <a:latin typeface="+mj-ea"/>
                <a:ea typeface="+mj-ea"/>
              </a:rPr>
              <a:t>X</a:t>
            </a:r>
            <a:r>
              <a:rPr lang="zh-CN" altLang="zh-CN" dirty="0">
                <a:latin typeface="+mj-ea"/>
                <a:ea typeface="+mj-ea"/>
              </a:rPr>
              <a:t>) 满足图 G 的马尔可夫性质，当且仅当这个联合概率分布可以被表示为图</a:t>
            </a:r>
            <a:r>
              <a:rPr lang="en-US" altLang="zh-CN" dirty="0">
                <a:latin typeface="+mj-ea"/>
                <a:ea typeface="+mj-ea"/>
              </a:rPr>
              <a:t>G</a:t>
            </a:r>
            <a:r>
              <a:rPr lang="zh-CN" altLang="zh-CN" dirty="0">
                <a:latin typeface="+mj-ea"/>
                <a:ea typeface="+mj-ea"/>
              </a:rPr>
              <a:t>中所有团的势函数的乘积形式。</a:t>
            </a:r>
          </a:p>
        </p:txBody>
      </p:sp>
      <p:pic>
        <p:nvPicPr>
          <p:cNvPr id="7" name="图片 6">
            <a:extLst>
              <a:ext uri="{FF2B5EF4-FFF2-40B4-BE49-F238E27FC236}">
                <a16:creationId xmlns:a16="http://schemas.microsoft.com/office/drawing/2014/main" id="{D755A075-58B6-4ABD-948A-5DEBB36D47A9}"/>
              </a:ext>
            </a:extLst>
          </p:cNvPr>
          <p:cNvPicPr>
            <a:picLocks noChangeAspect="1"/>
          </p:cNvPicPr>
          <p:nvPr/>
        </p:nvPicPr>
        <p:blipFill>
          <a:blip r:embed="rId3"/>
          <a:stretch>
            <a:fillRect/>
          </a:stretch>
        </p:blipFill>
        <p:spPr>
          <a:xfrm>
            <a:off x="4043816" y="5809938"/>
            <a:ext cx="3122928" cy="1040976"/>
          </a:xfrm>
          <a:prstGeom prst="rect">
            <a:avLst/>
          </a:prstGeom>
        </p:spPr>
      </p:pic>
      <p:sp>
        <p:nvSpPr>
          <p:cNvPr id="17" name="文本框 16">
            <a:extLst>
              <a:ext uri="{FF2B5EF4-FFF2-40B4-BE49-F238E27FC236}">
                <a16:creationId xmlns:a16="http://schemas.microsoft.com/office/drawing/2014/main" id="{26D8C735-6B50-49A2-9D78-790192312842}"/>
              </a:ext>
            </a:extLst>
          </p:cNvPr>
          <p:cNvSpPr txBox="1"/>
          <p:nvPr/>
        </p:nvSpPr>
        <p:spPr>
          <a:xfrm>
            <a:off x="6756181" y="1923366"/>
            <a:ext cx="4747392" cy="646331"/>
          </a:xfrm>
          <a:prstGeom prst="rect">
            <a:avLst/>
          </a:prstGeom>
          <a:noFill/>
        </p:spPr>
        <p:txBody>
          <a:bodyPr wrap="square">
            <a:spAutoFit/>
          </a:bodyPr>
          <a:lstStyle/>
          <a:p>
            <a:r>
              <a:rPr lang="zh-CN" altLang="en-US" b="1" dirty="0">
                <a:solidFill>
                  <a:srgbClr val="C00000"/>
                </a:solidFill>
              </a:rPr>
              <a:t>势函数：</a:t>
            </a:r>
            <a:r>
              <a:rPr lang="zh-CN" altLang="en-US" dirty="0"/>
              <a:t>用于表示团内随机变量之间的相关关系</a:t>
            </a:r>
          </a:p>
        </p:txBody>
      </p:sp>
      <p:pic>
        <p:nvPicPr>
          <p:cNvPr id="10" name="图片 9">
            <a:extLst>
              <a:ext uri="{FF2B5EF4-FFF2-40B4-BE49-F238E27FC236}">
                <a16:creationId xmlns:a16="http://schemas.microsoft.com/office/drawing/2014/main" id="{3C60F370-5198-474C-A8F1-66C9A04F769F}"/>
              </a:ext>
            </a:extLst>
          </p:cNvPr>
          <p:cNvPicPr>
            <a:picLocks noChangeAspect="1"/>
          </p:cNvPicPr>
          <p:nvPr/>
        </p:nvPicPr>
        <p:blipFill rotWithShape="1">
          <a:blip r:embed="rId4"/>
          <a:srcRect r="10496"/>
          <a:stretch/>
        </p:blipFill>
        <p:spPr>
          <a:xfrm>
            <a:off x="6823993" y="2824292"/>
            <a:ext cx="5072014" cy="1984977"/>
          </a:xfrm>
          <a:prstGeom prst="rect">
            <a:avLst/>
          </a:prstGeom>
        </p:spPr>
      </p:pic>
      <p:pic>
        <p:nvPicPr>
          <p:cNvPr id="15363" name="Picture 3" descr="在这里插入图片描述">
            <a:extLst>
              <a:ext uri="{FF2B5EF4-FFF2-40B4-BE49-F238E27FC236}">
                <a16:creationId xmlns:a16="http://schemas.microsoft.com/office/drawing/2014/main" id="{BFA5CE42-2AB0-4C4E-B724-6199008B77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174" y="3207223"/>
            <a:ext cx="1861972" cy="13056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0A5E101-D192-4384-BEA0-89BA1D21A776}"/>
                  </a:ext>
                </a:extLst>
              </p:cNvPr>
              <p:cNvSpPr txBox="1"/>
              <p:nvPr/>
            </p:nvSpPr>
            <p:spPr>
              <a:xfrm>
                <a:off x="2191408" y="2860330"/>
                <a:ext cx="4217275" cy="1754326"/>
              </a:xfrm>
              <a:prstGeom prst="rect">
                <a:avLst/>
              </a:prstGeom>
              <a:noFill/>
            </p:spPr>
            <p:txBody>
              <a:bodyPr wrap="square" rtlCol="0">
                <a:spAutoFit/>
              </a:bodyPr>
              <a:lstStyle/>
              <a:p>
                <a:pPr>
                  <a:lnSpc>
                    <a:spcPct val="150000"/>
                  </a:lnSpc>
                </a:pPr>
                <a:r>
                  <a:rPr lang="zh-CN" altLang="en-US" dirty="0"/>
                  <a:t>两个节点构成的团：</a:t>
                </a:r>
                <a14:m>
                  <m:oMath xmlns:m="http://schemas.openxmlformats.org/officeDocument/2006/math">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e>
                    </m:d>
                    <m:r>
                      <a:rPr lang="en-US" altLang="zh-CN" b="0" i="1" dirty="0" smtClean="0">
                        <a:latin typeface="Cambria Math" panose="02040503050406030204" pitchFamily="18" charset="0"/>
                      </a:rPr>
                      <m:t>, </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3</m:t>
                            </m:r>
                          </m:sub>
                        </m:sSub>
                      </m:e>
                    </m:d>
                    <m:r>
                      <a:rPr lang="en-US" altLang="zh-CN" b="0" i="1" dirty="0" smtClean="0">
                        <a:latin typeface="Cambria Math" panose="02040503050406030204" pitchFamily="18" charset="0"/>
                      </a:rPr>
                      <m:t>, </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4</m:t>
                            </m:r>
                          </m:sub>
                        </m:sSub>
                      </m:e>
                    </m:d>
                    <m:r>
                      <a:rPr lang="en-US" altLang="zh-CN" b="0" i="1" dirty="0" smtClean="0">
                        <a:latin typeface="Cambria Math" panose="02040503050406030204" pitchFamily="18" charset="0"/>
                      </a:rPr>
                      <m:t>, </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3</m:t>
                            </m:r>
                          </m:sub>
                        </m:sSub>
                      </m:e>
                    </m:d>
                    <m:r>
                      <a:rPr lang="en-US" altLang="zh-CN" b="0" i="1" dirty="0" smtClean="0">
                        <a:latin typeface="Cambria Math" panose="02040503050406030204" pitchFamily="18" charset="0"/>
                      </a:rPr>
                      <m:t>, </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4</m:t>
                            </m:r>
                          </m:sub>
                        </m:sSub>
                      </m:e>
                    </m:d>
                  </m:oMath>
                </a14:m>
                <a:endParaRPr lang="en-US" altLang="zh-CN" b="0" dirty="0"/>
              </a:p>
              <a:p>
                <a:pPr>
                  <a:lnSpc>
                    <a:spcPct val="150000"/>
                  </a:lnSpc>
                </a:pPr>
                <a:r>
                  <a:rPr lang="zh-CN" altLang="en-US" dirty="0"/>
                  <a:t>三个节点构成的团：</a:t>
                </a:r>
                <a:endParaRPr lang="en-US" altLang="zh-CN" dirty="0"/>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e>
                      </m:d>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oMath>
                  </m:oMathPara>
                </a14:m>
                <a:endParaRPr lang="zh-CN" altLang="en-US" dirty="0"/>
              </a:p>
            </p:txBody>
          </p:sp>
        </mc:Choice>
        <mc:Fallback xmlns="">
          <p:sp>
            <p:nvSpPr>
              <p:cNvPr id="11" name="文本框 10">
                <a:extLst>
                  <a:ext uri="{FF2B5EF4-FFF2-40B4-BE49-F238E27FC236}">
                    <a16:creationId xmlns:a16="http://schemas.microsoft.com/office/drawing/2014/main" id="{B0A5E101-D192-4384-BEA0-89BA1D21A776}"/>
                  </a:ext>
                </a:extLst>
              </p:cNvPr>
              <p:cNvSpPr txBox="1">
                <a:spLocks noRot="1" noChangeAspect="1" noMove="1" noResize="1" noEditPoints="1" noAdjustHandles="1" noChangeArrowheads="1" noChangeShapeType="1" noTextEdit="1"/>
              </p:cNvSpPr>
              <p:nvPr/>
            </p:nvSpPr>
            <p:spPr>
              <a:xfrm>
                <a:off x="2191408" y="2860330"/>
                <a:ext cx="4217275" cy="1754326"/>
              </a:xfrm>
              <a:prstGeom prst="rect">
                <a:avLst/>
              </a:prstGeom>
              <a:blipFill>
                <a:blip r:embed="rId6"/>
                <a:stretch>
                  <a:fillRect l="-11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157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en-US" altLang="zh-CN" dirty="0"/>
              <a:t>MRF</a:t>
            </a:r>
            <a:r>
              <a:rPr lang="zh-CN" altLang="en-US" dirty="0"/>
              <a:t>建模</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27</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8" name="文本框 7">
            <a:extLst>
              <a:ext uri="{FF2B5EF4-FFF2-40B4-BE49-F238E27FC236}">
                <a16:creationId xmlns:a16="http://schemas.microsoft.com/office/drawing/2014/main" id="{B9FEEFD9-E4D5-4900-9130-9A1C91357C56}"/>
              </a:ext>
            </a:extLst>
          </p:cNvPr>
          <p:cNvSpPr txBox="1"/>
          <p:nvPr/>
        </p:nvSpPr>
        <p:spPr>
          <a:xfrm>
            <a:off x="273702" y="1663065"/>
            <a:ext cx="11183004" cy="646331"/>
          </a:xfrm>
          <a:prstGeom prst="rect">
            <a:avLst/>
          </a:prstGeom>
          <a:noFill/>
        </p:spPr>
        <p:txBody>
          <a:bodyPr wrap="square" rtlCol="0">
            <a:spAutoFit/>
          </a:bodyPr>
          <a:lstStyle/>
          <a:p>
            <a:pPr marL="285750" indent="-285750">
              <a:buFont typeface="Wingdings" panose="05000000000000000000" pitchFamily="2" charset="2"/>
              <a:buChar char="p"/>
            </a:pPr>
            <a:r>
              <a:rPr lang="zh-CN" altLang="en-US" dirty="0"/>
              <a:t>将混合整数优化问题构建为一个马尔可夫随机场（</a:t>
            </a:r>
            <a:r>
              <a:rPr lang="en-US" altLang="zh-CN" dirty="0"/>
              <a:t>MRF</a:t>
            </a:r>
            <a:r>
              <a:rPr lang="zh-CN" altLang="en-US" dirty="0"/>
              <a:t>）的最大后验概率推断问题。</a:t>
            </a:r>
            <a:r>
              <a:rPr lang="en-US" altLang="zh-CN" dirty="0"/>
              <a:t>MRF</a:t>
            </a:r>
            <a:r>
              <a:rPr lang="zh-CN" altLang="en-US" dirty="0"/>
              <a:t>由图结构和定义在该结构上的概率分布组成</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5BA2D8CB-D938-4D58-9BF7-052FA099092A}"/>
                  </a:ext>
                </a:extLst>
              </p:cNvPr>
              <p:cNvSpPr txBox="1"/>
              <p:nvPr/>
            </p:nvSpPr>
            <p:spPr>
              <a:xfrm>
                <a:off x="386255" y="4849499"/>
                <a:ext cx="11650717" cy="1489510"/>
              </a:xfrm>
              <a:prstGeom prst="rect">
                <a:avLst/>
              </a:prstGeom>
              <a:noFill/>
            </p:spPr>
            <p:txBody>
              <a:bodyPr wrap="square" rtlCol="0">
                <a:spAutoFit/>
              </a:bodyPr>
              <a:lstStyle/>
              <a:p>
                <a:r>
                  <a:rPr lang="en-US" altLang="zh-CN" b="1" dirty="0">
                    <a:solidFill>
                      <a:srgbClr val="C00000"/>
                    </a:solidFill>
                  </a:rPr>
                  <a:t>MRF</a:t>
                </a:r>
                <a:r>
                  <a:rPr lang="zh-CN" altLang="en-US" b="1" dirty="0">
                    <a:solidFill>
                      <a:srgbClr val="C00000"/>
                    </a:solidFill>
                  </a:rPr>
                  <a:t>节点：</a:t>
                </a:r>
                <a:r>
                  <a:rPr lang="zh-CN" altLang="en-US" dirty="0"/>
                  <a:t>每个任务的卸载决策对应一个</a:t>
                </a:r>
                <a:r>
                  <a:rPr lang="en-US" altLang="zh-CN" dirty="0"/>
                  <a:t>MRF</a:t>
                </a:r>
                <a:r>
                  <a:rPr lang="zh-CN" altLang="en-US" dirty="0"/>
                  <a:t>节点，节点集合为</a:t>
                </a:r>
                <a:endParaRPr lang="en-US" altLang="zh-CN" dirty="0"/>
              </a:p>
              <a:p>
                <a:endParaRPr lang="en-US" altLang="zh-CN" dirty="0"/>
              </a:p>
              <a:p>
                <a:r>
                  <a:rPr lang="zh-CN" altLang="en-US" b="1" dirty="0">
                    <a:solidFill>
                      <a:srgbClr val="C00000"/>
                    </a:solidFill>
                  </a:rPr>
                  <a:t>状态空间（标签集）：</a:t>
                </a:r>
                <a:r>
                  <a:rPr lang="zh-CN" altLang="en-US" dirty="0"/>
                  <a:t>节点的状态空间</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oMath>
                </a14:m>
                <a:r>
                  <a:rPr lang="zh-CN" altLang="en-US" dirty="0"/>
                  <a:t>，为节点选择一个标签，等同于做出决策</a:t>
                </a:r>
                <a:endParaRPr lang="en-US" altLang="zh-CN" dirty="0"/>
              </a:p>
              <a:p>
                <a:endParaRPr lang="en-US" altLang="zh-CN" dirty="0"/>
              </a:p>
              <a:p>
                <a:r>
                  <a:rPr lang="en-US" altLang="zh-CN" b="1" dirty="0">
                    <a:solidFill>
                      <a:srgbClr val="C00000"/>
                    </a:solidFill>
                  </a:rPr>
                  <a:t>MRF</a:t>
                </a:r>
                <a:r>
                  <a:rPr lang="zh-CN" altLang="en-US" b="1" dirty="0">
                    <a:solidFill>
                      <a:srgbClr val="C00000"/>
                    </a:solidFill>
                  </a:rPr>
                  <a:t>图结构</a:t>
                </a:r>
                <a:r>
                  <a:rPr lang="zh-CN" altLang="en-US" dirty="0"/>
                  <a:t>：图结构定义变量之间的依赖关系，通信图无法满足变量间依赖关系。通过预定义团来定义</a:t>
                </a:r>
                <a:r>
                  <a:rPr lang="en-US" altLang="zh-CN" dirty="0"/>
                  <a:t>MRF</a:t>
                </a:r>
                <a:r>
                  <a:rPr lang="zh-CN" altLang="en-US" dirty="0"/>
                  <a:t>图结构。</a:t>
                </a:r>
              </a:p>
            </p:txBody>
          </p:sp>
        </mc:Choice>
        <mc:Fallback>
          <p:sp>
            <p:nvSpPr>
              <p:cNvPr id="9" name="文本框 8">
                <a:extLst>
                  <a:ext uri="{FF2B5EF4-FFF2-40B4-BE49-F238E27FC236}">
                    <a16:creationId xmlns:a16="http://schemas.microsoft.com/office/drawing/2014/main" id="{5BA2D8CB-D938-4D58-9BF7-052FA099092A}"/>
                  </a:ext>
                </a:extLst>
              </p:cNvPr>
              <p:cNvSpPr txBox="1">
                <a:spLocks noRot="1" noChangeAspect="1" noMove="1" noResize="1" noEditPoints="1" noAdjustHandles="1" noChangeArrowheads="1" noChangeShapeType="1" noTextEdit="1"/>
              </p:cNvSpPr>
              <p:nvPr/>
            </p:nvSpPr>
            <p:spPr>
              <a:xfrm>
                <a:off x="386255" y="4849499"/>
                <a:ext cx="11650717" cy="1489510"/>
              </a:xfrm>
              <a:prstGeom prst="rect">
                <a:avLst/>
              </a:prstGeom>
              <a:blipFill>
                <a:blip r:embed="rId4"/>
                <a:stretch>
                  <a:fillRect l="-418" t="-2459" r="-2092" b="-5738"/>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295D2DF4-8EFA-4AF3-8216-8888F68AF7CF}"/>
              </a:ext>
            </a:extLst>
          </p:cNvPr>
          <p:cNvSpPr txBox="1"/>
          <p:nvPr/>
        </p:nvSpPr>
        <p:spPr>
          <a:xfrm>
            <a:off x="273702" y="1101340"/>
            <a:ext cx="1569660" cy="369332"/>
          </a:xfrm>
          <a:prstGeom prst="rect">
            <a:avLst/>
          </a:prstGeom>
          <a:noFill/>
        </p:spPr>
        <p:txBody>
          <a:bodyPr wrap="none" rtlCol="0">
            <a:spAutoFit/>
          </a:bodyPr>
          <a:lstStyle/>
          <a:p>
            <a:r>
              <a:rPr lang="zh-CN" altLang="en-US" b="1" dirty="0"/>
              <a:t>重构优化问题</a:t>
            </a:r>
          </a:p>
        </p:txBody>
      </p:sp>
      <p:graphicFrame>
        <p:nvGraphicFramePr>
          <p:cNvPr id="5" name="对象 4">
            <a:extLst>
              <a:ext uri="{FF2B5EF4-FFF2-40B4-BE49-F238E27FC236}">
                <a16:creationId xmlns:a16="http://schemas.microsoft.com/office/drawing/2014/main" id="{D5F1AA45-DCC1-44C5-9CB1-6033DECE125B}"/>
              </a:ext>
            </a:extLst>
          </p:cNvPr>
          <p:cNvGraphicFramePr>
            <a:graphicFrameLocks noChangeAspect="1"/>
          </p:cNvGraphicFramePr>
          <p:nvPr>
            <p:extLst>
              <p:ext uri="{D42A27DB-BD31-4B8C-83A1-F6EECF244321}">
                <p14:modId xmlns:p14="http://schemas.microsoft.com/office/powerpoint/2010/main" val="2672808561"/>
              </p:ext>
            </p:extLst>
          </p:nvPr>
        </p:nvGraphicFramePr>
        <p:xfrm>
          <a:off x="7211983" y="4872426"/>
          <a:ext cx="3569079" cy="451052"/>
        </p:xfrm>
        <a:graphic>
          <a:graphicData uri="http://schemas.openxmlformats.org/presentationml/2006/ole">
            <mc:AlternateContent xmlns:mc="http://schemas.openxmlformats.org/markup-compatibility/2006">
              <mc:Choice xmlns:v="urn:schemas-microsoft-com:vml" Requires="v">
                <p:oleObj spid="_x0000_s8621" name="Equation" r:id="rId5" imgW="2161068" imgH="273504" progId="Equation.DSMT4">
                  <p:embed/>
                </p:oleObj>
              </mc:Choice>
              <mc:Fallback>
                <p:oleObj name="Equation" r:id="rId5" imgW="2161068" imgH="273504" progId="Equation.DSMT4">
                  <p:embed/>
                  <p:pic>
                    <p:nvPicPr>
                      <p:cNvPr id="0" name=""/>
                      <p:cNvPicPr/>
                      <p:nvPr/>
                    </p:nvPicPr>
                    <p:blipFill>
                      <a:blip r:embed="rId6"/>
                      <a:stretch>
                        <a:fillRect/>
                      </a:stretch>
                    </p:blipFill>
                    <p:spPr>
                      <a:xfrm>
                        <a:off x="7211983" y="4872426"/>
                        <a:ext cx="3569079" cy="451052"/>
                      </a:xfrm>
                      <a:prstGeom prst="rect">
                        <a:avLst/>
                      </a:prstGeom>
                    </p:spPr>
                  </p:pic>
                </p:oleObj>
              </mc:Fallback>
            </mc:AlternateContent>
          </a:graphicData>
        </a:graphic>
      </p:graphicFrame>
      <p:sp>
        <p:nvSpPr>
          <p:cNvPr id="15" name="流程图: 接点 14">
            <a:extLst>
              <a:ext uri="{FF2B5EF4-FFF2-40B4-BE49-F238E27FC236}">
                <a16:creationId xmlns:a16="http://schemas.microsoft.com/office/drawing/2014/main" id="{7653DDF7-2E84-4F11-A200-935B17E1FAA8}"/>
              </a:ext>
            </a:extLst>
          </p:cNvPr>
          <p:cNvSpPr/>
          <p:nvPr/>
        </p:nvSpPr>
        <p:spPr>
          <a:xfrm>
            <a:off x="3745201" y="2837809"/>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接点 16">
            <a:extLst>
              <a:ext uri="{FF2B5EF4-FFF2-40B4-BE49-F238E27FC236}">
                <a16:creationId xmlns:a16="http://schemas.microsoft.com/office/drawing/2014/main" id="{1E586BCD-0100-41D0-9BF8-970163D4A0E3}"/>
              </a:ext>
            </a:extLst>
          </p:cNvPr>
          <p:cNvSpPr/>
          <p:nvPr/>
        </p:nvSpPr>
        <p:spPr>
          <a:xfrm>
            <a:off x="4144674" y="3307297"/>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接点 17">
            <a:extLst>
              <a:ext uri="{FF2B5EF4-FFF2-40B4-BE49-F238E27FC236}">
                <a16:creationId xmlns:a16="http://schemas.microsoft.com/office/drawing/2014/main" id="{1E184E1E-E908-41C4-BA3C-B402B38A264C}"/>
              </a:ext>
            </a:extLst>
          </p:cNvPr>
          <p:cNvSpPr/>
          <p:nvPr/>
        </p:nvSpPr>
        <p:spPr>
          <a:xfrm>
            <a:off x="4607382" y="4209037"/>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a:extLst>
              <a:ext uri="{FF2B5EF4-FFF2-40B4-BE49-F238E27FC236}">
                <a16:creationId xmlns:a16="http://schemas.microsoft.com/office/drawing/2014/main" id="{C9C2DB67-D80B-4A09-A91A-F7FFD16B0085}"/>
              </a:ext>
            </a:extLst>
          </p:cNvPr>
          <p:cNvSpPr/>
          <p:nvPr/>
        </p:nvSpPr>
        <p:spPr>
          <a:xfrm>
            <a:off x="5070091" y="3114904"/>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a:extLst>
              <a:ext uri="{FF2B5EF4-FFF2-40B4-BE49-F238E27FC236}">
                <a16:creationId xmlns:a16="http://schemas.microsoft.com/office/drawing/2014/main" id="{DE9DB95C-52EF-4400-BBDA-43F1A8844D1A}"/>
              </a:ext>
            </a:extLst>
          </p:cNvPr>
          <p:cNvSpPr/>
          <p:nvPr/>
        </p:nvSpPr>
        <p:spPr>
          <a:xfrm>
            <a:off x="5094397" y="3616393"/>
            <a:ext cx="192393" cy="1923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a:extLst>
              <a:ext uri="{FF2B5EF4-FFF2-40B4-BE49-F238E27FC236}">
                <a16:creationId xmlns:a16="http://schemas.microsoft.com/office/drawing/2014/main" id="{163C28F6-B5EA-4C3D-AEE3-7FCD6218B00E}"/>
              </a:ext>
            </a:extLst>
          </p:cNvPr>
          <p:cNvSpPr/>
          <p:nvPr/>
        </p:nvSpPr>
        <p:spPr>
          <a:xfrm>
            <a:off x="5984340" y="3195342"/>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a:extLst>
              <a:ext uri="{FF2B5EF4-FFF2-40B4-BE49-F238E27FC236}">
                <a16:creationId xmlns:a16="http://schemas.microsoft.com/office/drawing/2014/main" id="{24E494C4-8C01-48BA-88E4-CDC498EE334A}"/>
              </a:ext>
            </a:extLst>
          </p:cNvPr>
          <p:cNvSpPr/>
          <p:nvPr/>
        </p:nvSpPr>
        <p:spPr>
          <a:xfrm>
            <a:off x="6002029" y="3732143"/>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流程图: 接点 22">
            <a:extLst>
              <a:ext uri="{FF2B5EF4-FFF2-40B4-BE49-F238E27FC236}">
                <a16:creationId xmlns:a16="http://schemas.microsoft.com/office/drawing/2014/main" id="{D5213812-2B47-49EB-A983-8E377C149E5E}"/>
              </a:ext>
            </a:extLst>
          </p:cNvPr>
          <p:cNvSpPr/>
          <p:nvPr/>
        </p:nvSpPr>
        <p:spPr>
          <a:xfrm>
            <a:off x="6869217" y="3424000"/>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2368D879-6ADA-4079-A939-5DF82E10CED8}"/>
              </a:ext>
            </a:extLst>
          </p:cNvPr>
          <p:cNvCxnSpPr>
            <a:stCxn id="15" idx="5"/>
            <a:endCxn id="17" idx="1"/>
          </p:cNvCxnSpPr>
          <p:nvPr/>
        </p:nvCxnSpPr>
        <p:spPr>
          <a:xfrm>
            <a:off x="3909419" y="3002027"/>
            <a:ext cx="263430" cy="3334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A77F185-71C6-4249-A7CD-728D0C59D36A}"/>
              </a:ext>
            </a:extLst>
          </p:cNvPr>
          <p:cNvCxnSpPr>
            <a:stCxn id="17" idx="4"/>
            <a:endCxn id="18" idx="0"/>
          </p:cNvCxnSpPr>
          <p:nvPr/>
        </p:nvCxnSpPr>
        <p:spPr>
          <a:xfrm>
            <a:off x="4240871" y="3499690"/>
            <a:ext cx="462708" cy="7093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BA3707E9-DBFC-4FE6-9F10-552A5E89287A}"/>
              </a:ext>
            </a:extLst>
          </p:cNvPr>
          <p:cNvCxnSpPr>
            <a:stCxn id="19" idx="4"/>
            <a:endCxn id="20" idx="0"/>
          </p:cNvCxnSpPr>
          <p:nvPr/>
        </p:nvCxnSpPr>
        <p:spPr>
          <a:xfrm>
            <a:off x="5166289" y="3307297"/>
            <a:ext cx="24305" cy="309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3F4A88ED-38E2-47E7-8411-44C3BA834772}"/>
              </a:ext>
            </a:extLst>
          </p:cNvPr>
          <p:cNvCxnSpPr>
            <a:stCxn id="19" idx="6"/>
            <a:endCxn id="21" idx="2"/>
          </p:cNvCxnSpPr>
          <p:nvPr/>
        </p:nvCxnSpPr>
        <p:spPr>
          <a:xfrm>
            <a:off x="5262484" y="3211101"/>
            <a:ext cx="721855" cy="80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FB826F3-1AC4-4DC4-9C13-8DFC9216802F}"/>
              </a:ext>
            </a:extLst>
          </p:cNvPr>
          <p:cNvCxnSpPr>
            <a:stCxn id="20" idx="6"/>
            <a:endCxn id="22" idx="2"/>
          </p:cNvCxnSpPr>
          <p:nvPr/>
        </p:nvCxnSpPr>
        <p:spPr>
          <a:xfrm>
            <a:off x="5286790" y="3712590"/>
            <a:ext cx="715240" cy="1157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F7F276E-C23E-41AE-B3EE-1B9838D2D2A4}"/>
              </a:ext>
            </a:extLst>
          </p:cNvPr>
          <p:cNvCxnSpPr>
            <a:stCxn id="21" idx="4"/>
            <a:endCxn id="22" idx="0"/>
          </p:cNvCxnSpPr>
          <p:nvPr/>
        </p:nvCxnSpPr>
        <p:spPr>
          <a:xfrm>
            <a:off x="6080537" y="3387735"/>
            <a:ext cx="17690" cy="3444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504DA5B-1304-4E3A-A165-EF47107E7B0E}"/>
              </a:ext>
            </a:extLst>
          </p:cNvPr>
          <p:cNvCxnSpPr>
            <a:stCxn id="21" idx="6"/>
            <a:endCxn id="23" idx="2"/>
          </p:cNvCxnSpPr>
          <p:nvPr/>
        </p:nvCxnSpPr>
        <p:spPr>
          <a:xfrm>
            <a:off x="6176732" y="3291539"/>
            <a:ext cx="692485" cy="2286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56BC819-823B-4941-8DC2-346E71DAD96A}"/>
              </a:ext>
            </a:extLst>
          </p:cNvPr>
          <p:cNvCxnSpPr>
            <a:stCxn id="22" idx="6"/>
            <a:endCxn id="23" idx="2"/>
          </p:cNvCxnSpPr>
          <p:nvPr/>
        </p:nvCxnSpPr>
        <p:spPr>
          <a:xfrm flipV="1">
            <a:off x="6194422" y="3520197"/>
            <a:ext cx="674795" cy="3081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BFB17A3-F1CC-42AA-A500-C37AF0A349B3}"/>
              </a:ext>
            </a:extLst>
          </p:cNvPr>
          <p:cNvCxnSpPr>
            <a:cxnSpLocks/>
            <a:stCxn id="20" idx="3"/>
            <a:endCxn id="18" idx="6"/>
          </p:cNvCxnSpPr>
          <p:nvPr/>
        </p:nvCxnSpPr>
        <p:spPr>
          <a:xfrm flipH="1">
            <a:off x="4799775" y="3780611"/>
            <a:ext cx="322797" cy="5246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32F484F-7CAD-4C10-9ACE-39A135FF221B}"/>
              </a:ext>
            </a:extLst>
          </p:cNvPr>
          <p:cNvCxnSpPr>
            <a:stCxn id="19" idx="2"/>
            <a:endCxn id="17" idx="6"/>
          </p:cNvCxnSpPr>
          <p:nvPr/>
        </p:nvCxnSpPr>
        <p:spPr>
          <a:xfrm flipH="1">
            <a:off x="4337067" y="3211101"/>
            <a:ext cx="733025" cy="1923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BECFDA8F-B09C-476F-A272-0D4A7CC0BA7E}"/>
                  </a:ext>
                </a:extLst>
              </p:cNvPr>
              <p:cNvSpPr txBox="1"/>
              <p:nvPr/>
            </p:nvSpPr>
            <p:spPr>
              <a:xfrm>
                <a:off x="5080363" y="3743539"/>
                <a:ext cx="559705" cy="3815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oMath>
                  </m:oMathPara>
                </a14:m>
                <a:endParaRPr lang="zh-CN" altLang="en-US" dirty="0"/>
              </a:p>
            </p:txBody>
          </p:sp>
        </mc:Choice>
        <mc:Fallback>
          <p:sp>
            <p:nvSpPr>
              <p:cNvPr id="44" name="文本框 43">
                <a:extLst>
                  <a:ext uri="{FF2B5EF4-FFF2-40B4-BE49-F238E27FC236}">
                    <a16:creationId xmlns:a16="http://schemas.microsoft.com/office/drawing/2014/main" id="{BECFDA8F-B09C-476F-A272-0D4A7CC0BA7E}"/>
                  </a:ext>
                </a:extLst>
              </p:cNvPr>
              <p:cNvSpPr txBox="1">
                <a:spLocks noRot="1" noChangeAspect="1" noMove="1" noResize="1" noEditPoints="1" noAdjustHandles="1" noChangeArrowheads="1" noChangeShapeType="1" noTextEdit="1"/>
              </p:cNvSpPr>
              <p:nvPr/>
            </p:nvSpPr>
            <p:spPr>
              <a:xfrm>
                <a:off x="5080363" y="3743539"/>
                <a:ext cx="559705" cy="381515"/>
              </a:xfrm>
              <a:prstGeom prst="rect">
                <a:avLst/>
              </a:prstGeom>
              <a:blipFill>
                <a:blip r:embed="rId7"/>
                <a:stretch>
                  <a:fillRect/>
                </a:stretch>
              </a:blipFill>
            </p:spPr>
            <p:txBody>
              <a:bodyPr/>
              <a:lstStyle/>
              <a:p>
                <a:r>
                  <a:rPr lang="zh-CN" altLang="en-US">
                    <a:noFill/>
                  </a:rPr>
                  <a:t> </a:t>
                </a:r>
              </a:p>
            </p:txBody>
          </p:sp>
        </mc:Fallback>
      </mc:AlternateContent>
      <p:sp>
        <p:nvSpPr>
          <p:cNvPr id="45" name="任意多边形: 形状 44">
            <a:extLst>
              <a:ext uri="{FF2B5EF4-FFF2-40B4-BE49-F238E27FC236}">
                <a16:creationId xmlns:a16="http://schemas.microsoft.com/office/drawing/2014/main" id="{6CC3CF30-8C80-4661-971A-9472AD38C372}"/>
              </a:ext>
            </a:extLst>
          </p:cNvPr>
          <p:cNvSpPr/>
          <p:nvPr/>
        </p:nvSpPr>
        <p:spPr>
          <a:xfrm>
            <a:off x="4335517" y="2814145"/>
            <a:ext cx="2041731" cy="1939158"/>
          </a:xfrm>
          <a:custGeom>
            <a:avLst/>
            <a:gdLst>
              <a:gd name="connsiteX0" fmla="*/ 149773 w 2041731"/>
              <a:gd name="connsiteY0" fmla="*/ 930165 h 1939158"/>
              <a:gd name="connsiteX1" fmla="*/ 149773 w 2041731"/>
              <a:gd name="connsiteY1" fmla="*/ 930165 h 1939158"/>
              <a:gd name="connsiteX2" fmla="*/ 118242 w 2041731"/>
              <a:gd name="connsiteY2" fmla="*/ 1103586 h 1939158"/>
              <a:gd name="connsiteX3" fmla="*/ 55180 w 2041731"/>
              <a:gd name="connsiteY3" fmla="*/ 1332186 h 1939158"/>
              <a:gd name="connsiteX4" fmla="*/ 31531 w 2041731"/>
              <a:gd name="connsiteY4" fmla="*/ 1387365 h 1939158"/>
              <a:gd name="connsiteX5" fmla="*/ 0 w 2041731"/>
              <a:gd name="connsiteY5" fmla="*/ 1552903 h 1939158"/>
              <a:gd name="connsiteX6" fmla="*/ 70945 w 2041731"/>
              <a:gd name="connsiteY6" fmla="*/ 1915510 h 1939158"/>
              <a:gd name="connsiteX7" fmla="*/ 110359 w 2041731"/>
              <a:gd name="connsiteY7" fmla="*/ 1939158 h 1939158"/>
              <a:gd name="connsiteX8" fmla="*/ 173421 w 2041731"/>
              <a:gd name="connsiteY8" fmla="*/ 1923393 h 1939158"/>
              <a:gd name="connsiteX9" fmla="*/ 362607 w 2041731"/>
              <a:gd name="connsiteY9" fmla="*/ 1828800 h 1939158"/>
              <a:gd name="connsiteX10" fmla="*/ 409904 w 2041731"/>
              <a:gd name="connsiteY10" fmla="*/ 1789386 h 1939158"/>
              <a:gd name="connsiteX11" fmla="*/ 472966 w 2041731"/>
              <a:gd name="connsiteY11" fmla="*/ 1749972 h 1939158"/>
              <a:gd name="connsiteX12" fmla="*/ 543911 w 2041731"/>
              <a:gd name="connsiteY12" fmla="*/ 1679027 h 1939158"/>
              <a:gd name="connsiteX13" fmla="*/ 567559 w 2041731"/>
              <a:gd name="connsiteY13" fmla="*/ 788276 h 1939158"/>
              <a:gd name="connsiteX14" fmla="*/ 599090 w 2041731"/>
              <a:gd name="connsiteY14" fmla="*/ 685800 h 1939158"/>
              <a:gd name="connsiteX15" fmla="*/ 638504 w 2041731"/>
              <a:gd name="connsiteY15" fmla="*/ 646386 h 1939158"/>
              <a:gd name="connsiteX16" fmla="*/ 670035 w 2041731"/>
              <a:gd name="connsiteY16" fmla="*/ 622738 h 1939158"/>
              <a:gd name="connsiteX17" fmla="*/ 725214 w 2041731"/>
              <a:gd name="connsiteY17" fmla="*/ 614855 h 1939158"/>
              <a:gd name="connsiteX18" fmla="*/ 756745 w 2041731"/>
              <a:gd name="connsiteY18" fmla="*/ 606972 h 1939158"/>
              <a:gd name="connsiteX19" fmla="*/ 843455 w 2041731"/>
              <a:gd name="connsiteY19" fmla="*/ 591207 h 1939158"/>
              <a:gd name="connsiteX20" fmla="*/ 874986 w 2041731"/>
              <a:gd name="connsiteY20" fmla="*/ 583324 h 1939158"/>
              <a:gd name="connsiteX21" fmla="*/ 898635 w 2041731"/>
              <a:gd name="connsiteY21" fmla="*/ 575441 h 1939158"/>
              <a:gd name="connsiteX22" fmla="*/ 1001111 w 2041731"/>
              <a:gd name="connsiteY22" fmla="*/ 567558 h 1939158"/>
              <a:gd name="connsiteX23" fmla="*/ 1245476 w 2041731"/>
              <a:gd name="connsiteY23" fmla="*/ 575441 h 1939158"/>
              <a:gd name="connsiteX24" fmla="*/ 1292773 w 2041731"/>
              <a:gd name="connsiteY24" fmla="*/ 614855 h 1939158"/>
              <a:gd name="connsiteX25" fmla="*/ 1347952 w 2041731"/>
              <a:gd name="connsiteY25" fmla="*/ 638503 h 1939158"/>
              <a:gd name="connsiteX26" fmla="*/ 1387366 w 2041731"/>
              <a:gd name="connsiteY26" fmla="*/ 662152 h 1939158"/>
              <a:gd name="connsiteX27" fmla="*/ 1411014 w 2041731"/>
              <a:gd name="connsiteY27" fmla="*/ 693683 h 1939158"/>
              <a:gd name="connsiteX28" fmla="*/ 1600200 w 2041731"/>
              <a:gd name="connsiteY28" fmla="*/ 843455 h 1939158"/>
              <a:gd name="connsiteX29" fmla="*/ 1631731 w 2041731"/>
              <a:gd name="connsiteY29" fmla="*/ 890752 h 1939158"/>
              <a:gd name="connsiteX30" fmla="*/ 1655380 w 2041731"/>
              <a:gd name="connsiteY30" fmla="*/ 898634 h 1939158"/>
              <a:gd name="connsiteX31" fmla="*/ 1647497 w 2041731"/>
              <a:gd name="connsiteY31" fmla="*/ 953814 h 1939158"/>
              <a:gd name="connsiteX32" fmla="*/ 1631731 w 2041731"/>
              <a:gd name="connsiteY32" fmla="*/ 1008993 h 1939158"/>
              <a:gd name="connsiteX33" fmla="*/ 1671145 w 2041731"/>
              <a:gd name="connsiteY33" fmla="*/ 1284889 h 1939158"/>
              <a:gd name="connsiteX34" fmla="*/ 1710559 w 2041731"/>
              <a:gd name="connsiteY34" fmla="*/ 1340069 h 1939158"/>
              <a:gd name="connsiteX35" fmla="*/ 1765738 w 2041731"/>
              <a:gd name="connsiteY35" fmla="*/ 1347952 h 1939158"/>
              <a:gd name="connsiteX36" fmla="*/ 1844566 w 2041731"/>
              <a:gd name="connsiteY36" fmla="*/ 1332186 h 1939158"/>
              <a:gd name="connsiteX37" fmla="*/ 1907628 w 2041731"/>
              <a:gd name="connsiteY37" fmla="*/ 1284889 h 1939158"/>
              <a:gd name="connsiteX38" fmla="*/ 2002221 w 2041731"/>
              <a:gd name="connsiteY38" fmla="*/ 1166648 h 1939158"/>
              <a:gd name="connsiteX39" fmla="*/ 2033752 w 2041731"/>
              <a:gd name="connsiteY39" fmla="*/ 1064172 h 1939158"/>
              <a:gd name="connsiteX40" fmla="*/ 2033752 w 2041731"/>
              <a:gd name="connsiteY40" fmla="*/ 811924 h 1939158"/>
              <a:gd name="connsiteX41" fmla="*/ 1962807 w 2041731"/>
              <a:gd name="connsiteY41" fmla="*/ 638503 h 1939158"/>
              <a:gd name="connsiteX42" fmla="*/ 1939159 w 2041731"/>
              <a:gd name="connsiteY42" fmla="*/ 559676 h 1939158"/>
              <a:gd name="connsiteX43" fmla="*/ 1907628 w 2041731"/>
              <a:gd name="connsiteY43" fmla="*/ 480848 h 1939158"/>
              <a:gd name="connsiteX44" fmla="*/ 1860331 w 2041731"/>
              <a:gd name="connsiteY44" fmla="*/ 275896 h 1939158"/>
              <a:gd name="connsiteX45" fmla="*/ 1820917 w 2041731"/>
              <a:gd name="connsiteY45" fmla="*/ 220717 h 1939158"/>
              <a:gd name="connsiteX46" fmla="*/ 1805152 w 2041731"/>
              <a:gd name="connsiteY46" fmla="*/ 189186 h 1939158"/>
              <a:gd name="connsiteX47" fmla="*/ 1781504 w 2041731"/>
              <a:gd name="connsiteY47" fmla="*/ 181303 h 1939158"/>
              <a:gd name="connsiteX48" fmla="*/ 1545021 w 2041731"/>
              <a:gd name="connsiteY48" fmla="*/ 118241 h 1939158"/>
              <a:gd name="connsiteX49" fmla="*/ 1426780 w 2041731"/>
              <a:gd name="connsiteY49" fmla="*/ 78827 h 1939158"/>
              <a:gd name="connsiteX50" fmla="*/ 1308538 w 2041731"/>
              <a:gd name="connsiteY50" fmla="*/ 55179 h 1939158"/>
              <a:gd name="connsiteX51" fmla="*/ 1221828 w 2041731"/>
              <a:gd name="connsiteY51" fmla="*/ 23648 h 1939158"/>
              <a:gd name="connsiteX52" fmla="*/ 1024759 w 2041731"/>
              <a:gd name="connsiteY52" fmla="*/ 7883 h 1939158"/>
              <a:gd name="connsiteX53" fmla="*/ 953814 w 2041731"/>
              <a:gd name="connsiteY53" fmla="*/ 0 h 1939158"/>
              <a:gd name="connsiteX54" fmla="*/ 827690 w 2041731"/>
              <a:gd name="connsiteY54" fmla="*/ 23648 h 1939158"/>
              <a:gd name="connsiteX55" fmla="*/ 764628 w 2041731"/>
              <a:gd name="connsiteY55" fmla="*/ 55179 h 1939158"/>
              <a:gd name="connsiteX56" fmla="*/ 591207 w 2041731"/>
              <a:gd name="connsiteY56" fmla="*/ 157655 h 1939158"/>
              <a:gd name="connsiteX57" fmla="*/ 528145 w 2041731"/>
              <a:gd name="connsiteY57" fmla="*/ 228600 h 1939158"/>
              <a:gd name="connsiteX58" fmla="*/ 323193 w 2041731"/>
              <a:gd name="connsiteY58" fmla="*/ 409903 h 1939158"/>
              <a:gd name="connsiteX59" fmla="*/ 173421 w 2041731"/>
              <a:gd name="connsiteY59" fmla="*/ 654269 h 1939158"/>
              <a:gd name="connsiteX60" fmla="*/ 126124 w 2041731"/>
              <a:gd name="connsiteY60" fmla="*/ 819807 h 1939158"/>
              <a:gd name="connsiteX61" fmla="*/ 78828 w 2041731"/>
              <a:gd name="connsiteY61" fmla="*/ 1072055 h 1939158"/>
              <a:gd name="connsiteX62" fmla="*/ 78828 w 2041731"/>
              <a:gd name="connsiteY62" fmla="*/ 1229710 h 1939158"/>
              <a:gd name="connsiteX63" fmla="*/ 86711 w 2041731"/>
              <a:gd name="connsiteY63" fmla="*/ 1213945 h 1939158"/>
              <a:gd name="connsiteX64" fmla="*/ 149773 w 2041731"/>
              <a:gd name="connsiteY64" fmla="*/ 930165 h 193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041731" h="1939158">
                <a:moveTo>
                  <a:pt x="149773" y="930165"/>
                </a:moveTo>
                <a:lnTo>
                  <a:pt x="149773" y="930165"/>
                </a:lnTo>
                <a:cubicBezTo>
                  <a:pt x="139263" y="987972"/>
                  <a:pt x="131699" y="1046393"/>
                  <a:pt x="118242" y="1103586"/>
                </a:cubicBezTo>
                <a:cubicBezTo>
                  <a:pt x="100137" y="1180531"/>
                  <a:pt x="78279" y="1256590"/>
                  <a:pt x="55180" y="1332186"/>
                </a:cubicBezTo>
                <a:cubicBezTo>
                  <a:pt x="49332" y="1351324"/>
                  <a:pt x="37500" y="1368265"/>
                  <a:pt x="31531" y="1387365"/>
                </a:cubicBezTo>
                <a:cubicBezTo>
                  <a:pt x="19373" y="1426271"/>
                  <a:pt x="5840" y="1517867"/>
                  <a:pt x="0" y="1552903"/>
                </a:cubicBezTo>
                <a:cubicBezTo>
                  <a:pt x="183" y="1553967"/>
                  <a:pt x="49613" y="1868105"/>
                  <a:pt x="70945" y="1915510"/>
                </a:cubicBezTo>
                <a:cubicBezTo>
                  <a:pt x="77232" y="1929482"/>
                  <a:pt x="97221" y="1931275"/>
                  <a:pt x="110359" y="1939158"/>
                </a:cubicBezTo>
                <a:cubicBezTo>
                  <a:pt x="131380" y="1933903"/>
                  <a:pt x="153058" y="1930798"/>
                  <a:pt x="173421" y="1923393"/>
                </a:cubicBezTo>
                <a:cubicBezTo>
                  <a:pt x="244242" y="1897640"/>
                  <a:pt x="301297" y="1870951"/>
                  <a:pt x="362607" y="1828800"/>
                </a:cubicBezTo>
                <a:cubicBezTo>
                  <a:pt x="379518" y="1817174"/>
                  <a:pt x="393204" y="1801314"/>
                  <a:pt x="409904" y="1789386"/>
                </a:cubicBezTo>
                <a:cubicBezTo>
                  <a:pt x="430075" y="1774978"/>
                  <a:pt x="455438" y="1767500"/>
                  <a:pt x="472966" y="1749972"/>
                </a:cubicBezTo>
                <a:lnTo>
                  <a:pt x="543911" y="1679027"/>
                </a:lnTo>
                <a:cubicBezTo>
                  <a:pt x="591741" y="1344187"/>
                  <a:pt x="543118" y="1700699"/>
                  <a:pt x="567559" y="788276"/>
                </a:cubicBezTo>
                <a:cubicBezTo>
                  <a:pt x="568406" y="756660"/>
                  <a:pt x="582074" y="711324"/>
                  <a:pt x="599090" y="685800"/>
                </a:cubicBezTo>
                <a:cubicBezTo>
                  <a:pt x="609396" y="670341"/>
                  <a:pt x="624617" y="658730"/>
                  <a:pt x="638504" y="646386"/>
                </a:cubicBezTo>
                <a:cubicBezTo>
                  <a:pt x="648323" y="637658"/>
                  <a:pt x="657688" y="627228"/>
                  <a:pt x="670035" y="622738"/>
                </a:cubicBezTo>
                <a:cubicBezTo>
                  <a:pt x="687496" y="616388"/>
                  <a:pt x="706934" y="618179"/>
                  <a:pt x="725214" y="614855"/>
                </a:cubicBezTo>
                <a:cubicBezTo>
                  <a:pt x="735873" y="612917"/>
                  <a:pt x="746169" y="609322"/>
                  <a:pt x="756745" y="606972"/>
                </a:cubicBezTo>
                <a:cubicBezTo>
                  <a:pt x="832842" y="590061"/>
                  <a:pt x="757880" y="608322"/>
                  <a:pt x="843455" y="591207"/>
                </a:cubicBezTo>
                <a:cubicBezTo>
                  <a:pt x="854078" y="589082"/>
                  <a:pt x="864569" y="586300"/>
                  <a:pt x="874986" y="583324"/>
                </a:cubicBezTo>
                <a:cubicBezTo>
                  <a:pt x="882976" y="581041"/>
                  <a:pt x="890390" y="576472"/>
                  <a:pt x="898635" y="575441"/>
                </a:cubicBezTo>
                <a:cubicBezTo>
                  <a:pt x="932630" y="571192"/>
                  <a:pt x="966952" y="570186"/>
                  <a:pt x="1001111" y="567558"/>
                </a:cubicBezTo>
                <a:lnTo>
                  <a:pt x="1245476" y="575441"/>
                </a:lnTo>
                <a:cubicBezTo>
                  <a:pt x="1265734" y="578726"/>
                  <a:pt x="1275295" y="604099"/>
                  <a:pt x="1292773" y="614855"/>
                </a:cubicBezTo>
                <a:cubicBezTo>
                  <a:pt x="1309816" y="625343"/>
                  <a:pt x="1330054" y="629554"/>
                  <a:pt x="1347952" y="638503"/>
                </a:cubicBezTo>
                <a:cubicBezTo>
                  <a:pt x="1361656" y="645355"/>
                  <a:pt x="1374228" y="654269"/>
                  <a:pt x="1387366" y="662152"/>
                </a:cubicBezTo>
                <a:cubicBezTo>
                  <a:pt x="1395249" y="672662"/>
                  <a:pt x="1401013" y="685164"/>
                  <a:pt x="1411014" y="693683"/>
                </a:cubicBezTo>
                <a:cubicBezTo>
                  <a:pt x="1472242" y="745840"/>
                  <a:pt x="1600200" y="843455"/>
                  <a:pt x="1600200" y="843455"/>
                </a:cubicBezTo>
                <a:cubicBezTo>
                  <a:pt x="1610710" y="859221"/>
                  <a:pt x="1618333" y="877354"/>
                  <a:pt x="1631731" y="890752"/>
                </a:cubicBezTo>
                <a:cubicBezTo>
                  <a:pt x="1637607" y="896628"/>
                  <a:pt x="1653365" y="890573"/>
                  <a:pt x="1655380" y="898634"/>
                </a:cubicBezTo>
                <a:cubicBezTo>
                  <a:pt x="1659886" y="916659"/>
                  <a:pt x="1650821" y="935534"/>
                  <a:pt x="1647497" y="953814"/>
                </a:cubicBezTo>
                <a:cubicBezTo>
                  <a:pt x="1643538" y="975590"/>
                  <a:pt x="1638485" y="988731"/>
                  <a:pt x="1631731" y="1008993"/>
                </a:cubicBezTo>
                <a:cubicBezTo>
                  <a:pt x="1644869" y="1100958"/>
                  <a:pt x="1649628" y="1194516"/>
                  <a:pt x="1671145" y="1284889"/>
                </a:cubicBezTo>
                <a:cubicBezTo>
                  <a:pt x="1676380" y="1306878"/>
                  <a:pt x="1691752" y="1327531"/>
                  <a:pt x="1710559" y="1340069"/>
                </a:cubicBezTo>
                <a:cubicBezTo>
                  <a:pt x="1726018" y="1350375"/>
                  <a:pt x="1747345" y="1345324"/>
                  <a:pt x="1765738" y="1347952"/>
                </a:cubicBezTo>
                <a:cubicBezTo>
                  <a:pt x="1792014" y="1342697"/>
                  <a:pt x="1820079" y="1343069"/>
                  <a:pt x="1844566" y="1332186"/>
                </a:cubicBezTo>
                <a:cubicBezTo>
                  <a:pt x="1868577" y="1321514"/>
                  <a:pt x="1887678" y="1301989"/>
                  <a:pt x="1907628" y="1284889"/>
                </a:cubicBezTo>
                <a:cubicBezTo>
                  <a:pt x="1960045" y="1239960"/>
                  <a:pt x="1961648" y="1227507"/>
                  <a:pt x="2002221" y="1166648"/>
                </a:cubicBezTo>
                <a:cubicBezTo>
                  <a:pt x="2012731" y="1132489"/>
                  <a:pt x="2027003" y="1099268"/>
                  <a:pt x="2033752" y="1064172"/>
                </a:cubicBezTo>
                <a:cubicBezTo>
                  <a:pt x="2046035" y="1000298"/>
                  <a:pt x="2042610" y="866841"/>
                  <a:pt x="2033752" y="811924"/>
                </a:cubicBezTo>
                <a:cubicBezTo>
                  <a:pt x="2019937" y="726272"/>
                  <a:pt x="1993214" y="714522"/>
                  <a:pt x="1962807" y="638503"/>
                </a:cubicBezTo>
                <a:cubicBezTo>
                  <a:pt x="1952619" y="613032"/>
                  <a:pt x="1948221" y="585568"/>
                  <a:pt x="1939159" y="559676"/>
                </a:cubicBezTo>
                <a:cubicBezTo>
                  <a:pt x="1929810" y="532965"/>
                  <a:pt x="1918138" y="507124"/>
                  <a:pt x="1907628" y="480848"/>
                </a:cubicBezTo>
                <a:cubicBezTo>
                  <a:pt x="1901757" y="451494"/>
                  <a:pt x="1876926" y="313235"/>
                  <a:pt x="1860331" y="275896"/>
                </a:cubicBezTo>
                <a:cubicBezTo>
                  <a:pt x="1851151" y="255241"/>
                  <a:pt x="1833052" y="239787"/>
                  <a:pt x="1820917" y="220717"/>
                </a:cubicBezTo>
                <a:cubicBezTo>
                  <a:pt x="1814608" y="210803"/>
                  <a:pt x="1813461" y="197495"/>
                  <a:pt x="1805152" y="189186"/>
                </a:cubicBezTo>
                <a:cubicBezTo>
                  <a:pt x="1799277" y="183311"/>
                  <a:pt x="1789533" y="183444"/>
                  <a:pt x="1781504" y="181303"/>
                </a:cubicBezTo>
                <a:cubicBezTo>
                  <a:pt x="1653737" y="147232"/>
                  <a:pt x="1696406" y="164115"/>
                  <a:pt x="1545021" y="118241"/>
                </a:cubicBezTo>
                <a:cubicBezTo>
                  <a:pt x="1505261" y="106192"/>
                  <a:pt x="1466923" y="89532"/>
                  <a:pt x="1426780" y="78827"/>
                </a:cubicBezTo>
                <a:cubicBezTo>
                  <a:pt x="1387943" y="68470"/>
                  <a:pt x="1347350" y="65628"/>
                  <a:pt x="1308538" y="55179"/>
                </a:cubicBezTo>
                <a:cubicBezTo>
                  <a:pt x="1278840" y="47184"/>
                  <a:pt x="1252165" y="28704"/>
                  <a:pt x="1221828" y="23648"/>
                </a:cubicBezTo>
                <a:cubicBezTo>
                  <a:pt x="1156825" y="12814"/>
                  <a:pt x="1090255" y="15161"/>
                  <a:pt x="1024759" y="7883"/>
                </a:cubicBezTo>
                <a:lnTo>
                  <a:pt x="953814" y="0"/>
                </a:lnTo>
                <a:cubicBezTo>
                  <a:pt x="910129" y="5461"/>
                  <a:pt x="869494" y="7972"/>
                  <a:pt x="827690" y="23648"/>
                </a:cubicBezTo>
                <a:cubicBezTo>
                  <a:pt x="805685" y="31900"/>
                  <a:pt x="785075" y="43592"/>
                  <a:pt x="764628" y="55179"/>
                </a:cubicBezTo>
                <a:cubicBezTo>
                  <a:pt x="706210" y="88282"/>
                  <a:pt x="635816" y="107470"/>
                  <a:pt x="591207" y="157655"/>
                </a:cubicBezTo>
                <a:cubicBezTo>
                  <a:pt x="570186" y="181303"/>
                  <a:pt x="551186" y="206915"/>
                  <a:pt x="528145" y="228600"/>
                </a:cubicBezTo>
                <a:cubicBezTo>
                  <a:pt x="461725" y="291113"/>
                  <a:pt x="372902" y="333427"/>
                  <a:pt x="323193" y="409903"/>
                </a:cubicBezTo>
                <a:cubicBezTo>
                  <a:pt x="311478" y="427926"/>
                  <a:pt x="193629" y="600380"/>
                  <a:pt x="173421" y="654269"/>
                </a:cubicBezTo>
                <a:cubicBezTo>
                  <a:pt x="153271" y="708003"/>
                  <a:pt x="140042" y="764133"/>
                  <a:pt x="126124" y="819807"/>
                </a:cubicBezTo>
                <a:cubicBezTo>
                  <a:pt x="113318" y="871031"/>
                  <a:pt x="81360" y="998633"/>
                  <a:pt x="78828" y="1072055"/>
                </a:cubicBezTo>
                <a:cubicBezTo>
                  <a:pt x="77017" y="1124575"/>
                  <a:pt x="78828" y="1177158"/>
                  <a:pt x="78828" y="1229710"/>
                </a:cubicBezTo>
                <a:lnTo>
                  <a:pt x="86711" y="1213945"/>
                </a:lnTo>
                <a:lnTo>
                  <a:pt x="149773" y="930165"/>
                </a:lnTo>
                <a:close/>
              </a:path>
            </a:pathLst>
          </a:cu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a:extLst>
              <a:ext uri="{FF2B5EF4-FFF2-40B4-BE49-F238E27FC236}">
                <a16:creationId xmlns:a16="http://schemas.microsoft.com/office/drawing/2014/main" id="{DADB8968-9277-45B3-BC57-F6A4DBF5F7B8}"/>
              </a:ext>
            </a:extLst>
          </p:cNvPr>
          <p:cNvSpPr txBox="1"/>
          <p:nvPr/>
        </p:nvSpPr>
        <p:spPr>
          <a:xfrm>
            <a:off x="5510021" y="2558968"/>
            <a:ext cx="1141030" cy="369332"/>
          </a:xfrm>
          <a:prstGeom prst="rect">
            <a:avLst/>
          </a:prstGeom>
          <a:noFill/>
        </p:spPr>
        <p:txBody>
          <a:bodyPr wrap="square">
            <a:spAutoFit/>
          </a:bodyPr>
          <a:lstStyle/>
          <a:p>
            <a:r>
              <a:rPr lang="zh-CN" altLang="en-US" b="1" dirty="0">
                <a:solidFill>
                  <a:schemeClr val="tx1">
                    <a:lumMod val="50000"/>
                    <a:lumOff val="50000"/>
                  </a:schemeClr>
                </a:solidFill>
              </a:rPr>
              <a:t>标签集</a:t>
            </a: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4256592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en-US" altLang="zh-CN" dirty="0"/>
              <a:t>MRF</a:t>
            </a:r>
            <a:r>
              <a:rPr lang="zh-CN" altLang="en-US" dirty="0"/>
              <a:t>建模</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28</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12" name="文本框 11">
            <a:extLst>
              <a:ext uri="{FF2B5EF4-FFF2-40B4-BE49-F238E27FC236}">
                <a16:creationId xmlns:a16="http://schemas.microsoft.com/office/drawing/2014/main" id="{8947AC49-DA9E-4D4F-8E8F-B5FE9FB31302}"/>
              </a:ext>
            </a:extLst>
          </p:cNvPr>
          <p:cNvSpPr txBox="1"/>
          <p:nvPr/>
        </p:nvSpPr>
        <p:spPr>
          <a:xfrm>
            <a:off x="321766" y="1097963"/>
            <a:ext cx="1687989" cy="369332"/>
          </a:xfrm>
          <a:prstGeom prst="rect">
            <a:avLst/>
          </a:prstGeom>
          <a:noFill/>
        </p:spPr>
        <p:txBody>
          <a:bodyPr wrap="square" rtlCol="0">
            <a:spAutoFit/>
          </a:bodyPr>
          <a:lstStyle/>
          <a:p>
            <a:r>
              <a:rPr lang="zh-CN" altLang="en-US" dirty="0"/>
              <a:t>同目标竞争团：</a:t>
            </a:r>
            <a:endParaRPr lang="en-US" altLang="zh-CN" dirty="0"/>
          </a:p>
        </p:txBody>
      </p:sp>
      <p:graphicFrame>
        <p:nvGraphicFramePr>
          <p:cNvPr id="13" name="对象 12">
            <a:extLst>
              <a:ext uri="{FF2B5EF4-FFF2-40B4-BE49-F238E27FC236}">
                <a16:creationId xmlns:a16="http://schemas.microsoft.com/office/drawing/2014/main" id="{19E85A77-40D8-4924-9CD3-DCF6FF122056}"/>
              </a:ext>
            </a:extLst>
          </p:cNvPr>
          <p:cNvGraphicFramePr>
            <a:graphicFrameLocks noChangeAspect="1"/>
          </p:cNvGraphicFramePr>
          <p:nvPr>
            <p:extLst>
              <p:ext uri="{D42A27DB-BD31-4B8C-83A1-F6EECF244321}">
                <p14:modId xmlns:p14="http://schemas.microsoft.com/office/powerpoint/2010/main" val="4279976246"/>
              </p:ext>
            </p:extLst>
          </p:nvPr>
        </p:nvGraphicFramePr>
        <p:xfrm>
          <a:off x="232257" y="4816461"/>
          <a:ext cx="2925184" cy="386391"/>
        </p:xfrm>
        <a:graphic>
          <a:graphicData uri="http://schemas.openxmlformats.org/presentationml/2006/ole">
            <mc:AlternateContent xmlns:mc="http://schemas.openxmlformats.org/markup-compatibility/2006">
              <mc:Choice xmlns:v="urn:schemas-microsoft-com:vml" Requires="v">
                <p:oleObj spid="_x0000_s9711" name="Equation" r:id="rId4" imgW="1959297" imgH="259216" progId="Equation.DSMT4">
                  <p:embed/>
                </p:oleObj>
              </mc:Choice>
              <mc:Fallback>
                <p:oleObj name="Equation" r:id="rId4" imgW="1959297" imgH="259216" progId="Equation.DSMT4">
                  <p:embed/>
                  <p:pic>
                    <p:nvPicPr>
                      <p:cNvPr id="13" name="对象 12">
                        <a:extLst>
                          <a:ext uri="{FF2B5EF4-FFF2-40B4-BE49-F238E27FC236}">
                            <a16:creationId xmlns:a16="http://schemas.microsoft.com/office/drawing/2014/main" id="{19E85A77-40D8-4924-9CD3-DCF6FF122056}"/>
                          </a:ext>
                        </a:extLst>
                      </p:cNvPr>
                      <p:cNvPicPr/>
                      <p:nvPr/>
                    </p:nvPicPr>
                    <p:blipFill>
                      <a:blip r:embed="rId5"/>
                      <a:stretch>
                        <a:fillRect/>
                      </a:stretch>
                    </p:blipFill>
                    <p:spPr>
                      <a:xfrm>
                        <a:off x="232257" y="4816461"/>
                        <a:ext cx="2925184" cy="386391"/>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023B2D9C-721B-4FC5-A481-6477C71BCC33}"/>
              </a:ext>
            </a:extLst>
          </p:cNvPr>
          <p:cNvSpPr txBox="1"/>
          <p:nvPr/>
        </p:nvSpPr>
        <p:spPr>
          <a:xfrm>
            <a:off x="4187217" y="1097963"/>
            <a:ext cx="1460069" cy="369332"/>
          </a:xfrm>
          <a:prstGeom prst="rect">
            <a:avLst/>
          </a:prstGeom>
          <a:noFill/>
        </p:spPr>
        <p:txBody>
          <a:bodyPr wrap="square" rtlCol="0">
            <a:spAutoFit/>
          </a:bodyPr>
          <a:lstStyle/>
          <a:p>
            <a:r>
              <a:rPr lang="zh-CN" altLang="en-US" dirty="0"/>
              <a:t>时序队列团：</a:t>
            </a:r>
            <a:endParaRPr lang="en-US" altLang="zh-CN" dirty="0"/>
          </a:p>
        </p:txBody>
      </p:sp>
      <p:pic>
        <p:nvPicPr>
          <p:cNvPr id="4" name="图片 3">
            <a:extLst>
              <a:ext uri="{FF2B5EF4-FFF2-40B4-BE49-F238E27FC236}">
                <a16:creationId xmlns:a16="http://schemas.microsoft.com/office/drawing/2014/main" id="{E477593E-DCE2-4489-B2AE-8E107AD02816}"/>
              </a:ext>
            </a:extLst>
          </p:cNvPr>
          <p:cNvPicPr>
            <a:picLocks noChangeAspect="1"/>
          </p:cNvPicPr>
          <p:nvPr/>
        </p:nvPicPr>
        <p:blipFill>
          <a:blip r:embed="rId6"/>
          <a:stretch>
            <a:fillRect/>
          </a:stretch>
        </p:blipFill>
        <p:spPr>
          <a:xfrm>
            <a:off x="4187217" y="4884759"/>
            <a:ext cx="3729186" cy="318154"/>
          </a:xfrm>
          <a:prstGeom prst="rect">
            <a:avLst/>
          </a:prstGeom>
        </p:spPr>
      </p:pic>
      <p:sp>
        <p:nvSpPr>
          <p:cNvPr id="18" name="文本框 17">
            <a:extLst>
              <a:ext uri="{FF2B5EF4-FFF2-40B4-BE49-F238E27FC236}">
                <a16:creationId xmlns:a16="http://schemas.microsoft.com/office/drawing/2014/main" id="{5F9F6370-D1DA-4743-B1C1-805E9E374B8C}"/>
              </a:ext>
            </a:extLst>
          </p:cNvPr>
          <p:cNvSpPr txBox="1"/>
          <p:nvPr/>
        </p:nvSpPr>
        <p:spPr>
          <a:xfrm>
            <a:off x="8708313" y="999703"/>
            <a:ext cx="1348282" cy="369332"/>
          </a:xfrm>
          <a:prstGeom prst="rect">
            <a:avLst/>
          </a:prstGeom>
          <a:noFill/>
        </p:spPr>
        <p:txBody>
          <a:bodyPr wrap="square">
            <a:spAutoFit/>
          </a:bodyPr>
          <a:lstStyle/>
          <a:p>
            <a:r>
              <a:rPr lang="zh-CN" altLang="en-US" dirty="0"/>
              <a:t>全局约束团</a:t>
            </a:r>
          </a:p>
        </p:txBody>
      </p:sp>
      <p:sp>
        <p:nvSpPr>
          <p:cNvPr id="9" name="流程图: 接点 8">
            <a:extLst>
              <a:ext uri="{FF2B5EF4-FFF2-40B4-BE49-F238E27FC236}">
                <a16:creationId xmlns:a16="http://schemas.microsoft.com/office/drawing/2014/main" id="{17B56AA0-7A7D-46BB-A749-2EE72DC72F21}"/>
              </a:ext>
            </a:extLst>
          </p:cNvPr>
          <p:cNvSpPr/>
          <p:nvPr/>
        </p:nvSpPr>
        <p:spPr>
          <a:xfrm>
            <a:off x="487652" y="2309762"/>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F348CAA7-04F7-47E1-93A7-B1201DC41673}"/>
              </a:ext>
            </a:extLst>
          </p:cNvPr>
          <p:cNvSpPr/>
          <p:nvPr/>
        </p:nvSpPr>
        <p:spPr>
          <a:xfrm>
            <a:off x="756050" y="2657739"/>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ED24CC88-D738-4026-88B1-8CC9EAF2811A}"/>
              </a:ext>
            </a:extLst>
          </p:cNvPr>
          <p:cNvSpPr/>
          <p:nvPr/>
        </p:nvSpPr>
        <p:spPr>
          <a:xfrm>
            <a:off x="973368" y="3460364"/>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a:extLst>
              <a:ext uri="{FF2B5EF4-FFF2-40B4-BE49-F238E27FC236}">
                <a16:creationId xmlns:a16="http://schemas.microsoft.com/office/drawing/2014/main" id="{3F7B70E1-C68A-4A92-BF7D-8ACE02767CF7}"/>
              </a:ext>
            </a:extLst>
          </p:cNvPr>
          <p:cNvSpPr/>
          <p:nvPr/>
        </p:nvSpPr>
        <p:spPr>
          <a:xfrm>
            <a:off x="1290505" y="2405959"/>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接点 14">
            <a:extLst>
              <a:ext uri="{FF2B5EF4-FFF2-40B4-BE49-F238E27FC236}">
                <a16:creationId xmlns:a16="http://schemas.microsoft.com/office/drawing/2014/main" id="{7342407A-2D78-4A22-B4C3-6EC264C46E8C}"/>
              </a:ext>
            </a:extLst>
          </p:cNvPr>
          <p:cNvSpPr/>
          <p:nvPr/>
        </p:nvSpPr>
        <p:spPr>
          <a:xfrm>
            <a:off x="1314811" y="2907448"/>
            <a:ext cx="192393" cy="1923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接点 18">
            <a:extLst>
              <a:ext uri="{FF2B5EF4-FFF2-40B4-BE49-F238E27FC236}">
                <a16:creationId xmlns:a16="http://schemas.microsoft.com/office/drawing/2014/main" id="{C2E82100-3B25-4FAF-80A3-4A012267C284}"/>
              </a:ext>
            </a:extLst>
          </p:cNvPr>
          <p:cNvSpPr/>
          <p:nvPr/>
        </p:nvSpPr>
        <p:spPr>
          <a:xfrm>
            <a:off x="1947791" y="2454693"/>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流程图: 接点 19">
            <a:extLst>
              <a:ext uri="{FF2B5EF4-FFF2-40B4-BE49-F238E27FC236}">
                <a16:creationId xmlns:a16="http://schemas.microsoft.com/office/drawing/2014/main" id="{E53558D3-CF63-473C-B8CF-3485EB066102}"/>
              </a:ext>
            </a:extLst>
          </p:cNvPr>
          <p:cNvSpPr/>
          <p:nvPr/>
        </p:nvSpPr>
        <p:spPr>
          <a:xfrm>
            <a:off x="2064190" y="3364168"/>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接点 20">
            <a:extLst>
              <a:ext uri="{FF2B5EF4-FFF2-40B4-BE49-F238E27FC236}">
                <a16:creationId xmlns:a16="http://schemas.microsoft.com/office/drawing/2014/main" id="{D9F5D620-FEBD-405D-AC84-7C6199806418}"/>
              </a:ext>
            </a:extLst>
          </p:cNvPr>
          <p:cNvSpPr/>
          <p:nvPr/>
        </p:nvSpPr>
        <p:spPr>
          <a:xfrm>
            <a:off x="2504778" y="2752900"/>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84E582EA-EBC9-43BD-8876-5FEA951B1074}"/>
              </a:ext>
            </a:extLst>
          </p:cNvPr>
          <p:cNvCxnSpPr>
            <a:stCxn id="9" idx="5"/>
            <a:endCxn id="10" idx="1"/>
          </p:cNvCxnSpPr>
          <p:nvPr/>
        </p:nvCxnSpPr>
        <p:spPr>
          <a:xfrm>
            <a:off x="651870" y="2473980"/>
            <a:ext cx="132355" cy="2119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12F7F5D-F726-4FCE-B0D2-C3FE21A183ED}"/>
              </a:ext>
            </a:extLst>
          </p:cNvPr>
          <p:cNvCxnSpPr>
            <a:stCxn id="10" idx="4"/>
            <a:endCxn id="11" idx="0"/>
          </p:cNvCxnSpPr>
          <p:nvPr/>
        </p:nvCxnSpPr>
        <p:spPr>
          <a:xfrm>
            <a:off x="852247" y="2850132"/>
            <a:ext cx="217318" cy="610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1B0788E-9C10-44E7-A6D4-D1463C6CEBD2}"/>
              </a:ext>
            </a:extLst>
          </p:cNvPr>
          <p:cNvCxnSpPr>
            <a:stCxn id="14" idx="4"/>
            <a:endCxn id="15" idx="0"/>
          </p:cNvCxnSpPr>
          <p:nvPr/>
        </p:nvCxnSpPr>
        <p:spPr>
          <a:xfrm>
            <a:off x="1386703" y="2598352"/>
            <a:ext cx="24305" cy="309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8692831-04D3-4CEC-A008-4530CE645000}"/>
              </a:ext>
            </a:extLst>
          </p:cNvPr>
          <p:cNvCxnSpPr>
            <a:stCxn id="14" idx="6"/>
            <a:endCxn id="19" idx="2"/>
          </p:cNvCxnSpPr>
          <p:nvPr/>
        </p:nvCxnSpPr>
        <p:spPr>
          <a:xfrm>
            <a:off x="1482898" y="2502156"/>
            <a:ext cx="464893" cy="48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46ADD7F-039B-4195-83FA-47524A733B59}"/>
              </a:ext>
            </a:extLst>
          </p:cNvPr>
          <p:cNvCxnSpPr>
            <a:stCxn id="15" idx="6"/>
            <a:endCxn id="20" idx="2"/>
          </p:cNvCxnSpPr>
          <p:nvPr/>
        </p:nvCxnSpPr>
        <p:spPr>
          <a:xfrm>
            <a:off x="1507204" y="3003645"/>
            <a:ext cx="556986" cy="456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3DD13B9-1D3F-437F-A6B4-12B4CDDA7BC5}"/>
              </a:ext>
            </a:extLst>
          </p:cNvPr>
          <p:cNvCxnSpPr>
            <a:stCxn id="19" idx="4"/>
            <a:endCxn id="20" idx="0"/>
          </p:cNvCxnSpPr>
          <p:nvPr/>
        </p:nvCxnSpPr>
        <p:spPr>
          <a:xfrm>
            <a:off x="2043988" y="2647086"/>
            <a:ext cx="116399" cy="7170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01EA08E-E8ED-4B76-9323-4AD8A380785B}"/>
              </a:ext>
            </a:extLst>
          </p:cNvPr>
          <p:cNvCxnSpPr>
            <a:stCxn id="19" idx="6"/>
            <a:endCxn id="21" idx="2"/>
          </p:cNvCxnSpPr>
          <p:nvPr/>
        </p:nvCxnSpPr>
        <p:spPr>
          <a:xfrm>
            <a:off x="2140184" y="2550890"/>
            <a:ext cx="364594" cy="298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A07DD66-F01E-4626-B071-5BE3218F9452}"/>
              </a:ext>
            </a:extLst>
          </p:cNvPr>
          <p:cNvCxnSpPr>
            <a:stCxn id="20" idx="6"/>
            <a:endCxn id="21" idx="2"/>
          </p:cNvCxnSpPr>
          <p:nvPr/>
        </p:nvCxnSpPr>
        <p:spPr>
          <a:xfrm flipV="1">
            <a:off x="2256583" y="2849097"/>
            <a:ext cx="248195" cy="6112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F7A2DA8-51ED-4B4D-8BC3-0A5CB3DCF79A}"/>
              </a:ext>
            </a:extLst>
          </p:cNvPr>
          <p:cNvCxnSpPr>
            <a:cxnSpLocks/>
            <a:stCxn id="15" idx="3"/>
            <a:endCxn id="11" idx="0"/>
          </p:cNvCxnSpPr>
          <p:nvPr/>
        </p:nvCxnSpPr>
        <p:spPr>
          <a:xfrm flipH="1">
            <a:off x="1069565" y="3071666"/>
            <a:ext cx="273421" cy="3886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29DD4A46-892C-417A-962F-EC23F36D02CB}"/>
              </a:ext>
            </a:extLst>
          </p:cNvPr>
          <p:cNvCxnSpPr>
            <a:stCxn id="14" idx="2"/>
            <a:endCxn id="10" idx="6"/>
          </p:cNvCxnSpPr>
          <p:nvPr/>
        </p:nvCxnSpPr>
        <p:spPr>
          <a:xfrm flipH="1">
            <a:off x="948443" y="2502156"/>
            <a:ext cx="342062" cy="251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01ECD216-4261-4688-B9C7-721EABEF7296}"/>
                  </a:ext>
                </a:extLst>
              </p:cNvPr>
              <p:cNvSpPr txBox="1"/>
              <p:nvPr/>
            </p:nvSpPr>
            <p:spPr>
              <a:xfrm>
                <a:off x="1300777" y="3034594"/>
                <a:ext cx="602153" cy="3815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oMath>
                  </m:oMathPara>
                </a14:m>
                <a:endParaRPr lang="zh-CN" altLang="en-US" dirty="0"/>
              </a:p>
            </p:txBody>
          </p:sp>
        </mc:Choice>
        <mc:Fallback>
          <p:sp>
            <p:nvSpPr>
              <p:cNvPr id="32" name="文本框 31">
                <a:extLst>
                  <a:ext uri="{FF2B5EF4-FFF2-40B4-BE49-F238E27FC236}">
                    <a16:creationId xmlns:a16="http://schemas.microsoft.com/office/drawing/2014/main" id="{01ECD216-4261-4688-B9C7-721EABEF7296}"/>
                  </a:ext>
                </a:extLst>
              </p:cNvPr>
              <p:cNvSpPr txBox="1">
                <a:spLocks noRot="1" noChangeAspect="1" noMove="1" noResize="1" noEditPoints="1" noAdjustHandles="1" noChangeArrowheads="1" noChangeShapeType="1" noTextEdit="1"/>
              </p:cNvSpPr>
              <p:nvPr/>
            </p:nvSpPr>
            <p:spPr>
              <a:xfrm>
                <a:off x="1300777" y="3034594"/>
                <a:ext cx="602153" cy="381515"/>
              </a:xfrm>
              <a:prstGeom prst="rect">
                <a:avLst/>
              </a:prstGeom>
              <a:blipFill>
                <a:blip r:embed="rId7"/>
                <a:stretch>
                  <a:fillRect/>
                </a:stretch>
              </a:blipFill>
            </p:spPr>
            <p:txBody>
              <a:bodyPr/>
              <a:lstStyle/>
              <a:p>
                <a:r>
                  <a:rPr lang="zh-CN" altLang="en-US">
                    <a:noFill/>
                  </a:rPr>
                  <a:t> </a:t>
                </a:r>
              </a:p>
            </p:txBody>
          </p:sp>
        </mc:Fallback>
      </mc:AlternateContent>
      <p:sp>
        <p:nvSpPr>
          <p:cNvPr id="57" name="任意多边形: 形状 56">
            <a:extLst>
              <a:ext uri="{FF2B5EF4-FFF2-40B4-BE49-F238E27FC236}">
                <a16:creationId xmlns:a16="http://schemas.microsoft.com/office/drawing/2014/main" id="{292E1FFE-38BF-4F42-B8E0-281B5BC6435F}"/>
              </a:ext>
            </a:extLst>
          </p:cNvPr>
          <p:cNvSpPr/>
          <p:nvPr/>
        </p:nvSpPr>
        <p:spPr>
          <a:xfrm>
            <a:off x="876469" y="2235897"/>
            <a:ext cx="1530824" cy="1726324"/>
          </a:xfrm>
          <a:custGeom>
            <a:avLst/>
            <a:gdLst>
              <a:gd name="connsiteX0" fmla="*/ 349496 w 1530824"/>
              <a:gd name="connsiteY0" fmla="*/ 118241 h 1726324"/>
              <a:gd name="connsiteX1" fmla="*/ 349496 w 1530824"/>
              <a:gd name="connsiteY1" fmla="*/ 118241 h 1726324"/>
              <a:gd name="connsiteX2" fmla="*/ 239137 w 1530824"/>
              <a:gd name="connsiteY2" fmla="*/ 362607 h 1726324"/>
              <a:gd name="connsiteX3" fmla="*/ 199724 w 1530824"/>
              <a:gd name="connsiteY3" fmla="*/ 528145 h 1726324"/>
              <a:gd name="connsiteX4" fmla="*/ 183958 w 1530824"/>
              <a:gd name="connsiteY4" fmla="*/ 551793 h 1726324"/>
              <a:gd name="connsiteX5" fmla="*/ 152427 w 1530824"/>
              <a:gd name="connsiteY5" fmla="*/ 630621 h 1726324"/>
              <a:gd name="connsiteX6" fmla="*/ 120896 w 1530824"/>
              <a:gd name="connsiteY6" fmla="*/ 685800 h 1726324"/>
              <a:gd name="connsiteX7" fmla="*/ 26303 w 1530824"/>
              <a:gd name="connsiteY7" fmla="*/ 835573 h 1726324"/>
              <a:gd name="connsiteX8" fmla="*/ 10537 w 1530824"/>
              <a:gd name="connsiteY8" fmla="*/ 938048 h 1726324"/>
              <a:gd name="connsiteX9" fmla="*/ 2655 w 1530824"/>
              <a:gd name="connsiteY9" fmla="*/ 977462 h 1726324"/>
              <a:gd name="connsiteX10" fmla="*/ 10537 w 1530824"/>
              <a:gd name="connsiteY10" fmla="*/ 1521373 h 1726324"/>
              <a:gd name="connsiteX11" fmla="*/ 57834 w 1530824"/>
              <a:gd name="connsiteY11" fmla="*/ 1545021 h 1726324"/>
              <a:gd name="connsiteX12" fmla="*/ 176075 w 1530824"/>
              <a:gd name="connsiteY12" fmla="*/ 1576552 h 1726324"/>
              <a:gd name="connsiteX13" fmla="*/ 223372 w 1530824"/>
              <a:gd name="connsiteY13" fmla="*/ 1600200 h 1726324"/>
              <a:gd name="connsiteX14" fmla="*/ 286434 w 1530824"/>
              <a:gd name="connsiteY14" fmla="*/ 1623848 h 1726324"/>
              <a:gd name="connsiteX15" fmla="*/ 341613 w 1530824"/>
              <a:gd name="connsiteY15" fmla="*/ 1647497 h 1726324"/>
              <a:gd name="connsiteX16" fmla="*/ 428324 w 1530824"/>
              <a:gd name="connsiteY16" fmla="*/ 1671145 h 1726324"/>
              <a:gd name="connsiteX17" fmla="*/ 483503 w 1530824"/>
              <a:gd name="connsiteY17" fmla="*/ 1694793 h 1726324"/>
              <a:gd name="connsiteX18" fmla="*/ 688455 w 1530824"/>
              <a:gd name="connsiteY18" fmla="*/ 1718441 h 1726324"/>
              <a:gd name="connsiteX19" fmla="*/ 956469 w 1530824"/>
              <a:gd name="connsiteY19" fmla="*/ 1726324 h 1726324"/>
              <a:gd name="connsiteX20" fmla="*/ 1342724 w 1530824"/>
              <a:gd name="connsiteY20" fmla="*/ 1686910 h 1726324"/>
              <a:gd name="connsiteX21" fmla="*/ 1413669 w 1530824"/>
              <a:gd name="connsiteY21" fmla="*/ 1655379 h 1726324"/>
              <a:gd name="connsiteX22" fmla="*/ 1468848 w 1530824"/>
              <a:gd name="connsiteY22" fmla="*/ 1600200 h 1726324"/>
              <a:gd name="connsiteX23" fmla="*/ 1500379 w 1530824"/>
              <a:gd name="connsiteY23" fmla="*/ 1119352 h 1726324"/>
              <a:gd name="connsiteX24" fmla="*/ 1413669 w 1530824"/>
              <a:gd name="connsiteY24" fmla="*/ 1001110 h 1726324"/>
              <a:gd name="connsiteX25" fmla="*/ 1382137 w 1530824"/>
              <a:gd name="connsiteY25" fmla="*/ 977462 h 1726324"/>
              <a:gd name="connsiteX26" fmla="*/ 1319075 w 1530824"/>
              <a:gd name="connsiteY26" fmla="*/ 938048 h 1726324"/>
              <a:gd name="connsiteX27" fmla="*/ 1208717 w 1530824"/>
              <a:gd name="connsiteY27" fmla="*/ 835573 h 1726324"/>
              <a:gd name="connsiteX28" fmla="*/ 1114124 w 1530824"/>
              <a:gd name="connsiteY28" fmla="*/ 748862 h 1726324"/>
              <a:gd name="connsiteX29" fmla="*/ 988000 w 1530824"/>
              <a:gd name="connsiteY29" fmla="*/ 575441 h 1726324"/>
              <a:gd name="connsiteX30" fmla="*/ 956469 w 1530824"/>
              <a:gd name="connsiteY30" fmla="*/ 512379 h 1726324"/>
              <a:gd name="connsiteX31" fmla="*/ 909172 w 1530824"/>
              <a:gd name="connsiteY31" fmla="*/ 433552 h 1726324"/>
              <a:gd name="connsiteX32" fmla="*/ 877641 w 1530824"/>
              <a:gd name="connsiteY32" fmla="*/ 362607 h 1726324"/>
              <a:gd name="connsiteX33" fmla="*/ 806696 w 1530824"/>
              <a:gd name="connsiteY33" fmla="*/ 244366 h 1726324"/>
              <a:gd name="connsiteX34" fmla="*/ 783048 w 1530824"/>
              <a:gd name="connsiteY34" fmla="*/ 197069 h 1726324"/>
              <a:gd name="connsiteX35" fmla="*/ 688455 w 1530824"/>
              <a:gd name="connsiteY35" fmla="*/ 78828 h 1726324"/>
              <a:gd name="connsiteX36" fmla="*/ 641158 w 1530824"/>
              <a:gd name="connsiteY36" fmla="*/ 47297 h 1726324"/>
              <a:gd name="connsiteX37" fmla="*/ 601744 w 1530824"/>
              <a:gd name="connsiteY37" fmla="*/ 0 h 1726324"/>
              <a:gd name="connsiteX38" fmla="*/ 428324 w 1530824"/>
              <a:gd name="connsiteY38" fmla="*/ 55179 h 1726324"/>
              <a:gd name="connsiteX39" fmla="*/ 396793 w 1530824"/>
              <a:gd name="connsiteY39" fmla="*/ 70945 h 1726324"/>
              <a:gd name="connsiteX40" fmla="*/ 396793 w 1530824"/>
              <a:gd name="connsiteY40" fmla="*/ 70945 h 1726324"/>
              <a:gd name="connsiteX41" fmla="*/ 349496 w 1530824"/>
              <a:gd name="connsiteY41" fmla="*/ 118241 h 17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30824" h="1726324">
                <a:moveTo>
                  <a:pt x="349496" y="118241"/>
                </a:moveTo>
                <a:lnTo>
                  <a:pt x="349496" y="118241"/>
                </a:lnTo>
                <a:cubicBezTo>
                  <a:pt x="312710" y="199696"/>
                  <a:pt x="269810" y="278659"/>
                  <a:pt x="239137" y="362607"/>
                </a:cubicBezTo>
                <a:cubicBezTo>
                  <a:pt x="219671" y="415884"/>
                  <a:pt x="215606" y="473692"/>
                  <a:pt x="199724" y="528145"/>
                </a:cubicBezTo>
                <a:cubicBezTo>
                  <a:pt x="197071" y="537240"/>
                  <a:pt x="187928" y="543191"/>
                  <a:pt x="183958" y="551793"/>
                </a:cubicBezTo>
                <a:cubicBezTo>
                  <a:pt x="172099" y="577488"/>
                  <a:pt x="166468" y="606050"/>
                  <a:pt x="152427" y="630621"/>
                </a:cubicBezTo>
                <a:cubicBezTo>
                  <a:pt x="141917" y="649014"/>
                  <a:pt x="131999" y="667758"/>
                  <a:pt x="120896" y="685800"/>
                </a:cubicBezTo>
                <a:cubicBezTo>
                  <a:pt x="89949" y="736089"/>
                  <a:pt x="26303" y="835573"/>
                  <a:pt x="26303" y="835573"/>
                </a:cubicBezTo>
                <a:cubicBezTo>
                  <a:pt x="21048" y="869731"/>
                  <a:pt x="16219" y="903958"/>
                  <a:pt x="10537" y="938048"/>
                </a:cubicBezTo>
                <a:cubicBezTo>
                  <a:pt x="8334" y="951264"/>
                  <a:pt x="2655" y="964064"/>
                  <a:pt x="2655" y="977462"/>
                </a:cubicBezTo>
                <a:cubicBezTo>
                  <a:pt x="2655" y="1158785"/>
                  <a:pt x="-7009" y="1340901"/>
                  <a:pt x="10537" y="1521373"/>
                </a:cubicBezTo>
                <a:cubicBezTo>
                  <a:pt x="12243" y="1538917"/>
                  <a:pt x="41112" y="1539447"/>
                  <a:pt x="57834" y="1545021"/>
                </a:cubicBezTo>
                <a:cubicBezTo>
                  <a:pt x="254215" y="1610481"/>
                  <a:pt x="-104195" y="1464445"/>
                  <a:pt x="176075" y="1576552"/>
                </a:cubicBezTo>
                <a:cubicBezTo>
                  <a:pt x="192441" y="1583098"/>
                  <a:pt x="207171" y="1593257"/>
                  <a:pt x="223372" y="1600200"/>
                </a:cubicBezTo>
                <a:cubicBezTo>
                  <a:pt x="244007" y="1609043"/>
                  <a:pt x="265590" y="1615510"/>
                  <a:pt x="286434" y="1623848"/>
                </a:cubicBezTo>
                <a:cubicBezTo>
                  <a:pt x="305014" y="1631280"/>
                  <a:pt x="323033" y="1640065"/>
                  <a:pt x="341613" y="1647497"/>
                </a:cubicBezTo>
                <a:cubicBezTo>
                  <a:pt x="375677" y="1661123"/>
                  <a:pt x="383644" y="1656251"/>
                  <a:pt x="428324" y="1671145"/>
                </a:cubicBezTo>
                <a:cubicBezTo>
                  <a:pt x="447308" y="1677473"/>
                  <a:pt x="464151" y="1689700"/>
                  <a:pt x="483503" y="1694793"/>
                </a:cubicBezTo>
                <a:cubicBezTo>
                  <a:pt x="540857" y="1709886"/>
                  <a:pt x="631145" y="1716053"/>
                  <a:pt x="688455" y="1718441"/>
                </a:cubicBezTo>
                <a:cubicBezTo>
                  <a:pt x="777754" y="1722162"/>
                  <a:pt x="867131" y="1723696"/>
                  <a:pt x="956469" y="1726324"/>
                </a:cubicBezTo>
                <a:cubicBezTo>
                  <a:pt x="1073177" y="1719030"/>
                  <a:pt x="1223103" y="1719116"/>
                  <a:pt x="1342724" y="1686910"/>
                </a:cubicBezTo>
                <a:cubicBezTo>
                  <a:pt x="1367713" y="1680182"/>
                  <a:pt x="1390021" y="1665889"/>
                  <a:pt x="1413669" y="1655379"/>
                </a:cubicBezTo>
                <a:cubicBezTo>
                  <a:pt x="1432062" y="1636986"/>
                  <a:pt x="1453241" y="1621009"/>
                  <a:pt x="1468848" y="1600200"/>
                </a:cubicBezTo>
                <a:cubicBezTo>
                  <a:pt x="1572637" y="1461815"/>
                  <a:pt x="1518850" y="1293509"/>
                  <a:pt x="1500379" y="1119352"/>
                </a:cubicBezTo>
                <a:cubicBezTo>
                  <a:pt x="1488225" y="1004763"/>
                  <a:pt x="1478796" y="1014136"/>
                  <a:pt x="1413669" y="1001110"/>
                </a:cubicBezTo>
                <a:cubicBezTo>
                  <a:pt x="1403158" y="993227"/>
                  <a:pt x="1393069" y="984750"/>
                  <a:pt x="1382137" y="977462"/>
                </a:cubicBezTo>
                <a:cubicBezTo>
                  <a:pt x="1361512" y="963712"/>
                  <a:pt x="1339065" y="952707"/>
                  <a:pt x="1319075" y="938048"/>
                </a:cubicBezTo>
                <a:cubicBezTo>
                  <a:pt x="1265735" y="898932"/>
                  <a:pt x="1257845" y="880922"/>
                  <a:pt x="1208717" y="835573"/>
                </a:cubicBezTo>
                <a:cubicBezTo>
                  <a:pt x="1172128" y="801798"/>
                  <a:pt x="1145690" y="789037"/>
                  <a:pt x="1114124" y="748862"/>
                </a:cubicBezTo>
                <a:cubicBezTo>
                  <a:pt x="1069963" y="692657"/>
                  <a:pt x="1019966" y="639373"/>
                  <a:pt x="988000" y="575441"/>
                </a:cubicBezTo>
                <a:cubicBezTo>
                  <a:pt x="977490" y="554420"/>
                  <a:pt x="967883" y="532923"/>
                  <a:pt x="956469" y="512379"/>
                </a:cubicBezTo>
                <a:cubicBezTo>
                  <a:pt x="941588" y="485593"/>
                  <a:pt x="923444" y="460668"/>
                  <a:pt x="909172" y="433552"/>
                </a:cubicBezTo>
                <a:cubicBezTo>
                  <a:pt x="897119" y="410651"/>
                  <a:pt x="889967" y="385362"/>
                  <a:pt x="877641" y="362607"/>
                </a:cubicBezTo>
                <a:cubicBezTo>
                  <a:pt x="855749" y="322191"/>
                  <a:pt x="827251" y="285478"/>
                  <a:pt x="806696" y="244366"/>
                </a:cubicBezTo>
                <a:cubicBezTo>
                  <a:pt x="798813" y="228600"/>
                  <a:pt x="792580" y="211896"/>
                  <a:pt x="783048" y="197069"/>
                </a:cubicBezTo>
                <a:cubicBezTo>
                  <a:pt x="770057" y="176861"/>
                  <a:pt x="707822" y="96581"/>
                  <a:pt x="688455" y="78828"/>
                </a:cubicBezTo>
                <a:cubicBezTo>
                  <a:pt x="674487" y="66024"/>
                  <a:pt x="656115" y="58930"/>
                  <a:pt x="641158" y="47297"/>
                </a:cubicBezTo>
                <a:cubicBezTo>
                  <a:pt x="620151" y="30958"/>
                  <a:pt x="615757" y="21018"/>
                  <a:pt x="601744" y="0"/>
                </a:cubicBezTo>
                <a:cubicBezTo>
                  <a:pt x="408121" y="12102"/>
                  <a:pt x="529354" y="-23400"/>
                  <a:pt x="428324" y="55179"/>
                </a:cubicBezTo>
                <a:cubicBezTo>
                  <a:pt x="346835" y="118559"/>
                  <a:pt x="434839" y="32894"/>
                  <a:pt x="396793" y="70945"/>
                </a:cubicBezTo>
                <a:lnTo>
                  <a:pt x="396793" y="70945"/>
                </a:lnTo>
                <a:lnTo>
                  <a:pt x="349496" y="118241"/>
                </a:lnTo>
                <a:close/>
              </a:path>
            </a:pathLst>
          </a:cu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89BFB8A5-34F7-4943-9A4F-C6A3A2EC7EA6}"/>
              </a:ext>
            </a:extLst>
          </p:cNvPr>
          <p:cNvSpPr txBox="1"/>
          <p:nvPr/>
        </p:nvSpPr>
        <p:spPr>
          <a:xfrm>
            <a:off x="256247" y="5440757"/>
            <a:ext cx="3371788"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所有在时间 t </a:t>
            </a:r>
            <a:r>
              <a:rPr kumimoji="0" lang="zh-CN" altLang="zh-CN" sz="180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可能</a:t>
            </a:r>
            <a:r>
              <a:rPr kumimoji="0" lang="zh-CN"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卸载任务到无人机 k 的任务节点。这些节点的决策（如果都选择 </a:t>
            </a:r>
            <a:r>
              <a:rPr lang="en-US" altLang="zh-CN" dirty="0">
                <a:solidFill>
                  <a:srgbClr val="333333"/>
                </a:solidFill>
                <a:latin typeface="Open Sans" panose="020B0606030504020204" pitchFamily="34" charset="0"/>
                <a:cs typeface="Open Sans" panose="020B0606030504020204" pitchFamily="34" charset="0"/>
              </a:rPr>
              <a:t>k</a:t>
            </a:r>
            <a:r>
              <a:rPr kumimoji="0" lang="zh-CN" altLang="zh-CN" sz="18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）会共同影响彼此的成本</a:t>
            </a:r>
            <a:r>
              <a:rPr kumimoji="0" lang="zh-CN" altLang="zh-CN" sz="700" b="0" i="0" u="none" strike="noStrike" cap="none" normalizeH="0" baseline="0" dirty="0">
                <a:ln>
                  <a:noFill/>
                </a:ln>
                <a:solidFill>
                  <a:schemeClr val="tx1"/>
                </a:solidFill>
                <a:effectLst/>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grpSp>
        <p:nvGrpSpPr>
          <p:cNvPr id="83" name="组合 82">
            <a:extLst>
              <a:ext uri="{FF2B5EF4-FFF2-40B4-BE49-F238E27FC236}">
                <a16:creationId xmlns:a16="http://schemas.microsoft.com/office/drawing/2014/main" id="{9F19A318-D78F-476D-8761-F8349EA0929E}"/>
              </a:ext>
            </a:extLst>
          </p:cNvPr>
          <p:cNvGrpSpPr/>
          <p:nvPr/>
        </p:nvGrpSpPr>
        <p:grpSpPr>
          <a:xfrm>
            <a:off x="5084449" y="2906640"/>
            <a:ext cx="2209519" cy="1726324"/>
            <a:chOff x="4782538" y="2817351"/>
            <a:chExt cx="2209519" cy="1726324"/>
          </a:xfrm>
          <a:scene3d>
            <a:camera prst="isometricTopUp"/>
            <a:lightRig rig="threePt" dir="t"/>
          </a:scene3d>
        </p:grpSpPr>
        <p:sp>
          <p:nvSpPr>
            <p:cNvPr id="63" name="流程图: 接点 62">
              <a:extLst>
                <a:ext uri="{FF2B5EF4-FFF2-40B4-BE49-F238E27FC236}">
                  <a16:creationId xmlns:a16="http://schemas.microsoft.com/office/drawing/2014/main" id="{A3A80F9E-52F1-4C23-B0B5-C06B575C8E67}"/>
                </a:ext>
              </a:extLst>
            </p:cNvPr>
            <p:cNvSpPr/>
            <p:nvPr/>
          </p:nvSpPr>
          <p:spPr>
            <a:xfrm>
              <a:off x="4782538" y="2891216"/>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流程图: 接点 63">
              <a:extLst>
                <a:ext uri="{FF2B5EF4-FFF2-40B4-BE49-F238E27FC236}">
                  <a16:creationId xmlns:a16="http://schemas.microsoft.com/office/drawing/2014/main" id="{E6F7C0DC-DA1B-4616-89DB-C8C55E1FCA77}"/>
                </a:ext>
              </a:extLst>
            </p:cNvPr>
            <p:cNvSpPr/>
            <p:nvPr/>
          </p:nvSpPr>
          <p:spPr>
            <a:xfrm>
              <a:off x="5050936" y="3239193"/>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流程图: 接点 64">
              <a:extLst>
                <a:ext uri="{FF2B5EF4-FFF2-40B4-BE49-F238E27FC236}">
                  <a16:creationId xmlns:a16="http://schemas.microsoft.com/office/drawing/2014/main" id="{50D26910-CE5B-4632-8F6E-0BDC4B802CDA}"/>
                </a:ext>
              </a:extLst>
            </p:cNvPr>
            <p:cNvSpPr/>
            <p:nvPr/>
          </p:nvSpPr>
          <p:spPr>
            <a:xfrm>
              <a:off x="5268254" y="4041818"/>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流程图: 接点 65">
              <a:extLst>
                <a:ext uri="{FF2B5EF4-FFF2-40B4-BE49-F238E27FC236}">
                  <a16:creationId xmlns:a16="http://schemas.microsoft.com/office/drawing/2014/main" id="{04D52011-E7EC-45BC-9CF9-55E62BC2ECF1}"/>
                </a:ext>
              </a:extLst>
            </p:cNvPr>
            <p:cNvSpPr/>
            <p:nvPr/>
          </p:nvSpPr>
          <p:spPr>
            <a:xfrm>
              <a:off x="5585391" y="2987413"/>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流程图: 接点 66">
              <a:extLst>
                <a:ext uri="{FF2B5EF4-FFF2-40B4-BE49-F238E27FC236}">
                  <a16:creationId xmlns:a16="http://schemas.microsoft.com/office/drawing/2014/main" id="{69C24A67-70CE-44A3-BEA3-51C8B0DDACA5}"/>
                </a:ext>
              </a:extLst>
            </p:cNvPr>
            <p:cNvSpPr/>
            <p:nvPr/>
          </p:nvSpPr>
          <p:spPr>
            <a:xfrm>
              <a:off x="5609697" y="3488902"/>
              <a:ext cx="192393" cy="1923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流程图: 接点 67">
              <a:extLst>
                <a:ext uri="{FF2B5EF4-FFF2-40B4-BE49-F238E27FC236}">
                  <a16:creationId xmlns:a16="http://schemas.microsoft.com/office/drawing/2014/main" id="{1EEEEBA2-77C3-43CD-9295-DE90230C2F7C}"/>
                </a:ext>
              </a:extLst>
            </p:cNvPr>
            <p:cNvSpPr/>
            <p:nvPr/>
          </p:nvSpPr>
          <p:spPr>
            <a:xfrm>
              <a:off x="6242677" y="3036147"/>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流程图: 接点 68">
              <a:extLst>
                <a:ext uri="{FF2B5EF4-FFF2-40B4-BE49-F238E27FC236}">
                  <a16:creationId xmlns:a16="http://schemas.microsoft.com/office/drawing/2014/main" id="{4BDE75C5-A6E7-4E87-841A-DBE493933E47}"/>
                </a:ext>
              </a:extLst>
            </p:cNvPr>
            <p:cNvSpPr/>
            <p:nvPr/>
          </p:nvSpPr>
          <p:spPr>
            <a:xfrm>
              <a:off x="6359076" y="3945622"/>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流程图: 接点 69">
              <a:extLst>
                <a:ext uri="{FF2B5EF4-FFF2-40B4-BE49-F238E27FC236}">
                  <a16:creationId xmlns:a16="http://schemas.microsoft.com/office/drawing/2014/main" id="{D5EC3DA6-7ADB-4857-994A-F970BDD4D8AC}"/>
                </a:ext>
              </a:extLst>
            </p:cNvPr>
            <p:cNvSpPr/>
            <p:nvPr/>
          </p:nvSpPr>
          <p:spPr>
            <a:xfrm>
              <a:off x="6799664" y="3334354"/>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a:extLst>
                <a:ext uri="{FF2B5EF4-FFF2-40B4-BE49-F238E27FC236}">
                  <a16:creationId xmlns:a16="http://schemas.microsoft.com/office/drawing/2014/main" id="{68E34528-03C6-4062-8396-9F2DC97B0EA3}"/>
                </a:ext>
              </a:extLst>
            </p:cNvPr>
            <p:cNvCxnSpPr>
              <a:stCxn id="63" idx="5"/>
              <a:endCxn id="64" idx="1"/>
            </p:cNvCxnSpPr>
            <p:nvPr/>
          </p:nvCxnSpPr>
          <p:spPr>
            <a:xfrm>
              <a:off x="4946756" y="3055434"/>
              <a:ext cx="132355" cy="2119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C8D4F921-CD02-4AEF-BBB4-163C9A8AD2C2}"/>
                </a:ext>
              </a:extLst>
            </p:cNvPr>
            <p:cNvCxnSpPr>
              <a:stCxn id="64" idx="4"/>
              <a:endCxn id="65" idx="0"/>
            </p:cNvCxnSpPr>
            <p:nvPr/>
          </p:nvCxnSpPr>
          <p:spPr>
            <a:xfrm>
              <a:off x="5147133" y="3431586"/>
              <a:ext cx="217318" cy="610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4E21718-9B2F-4DF1-B8F4-D57A6A1B6CF7}"/>
                </a:ext>
              </a:extLst>
            </p:cNvPr>
            <p:cNvCxnSpPr>
              <a:stCxn id="66" idx="4"/>
              <a:endCxn id="67" idx="0"/>
            </p:cNvCxnSpPr>
            <p:nvPr/>
          </p:nvCxnSpPr>
          <p:spPr>
            <a:xfrm>
              <a:off x="5681589" y="3179806"/>
              <a:ext cx="24305" cy="309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5FEC5733-8274-47B6-9D8E-EC82DC600BF1}"/>
                </a:ext>
              </a:extLst>
            </p:cNvPr>
            <p:cNvCxnSpPr>
              <a:stCxn id="66" idx="6"/>
              <a:endCxn id="68" idx="2"/>
            </p:cNvCxnSpPr>
            <p:nvPr/>
          </p:nvCxnSpPr>
          <p:spPr>
            <a:xfrm>
              <a:off x="5777784" y="3083610"/>
              <a:ext cx="464893" cy="48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B614E33E-A238-438F-AC37-2A0185482144}"/>
                </a:ext>
              </a:extLst>
            </p:cNvPr>
            <p:cNvCxnSpPr>
              <a:stCxn id="67" idx="6"/>
              <a:endCxn id="69" idx="2"/>
            </p:cNvCxnSpPr>
            <p:nvPr/>
          </p:nvCxnSpPr>
          <p:spPr>
            <a:xfrm>
              <a:off x="5802090" y="3585099"/>
              <a:ext cx="556986" cy="456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4F169517-DF93-4014-9C0B-E8579ECBE04B}"/>
                </a:ext>
              </a:extLst>
            </p:cNvPr>
            <p:cNvCxnSpPr>
              <a:stCxn id="68" idx="4"/>
              <a:endCxn id="69" idx="0"/>
            </p:cNvCxnSpPr>
            <p:nvPr/>
          </p:nvCxnSpPr>
          <p:spPr>
            <a:xfrm>
              <a:off x="6338874" y="3228540"/>
              <a:ext cx="116399" cy="7170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4AD103B-3117-449B-9821-E63D4EBD9B23}"/>
                </a:ext>
              </a:extLst>
            </p:cNvPr>
            <p:cNvCxnSpPr>
              <a:stCxn id="68" idx="6"/>
              <a:endCxn id="70" idx="2"/>
            </p:cNvCxnSpPr>
            <p:nvPr/>
          </p:nvCxnSpPr>
          <p:spPr>
            <a:xfrm>
              <a:off x="6435070" y="3132344"/>
              <a:ext cx="364594" cy="298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83D11877-EC3C-4F29-B7A1-B07026434EDD}"/>
                </a:ext>
              </a:extLst>
            </p:cNvPr>
            <p:cNvCxnSpPr>
              <a:stCxn id="69" idx="6"/>
              <a:endCxn id="70" idx="2"/>
            </p:cNvCxnSpPr>
            <p:nvPr/>
          </p:nvCxnSpPr>
          <p:spPr>
            <a:xfrm flipV="1">
              <a:off x="6551469" y="3430551"/>
              <a:ext cx="248195" cy="6112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A86F6F7F-C3A8-4AD9-AF57-D9FD895A77D1}"/>
                </a:ext>
              </a:extLst>
            </p:cNvPr>
            <p:cNvCxnSpPr>
              <a:cxnSpLocks/>
              <a:stCxn id="67" idx="3"/>
              <a:endCxn id="65" idx="0"/>
            </p:cNvCxnSpPr>
            <p:nvPr/>
          </p:nvCxnSpPr>
          <p:spPr>
            <a:xfrm flipH="1">
              <a:off x="5364451" y="3653120"/>
              <a:ext cx="273421" cy="3886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C54D10EB-38F1-4E65-BC30-663E5F21B0D7}"/>
                </a:ext>
              </a:extLst>
            </p:cNvPr>
            <p:cNvCxnSpPr>
              <a:stCxn id="66" idx="2"/>
              <a:endCxn id="64" idx="6"/>
            </p:cNvCxnSpPr>
            <p:nvPr/>
          </p:nvCxnSpPr>
          <p:spPr>
            <a:xfrm flipH="1">
              <a:off x="5243329" y="3083610"/>
              <a:ext cx="342062" cy="251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文本框 80">
                  <a:extLst>
                    <a:ext uri="{FF2B5EF4-FFF2-40B4-BE49-F238E27FC236}">
                      <a16:creationId xmlns:a16="http://schemas.microsoft.com/office/drawing/2014/main" id="{C0FE80AE-773D-497C-A2B5-737643004EEE}"/>
                    </a:ext>
                  </a:extLst>
                </p:cNvPr>
                <p:cNvSpPr txBox="1"/>
                <p:nvPr/>
              </p:nvSpPr>
              <p:spPr>
                <a:xfrm>
                  <a:off x="5595663" y="3616048"/>
                  <a:ext cx="602153" cy="3815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oMath>
                    </m:oMathPara>
                  </a14:m>
                  <a:endParaRPr lang="zh-CN" altLang="en-US" dirty="0"/>
                </a:p>
              </p:txBody>
            </p:sp>
          </mc:Choice>
          <mc:Fallback>
            <p:sp>
              <p:nvSpPr>
                <p:cNvPr id="81" name="文本框 80">
                  <a:extLst>
                    <a:ext uri="{FF2B5EF4-FFF2-40B4-BE49-F238E27FC236}">
                      <a16:creationId xmlns:a16="http://schemas.microsoft.com/office/drawing/2014/main" id="{C0FE80AE-773D-497C-A2B5-737643004EEE}"/>
                    </a:ext>
                  </a:extLst>
                </p:cNvPr>
                <p:cNvSpPr txBox="1">
                  <a:spLocks noRot="1" noChangeAspect="1" noMove="1" noResize="1" noEditPoints="1" noAdjustHandles="1" noChangeArrowheads="1" noChangeShapeType="1" noTextEdit="1"/>
                </p:cNvSpPr>
                <p:nvPr/>
              </p:nvSpPr>
              <p:spPr>
                <a:xfrm>
                  <a:off x="5595663" y="3616048"/>
                  <a:ext cx="602153" cy="381515"/>
                </a:xfrm>
                <a:prstGeom prst="rect">
                  <a:avLst/>
                </a:prstGeom>
                <a:blipFill>
                  <a:blip r:embed="rId8"/>
                  <a:stretch>
                    <a:fillRect/>
                  </a:stretch>
                </a:blipFill>
              </p:spPr>
              <p:txBody>
                <a:bodyPr/>
                <a:lstStyle/>
                <a:p>
                  <a:r>
                    <a:rPr lang="zh-CN" altLang="en-US">
                      <a:noFill/>
                    </a:rPr>
                    <a:t> </a:t>
                  </a:r>
                </a:p>
              </p:txBody>
            </p:sp>
          </mc:Fallback>
        </mc:AlternateContent>
        <p:sp>
          <p:nvSpPr>
            <p:cNvPr id="82" name="任意多边形: 形状 81">
              <a:extLst>
                <a:ext uri="{FF2B5EF4-FFF2-40B4-BE49-F238E27FC236}">
                  <a16:creationId xmlns:a16="http://schemas.microsoft.com/office/drawing/2014/main" id="{923FC3DD-B0D5-4B3C-B371-06FC7035D8F4}"/>
                </a:ext>
              </a:extLst>
            </p:cNvPr>
            <p:cNvSpPr/>
            <p:nvPr/>
          </p:nvSpPr>
          <p:spPr>
            <a:xfrm>
              <a:off x="5171355" y="2817351"/>
              <a:ext cx="1530824" cy="1726324"/>
            </a:xfrm>
            <a:custGeom>
              <a:avLst/>
              <a:gdLst>
                <a:gd name="connsiteX0" fmla="*/ 349496 w 1530824"/>
                <a:gd name="connsiteY0" fmla="*/ 118241 h 1726324"/>
                <a:gd name="connsiteX1" fmla="*/ 349496 w 1530824"/>
                <a:gd name="connsiteY1" fmla="*/ 118241 h 1726324"/>
                <a:gd name="connsiteX2" fmla="*/ 239137 w 1530824"/>
                <a:gd name="connsiteY2" fmla="*/ 362607 h 1726324"/>
                <a:gd name="connsiteX3" fmla="*/ 199724 w 1530824"/>
                <a:gd name="connsiteY3" fmla="*/ 528145 h 1726324"/>
                <a:gd name="connsiteX4" fmla="*/ 183958 w 1530824"/>
                <a:gd name="connsiteY4" fmla="*/ 551793 h 1726324"/>
                <a:gd name="connsiteX5" fmla="*/ 152427 w 1530824"/>
                <a:gd name="connsiteY5" fmla="*/ 630621 h 1726324"/>
                <a:gd name="connsiteX6" fmla="*/ 120896 w 1530824"/>
                <a:gd name="connsiteY6" fmla="*/ 685800 h 1726324"/>
                <a:gd name="connsiteX7" fmla="*/ 26303 w 1530824"/>
                <a:gd name="connsiteY7" fmla="*/ 835573 h 1726324"/>
                <a:gd name="connsiteX8" fmla="*/ 10537 w 1530824"/>
                <a:gd name="connsiteY8" fmla="*/ 938048 h 1726324"/>
                <a:gd name="connsiteX9" fmla="*/ 2655 w 1530824"/>
                <a:gd name="connsiteY9" fmla="*/ 977462 h 1726324"/>
                <a:gd name="connsiteX10" fmla="*/ 10537 w 1530824"/>
                <a:gd name="connsiteY10" fmla="*/ 1521373 h 1726324"/>
                <a:gd name="connsiteX11" fmla="*/ 57834 w 1530824"/>
                <a:gd name="connsiteY11" fmla="*/ 1545021 h 1726324"/>
                <a:gd name="connsiteX12" fmla="*/ 176075 w 1530824"/>
                <a:gd name="connsiteY12" fmla="*/ 1576552 h 1726324"/>
                <a:gd name="connsiteX13" fmla="*/ 223372 w 1530824"/>
                <a:gd name="connsiteY13" fmla="*/ 1600200 h 1726324"/>
                <a:gd name="connsiteX14" fmla="*/ 286434 w 1530824"/>
                <a:gd name="connsiteY14" fmla="*/ 1623848 h 1726324"/>
                <a:gd name="connsiteX15" fmla="*/ 341613 w 1530824"/>
                <a:gd name="connsiteY15" fmla="*/ 1647497 h 1726324"/>
                <a:gd name="connsiteX16" fmla="*/ 428324 w 1530824"/>
                <a:gd name="connsiteY16" fmla="*/ 1671145 h 1726324"/>
                <a:gd name="connsiteX17" fmla="*/ 483503 w 1530824"/>
                <a:gd name="connsiteY17" fmla="*/ 1694793 h 1726324"/>
                <a:gd name="connsiteX18" fmla="*/ 688455 w 1530824"/>
                <a:gd name="connsiteY18" fmla="*/ 1718441 h 1726324"/>
                <a:gd name="connsiteX19" fmla="*/ 956469 w 1530824"/>
                <a:gd name="connsiteY19" fmla="*/ 1726324 h 1726324"/>
                <a:gd name="connsiteX20" fmla="*/ 1342724 w 1530824"/>
                <a:gd name="connsiteY20" fmla="*/ 1686910 h 1726324"/>
                <a:gd name="connsiteX21" fmla="*/ 1413669 w 1530824"/>
                <a:gd name="connsiteY21" fmla="*/ 1655379 h 1726324"/>
                <a:gd name="connsiteX22" fmla="*/ 1468848 w 1530824"/>
                <a:gd name="connsiteY22" fmla="*/ 1600200 h 1726324"/>
                <a:gd name="connsiteX23" fmla="*/ 1500379 w 1530824"/>
                <a:gd name="connsiteY23" fmla="*/ 1119352 h 1726324"/>
                <a:gd name="connsiteX24" fmla="*/ 1413669 w 1530824"/>
                <a:gd name="connsiteY24" fmla="*/ 1001110 h 1726324"/>
                <a:gd name="connsiteX25" fmla="*/ 1382137 w 1530824"/>
                <a:gd name="connsiteY25" fmla="*/ 977462 h 1726324"/>
                <a:gd name="connsiteX26" fmla="*/ 1319075 w 1530824"/>
                <a:gd name="connsiteY26" fmla="*/ 938048 h 1726324"/>
                <a:gd name="connsiteX27" fmla="*/ 1208717 w 1530824"/>
                <a:gd name="connsiteY27" fmla="*/ 835573 h 1726324"/>
                <a:gd name="connsiteX28" fmla="*/ 1114124 w 1530824"/>
                <a:gd name="connsiteY28" fmla="*/ 748862 h 1726324"/>
                <a:gd name="connsiteX29" fmla="*/ 988000 w 1530824"/>
                <a:gd name="connsiteY29" fmla="*/ 575441 h 1726324"/>
                <a:gd name="connsiteX30" fmla="*/ 956469 w 1530824"/>
                <a:gd name="connsiteY30" fmla="*/ 512379 h 1726324"/>
                <a:gd name="connsiteX31" fmla="*/ 909172 w 1530824"/>
                <a:gd name="connsiteY31" fmla="*/ 433552 h 1726324"/>
                <a:gd name="connsiteX32" fmla="*/ 877641 w 1530824"/>
                <a:gd name="connsiteY32" fmla="*/ 362607 h 1726324"/>
                <a:gd name="connsiteX33" fmla="*/ 806696 w 1530824"/>
                <a:gd name="connsiteY33" fmla="*/ 244366 h 1726324"/>
                <a:gd name="connsiteX34" fmla="*/ 783048 w 1530824"/>
                <a:gd name="connsiteY34" fmla="*/ 197069 h 1726324"/>
                <a:gd name="connsiteX35" fmla="*/ 688455 w 1530824"/>
                <a:gd name="connsiteY35" fmla="*/ 78828 h 1726324"/>
                <a:gd name="connsiteX36" fmla="*/ 641158 w 1530824"/>
                <a:gd name="connsiteY36" fmla="*/ 47297 h 1726324"/>
                <a:gd name="connsiteX37" fmla="*/ 601744 w 1530824"/>
                <a:gd name="connsiteY37" fmla="*/ 0 h 1726324"/>
                <a:gd name="connsiteX38" fmla="*/ 428324 w 1530824"/>
                <a:gd name="connsiteY38" fmla="*/ 55179 h 1726324"/>
                <a:gd name="connsiteX39" fmla="*/ 396793 w 1530824"/>
                <a:gd name="connsiteY39" fmla="*/ 70945 h 1726324"/>
                <a:gd name="connsiteX40" fmla="*/ 396793 w 1530824"/>
                <a:gd name="connsiteY40" fmla="*/ 70945 h 1726324"/>
                <a:gd name="connsiteX41" fmla="*/ 349496 w 1530824"/>
                <a:gd name="connsiteY41" fmla="*/ 118241 h 17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30824" h="1726324">
                  <a:moveTo>
                    <a:pt x="349496" y="118241"/>
                  </a:moveTo>
                  <a:lnTo>
                    <a:pt x="349496" y="118241"/>
                  </a:lnTo>
                  <a:cubicBezTo>
                    <a:pt x="312710" y="199696"/>
                    <a:pt x="269810" y="278659"/>
                    <a:pt x="239137" y="362607"/>
                  </a:cubicBezTo>
                  <a:cubicBezTo>
                    <a:pt x="219671" y="415884"/>
                    <a:pt x="215606" y="473692"/>
                    <a:pt x="199724" y="528145"/>
                  </a:cubicBezTo>
                  <a:cubicBezTo>
                    <a:pt x="197071" y="537240"/>
                    <a:pt x="187928" y="543191"/>
                    <a:pt x="183958" y="551793"/>
                  </a:cubicBezTo>
                  <a:cubicBezTo>
                    <a:pt x="172099" y="577488"/>
                    <a:pt x="166468" y="606050"/>
                    <a:pt x="152427" y="630621"/>
                  </a:cubicBezTo>
                  <a:cubicBezTo>
                    <a:pt x="141917" y="649014"/>
                    <a:pt x="131999" y="667758"/>
                    <a:pt x="120896" y="685800"/>
                  </a:cubicBezTo>
                  <a:cubicBezTo>
                    <a:pt x="89949" y="736089"/>
                    <a:pt x="26303" y="835573"/>
                    <a:pt x="26303" y="835573"/>
                  </a:cubicBezTo>
                  <a:cubicBezTo>
                    <a:pt x="21048" y="869731"/>
                    <a:pt x="16219" y="903958"/>
                    <a:pt x="10537" y="938048"/>
                  </a:cubicBezTo>
                  <a:cubicBezTo>
                    <a:pt x="8334" y="951264"/>
                    <a:pt x="2655" y="964064"/>
                    <a:pt x="2655" y="977462"/>
                  </a:cubicBezTo>
                  <a:cubicBezTo>
                    <a:pt x="2655" y="1158785"/>
                    <a:pt x="-7009" y="1340901"/>
                    <a:pt x="10537" y="1521373"/>
                  </a:cubicBezTo>
                  <a:cubicBezTo>
                    <a:pt x="12243" y="1538917"/>
                    <a:pt x="41112" y="1539447"/>
                    <a:pt x="57834" y="1545021"/>
                  </a:cubicBezTo>
                  <a:cubicBezTo>
                    <a:pt x="254215" y="1610481"/>
                    <a:pt x="-104195" y="1464445"/>
                    <a:pt x="176075" y="1576552"/>
                  </a:cubicBezTo>
                  <a:cubicBezTo>
                    <a:pt x="192441" y="1583098"/>
                    <a:pt x="207171" y="1593257"/>
                    <a:pt x="223372" y="1600200"/>
                  </a:cubicBezTo>
                  <a:cubicBezTo>
                    <a:pt x="244007" y="1609043"/>
                    <a:pt x="265590" y="1615510"/>
                    <a:pt x="286434" y="1623848"/>
                  </a:cubicBezTo>
                  <a:cubicBezTo>
                    <a:pt x="305014" y="1631280"/>
                    <a:pt x="323033" y="1640065"/>
                    <a:pt x="341613" y="1647497"/>
                  </a:cubicBezTo>
                  <a:cubicBezTo>
                    <a:pt x="375677" y="1661123"/>
                    <a:pt x="383644" y="1656251"/>
                    <a:pt x="428324" y="1671145"/>
                  </a:cubicBezTo>
                  <a:cubicBezTo>
                    <a:pt x="447308" y="1677473"/>
                    <a:pt x="464151" y="1689700"/>
                    <a:pt x="483503" y="1694793"/>
                  </a:cubicBezTo>
                  <a:cubicBezTo>
                    <a:pt x="540857" y="1709886"/>
                    <a:pt x="631145" y="1716053"/>
                    <a:pt x="688455" y="1718441"/>
                  </a:cubicBezTo>
                  <a:cubicBezTo>
                    <a:pt x="777754" y="1722162"/>
                    <a:pt x="867131" y="1723696"/>
                    <a:pt x="956469" y="1726324"/>
                  </a:cubicBezTo>
                  <a:cubicBezTo>
                    <a:pt x="1073177" y="1719030"/>
                    <a:pt x="1223103" y="1719116"/>
                    <a:pt x="1342724" y="1686910"/>
                  </a:cubicBezTo>
                  <a:cubicBezTo>
                    <a:pt x="1367713" y="1680182"/>
                    <a:pt x="1390021" y="1665889"/>
                    <a:pt x="1413669" y="1655379"/>
                  </a:cubicBezTo>
                  <a:cubicBezTo>
                    <a:pt x="1432062" y="1636986"/>
                    <a:pt x="1453241" y="1621009"/>
                    <a:pt x="1468848" y="1600200"/>
                  </a:cubicBezTo>
                  <a:cubicBezTo>
                    <a:pt x="1572637" y="1461815"/>
                    <a:pt x="1518850" y="1293509"/>
                    <a:pt x="1500379" y="1119352"/>
                  </a:cubicBezTo>
                  <a:cubicBezTo>
                    <a:pt x="1488225" y="1004763"/>
                    <a:pt x="1478796" y="1014136"/>
                    <a:pt x="1413669" y="1001110"/>
                  </a:cubicBezTo>
                  <a:cubicBezTo>
                    <a:pt x="1403158" y="993227"/>
                    <a:pt x="1393069" y="984750"/>
                    <a:pt x="1382137" y="977462"/>
                  </a:cubicBezTo>
                  <a:cubicBezTo>
                    <a:pt x="1361512" y="963712"/>
                    <a:pt x="1339065" y="952707"/>
                    <a:pt x="1319075" y="938048"/>
                  </a:cubicBezTo>
                  <a:cubicBezTo>
                    <a:pt x="1265735" y="898932"/>
                    <a:pt x="1257845" y="880922"/>
                    <a:pt x="1208717" y="835573"/>
                  </a:cubicBezTo>
                  <a:cubicBezTo>
                    <a:pt x="1172128" y="801798"/>
                    <a:pt x="1145690" y="789037"/>
                    <a:pt x="1114124" y="748862"/>
                  </a:cubicBezTo>
                  <a:cubicBezTo>
                    <a:pt x="1069963" y="692657"/>
                    <a:pt x="1019966" y="639373"/>
                    <a:pt x="988000" y="575441"/>
                  </a:cubicBezTo>
                  <a:cubicBezTo>
                    <a:pt x="977490" y="554420"/>
                    <a:pt x="967883" y="532923"/>
                    <a:pt x="956469" y="512379"/>
                  </a:cubicBezTo>
                  <a:cubicBezTo>
                    <a:pt x="941588" y="485593"/>
                    <a:pt x="923444" y="460668"/>
                    <a:pt x="909172" y="433552"/>
                  </a:cubicBezTo>
                  <a:cubicBezTo>
                    <a:pt x="897119" y="410651"/>
                    <a:pt x="889967" y="385362"/>
                    <a:pt x="877641" y="362607"/>
                  </a:cubicBezTo>
                  <a:cubicBezTo>
                    <a:pt x="855749" y="322191"/>
                    <a:pt x="827251" y="285478"/>
                    <a:pt x="806696" y="244366"/>
                  </a:cubicBezTo>
                  <a:cubicBezTo>
                    <a:pt x="798813" y="228600"/>
                    <a:pt x="792580" y="211896"/>
                    <a:pt x="783048" y="197069"/>
                  </a:cubicBezTo>
                  <a:cubicBezTo>
                    <a:pt x="770057" y="176861"/>
                    <a:pt x="707822" y="96581"/>
                    <a:pt x="688455" y="78828"/>
                  </a:cubicBezTo>
                  <a:cubicBezTo>
                    <a:pt x="674487" y="66024"/>
                    <a:pt x="656115" y="58930"/>
                    <a:pt x="641158" y="47297"/>
                  </a:cubicBezTo>
                  <a:cubicBezTo>
                    <a:pt x="620151" y="30958"/>
                    <a:pt x="615757" y="21018"/>
                    <a:pt x="601744" y="0"/>
                  </a:cubicBezTo>
                  <a:cubicBezTo>
                    <a:pt x="408121" y="12102"/>
                    <a:pt x="529354" y="-23400"/>
                    <a:pt x="428324" y="55179"/>
                  </a:cubicBezTo>
                  <a:cubicBezTo>
                    <a:pt x="346835" y="118559"/>
                    <a:pt x="434839" y="32894"/>
                    <a:pt x="396793" y="70945"/>
                  </a:cubicBezTo>
                  <a:lnTo>
                    <a:pt x="396793" y="70945"/>
                  </a:lnTo>
                  <a:lnTo>
                    <a:pt x="349496" y="118241"/>
                  </a:lnTo>
                  <a:close/>
                </a:path>
              </a:pathLst>
            </a:cu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04" name="组合 103">
            <a:extLst>
              <a:ext uri="{FF2B5EF4-FFF2-40B4-BE49-F238E27FC236}">
                <a16:creationId xmlns:a16="http://schemas.microsoft.com/office/drawing/2014/main" id="{FFA57349-740E-4F0B-A935-ECAD59CFF6E9}"/>
              </a:ext>
            </a:extLst>
          </p:cNvPr>
          <p:cNvGrpSpPr/>
          <p:nvPr/>
        </p:nvGrpSpPr>
        <p:grpSpPr>
          <a:xfrm>
            <a:off x="4918955" y="1724712"/>
            <a:ext cx="2209519" cy="1726324"/>
            <a:chOff x="7558353" y="2433347"/>
            <a:chExt cx="2209519" cy="1726324"/>
          </a:xfrm>
          <a:scene3d>
            <a:camera prst="isometricTopUp"/>
            <a:lightRig rig="threePt" dir="t"/>
          </a:scene3d>
        </p:grpSpPr>
        <p:sp>
          <p:nvSpPr>
            <p:cNvPr id="84" name="流程图: 接点 83">
              <a:extLst>
                <a:ext uri="{FF2B5EF4-FFF2-40B4-BE49-F238E27FC236}">
                  <a16:creationId xmlns:a16="http://schemas.microsoft.com/office/drawing/2014/main" id="{39EF15FD-0632-4DC2-941A-0E073AAB01BF}"/>
                </a:ext>
              </a:extLst>
            </p:cNvPr>
            <p:cNvSpPr/>
            <p:nvPr/>
          </p:nvSpPr>
          <p:spPr>
            <a:xfrm>
              <a:off x="7558353" y="2558371"/>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流程图: 接点 84">
              <a:extLst>
                <a:ext uri="{FF2B5EF4-FFF2-40B4-BE49-F238E27FC236}">
                  <a16:creationId xmlns:a16="http://schemas.microsoft.com/office/drawing/2014/main" id="{72EBD6B0-ED9C-4DF2-A61D-6E39E510C10D}"/>
                </a:ext>
              </a:extLst>
            </p:cNvPr>
            <p:cNvSpPr/>
            <p:nvPr/>
          </p:nvSpPr>
          <p:spPr>
            <a:xfrm>
              <a:off x="7826751" y="2906348"/>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流程图: 接点 85">
              <a:extLst>
                <a:ext uri="{FF2B5EF4-FFF2-40B4-BE49-F238E27FC236}">
                  <a16:creationId xmlns:a16="http://schemas.microsoft.com/office/drawing/2014/main" id="{7082F958-EF50-42A7-ACF7-3F6E6401A4CE}"/>
                </a:ext>
              </a:extLst>
            </p:cNvPr>
            <p:cNvSpPr/>
            <p:nvPr/>
          </p:nvSpPr>
          <p:spPr>
            <a:xfrm>
              <a:off x="8044069" y="3708973"/>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流程图: 接点 86">
              <a:extLst>
                <a:ext uri="{FF2B5EF4-FFF2-40B4-BE49-F238E27FC236}">
                  <a16:creationId xmlns:a16="http://schemas.microsoft.com/office/drawing/2014/main" id="{F7CF4B42-489E-48FF-B060-B54CAD07A797}"/>
                </a:ext>
              </a:extLst>
            </p:cNvPr>
            <p:cNvSpPr/>
            <p:nvPr/>
          </p:nvSpPr>
          <p:spPr>
            <a:xfrm>
              <a:off x="8361206" y="2654568"/>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流程图: 接点 87">
              <a:extLst>
                <a:ext uri="{FF2B5EF4-FFF2-40B4-BE49-F238E27FC236}">
                  <a16:creationId xmlns:a16="http://schemas.microsoft.com/office/drawing/2014/main" id="{B35CD729-9166-4FAD-AFD5-084A39BDC286}"/>
                </a:ext>
              </a:extLst>
            </p:cNvPr>
            <p:cNvSpPr/>
            <p:nvPr/>
          </p:nvSpPr>
          <p:spPr>
            <a:xfrm>
              <a:off x="8385512" y="3156057"/>
              <a:ext cx="192393" cy="1923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流程图: 接点 88">
              <a:extLst>
                <a:ext uri="{FF2B5EF4-FFF2-40B4-BE49-F238E27FC236}">
                  <a16:creationId xmlns:a16="http://schemas.microsoft.com/office/drawing/2014/main" id="{7765CFF9-FFA4-471D-8244-5B2D2E3DBC54}"/>
                </a:ext>
              </a:extLst>
            </p:cNvPr>
            <p:cNvSpPr/>
            <p:nvPr/>
          </p:nvSpPr>
          <p:spPr>
            <a:xfrm>
              <a:off x="9018492" y="2703302"/>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流程图: 接点 89">
              <a:extLst>
                <a:ext uri="{FF2B5EF4-FFF2-40B4-BE49-F238E27FC236}">
                  <a16:creationId xmlns:a16="http://schemas.microsoft.com/office/drawing/2014/main" id="{626D0242-B36D-45C1-A48A-60DF7A3C758C}"/>
                </a:ext>
              </a:extLst>
            </p:cNvPr>
            <p:cNvSpPr/>
            <p:nvPr/>
          </p:nvSpPr>
          <p:spPr>
            <a:xfrm>
              <a:off x="9134891" y="3612777"/>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流程图: 接点 90">
              <a:extLst>
                <a:ext uri="{FF2B5EF4-FFF2-40B4-BE49-F238E27FC236}">
                  <a16:creationId xmlns:a16="http://schemas.microsoft.com/office/drawing/2014/main" id="{1776B90C-E9A4-4A52-809D-C78D7DC83396}"/>
                </a:ext>
              </a:extLst>
            </p:cNvPr>
            <p:cNvSpPr/>
            <p:nvPr/>
          </p:nvSpPr>
          <p:spPr>
            <a:xfrm>
              <a:off x="9575479" y="3001509"/>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669A2926-B118-4835-B55C-DAB9D5D59D7F}"/>
                </a:ext>
              </a:extLst>
            </p:cNvPr>
            <p:cNvCxnSpPr>
              <a:stCxn id="84" idx="5"/>
              <a:endCxn id="85" idx="1"/>
            </p:cNvCxnSpPr>
            <p:nvPr/>
          </p:nvCxnSpPr>
          <p:spPr>
            <a:xfrm>
              <a:off x="7722571" y="2722589"/>
              <a:ext cx="132355" cy="2119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DDD6D5B-345B-4E4E-AF91-9B55AD68D857}"/>
                </a:ext>
              </a:extLst>
            </p:cNvPr>
            <p:cNvCxnSpPr>
              <a:stCxn id="85" idx="4"/>
              <a:endCxn id="86" idx="0"/>
            </p:cNvCxnSpPr>
            <p:nvPr/>
          </p:nvCxnSpPr>
          <p:spPr>
            <a:xfrm>
              <a:off x="7922948" y="3098741"/>
              <a:ext cx="217318" cy="610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4008E3F-DFA0-4756-B6C0-8BDDE720FAD2}"/>
                </a:ext>
              </a:extLst>
            </p:cNvPr>
            <p:cNvCxnSpPr>
              <a:stCxn id="87" idx="4"/>
              <a:endCxn id="88" idx="0"/>
            </p:cNvCxnSpPr>
            <p:nvPr/>
          </p:nvCxnSpPr>
          <p:spPr>
            <a:xfrm>
              <a:off x="8457404" y="2846961"/>
              <a:ext cx="24305" cy="309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DE308F44-461D-4E6A-B9AD-604A4DF8FD14}"/>
                </a:ext>
              </a:extLst>
            </p:cNvPr>
            <p:cNvCxnSpPr>
              <a:stCxn id="87" idx="6"/>
              <a:endCxn id="89" idx="2"/>
            </p:cNvCxnSpPr>
            <p:nvPr/>
          </p:nvCxnSpPr>
          <p:spPr>
            <a:xfrm>
              <a:off x="8553599" y="2750765"/>
              <a:ext cx="464893" cy="48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70B6795A-152B-4DA4-BA62-3E6E599FF733}"/>
                </a:ext>
              </a:extLst>
            </p:cNvPr>
            <p:cNvCxnSpPr>
              <a:stCxn id="88" idx="6"/>
              <a:endCxn id="90" idx="2"/>
            </p:cNvCxnSpPr>
            <p:nvPr/>
          </p:nvCxnSpPr>
          <p:spPr>
            <a:xfrm>
              <a:off x="8577905" y="3252254"/>
              <a:ext cx="556986" cy="456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CE65C4FD-1CD0-48B5-9F54-31F8453060BE}"/>
                </a:ext>
              </a:extLst>
            </p:cNvPr>
            <p:cNvCxnSpPr>
              <a:stCxn id="89" idx="4"/>
              <a:endCxn id="90" idx="0"/>
            </p:cNvCxnSpPr>
            <p:nvPr/>
          </p:nvCxnSpPr>
          <p:spPr>
            <a:xfrm>
              <a:off x="9114689" y="2895695"/>
              <a:ext cx="116399" cy="7170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7C14A1EA-D958-48DF-AB38-E67B986C3734}"/>
                </a:ext>
              </a:extLst>
            </p:cNvPr>
            <p:cNvCxnSpPr>
              <a:stCxn id="89" idx="6"/>
              <a:endCxn id="91" idx="2"/>
            </p:cNvCxnSpPr>
            <p:nvPr/>
          </p:nvCxnSpPr>
          <p:spPr>
            <a:xfrm>
              <a:off x="9210885" y="2799499"/>
              <a:ext cx="364594" cy="298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DEE7F50C-56C8-40BD-9FC0-98C21C8F29EB}"/>
                </a:ext>
              </a:extLst>
            </p:cNvPr>
            <p:cNvCxnSpPr>
              <a:stCxn id="90" idx="6"/>
              <a:endCxn id="91" idx="2"/>
            </p:cNvCxnSpPr>
            <p:nvPr/>
          </p:nvCxnSpPr>
          <p:spPr>
            <a:xfrm flipV="1">
              <a:off x="9327284" y="3097706"/>
              <a:ext cx="248195" cy="6112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180AEAED-CCD0-4F75-83CC-91FC6387D2D3}"/>
                </a:ext>
              </a:extLst>
            </p:cNvPr>
            <p:cNvCxnSpPr>
              <a:cxnSpLocks/>
              <a:stCxn id="88" idx="3"/>
              <a:endCxn id="86" idx="0"/>
            </p:cNvCxnSpPr>
            <p:nvPr/>
          </p:nvCxnSpPr>
          <p:spPr>
            <a:xfrm flipH="1">
              <a:off x="8140266" y="3320275"/>
              <a:ext cx="273421" cy="3886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59771AA3-00D7-497C-81A8-298C6B28EED2}"/>
                </a:ext>
              </a:extLst>
            </p:cNvPr>
            <p:cNvCxnSpPr>
              <a:stCxn id="87" idx="2"/>
              <a:endCxn id="85" idx="6"/>
            </p:cNvCxnSpPr>
            <p:nvPr/>
          </p:nvCxnSpPr>
          <p:spPr>
            <a:xfrm flipH="1">
              <a:off x="8019144" y="2750765"/>
              <a:ext cx="342062" cy="251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2" name="文本框 101">
                  <a:extLst>
                    <a:ext uri="{FF2B5EF4-FFF2-40B4-BE49-F238E27FC236}">
                      <a16:creationId xmlns:a16="http://schemas.microsoft.com/office/drawing/2014/main" id="{9E28794A-D5FA-400D-BD5E-C6E83F8F4293}"/>
                    </a:ext>
                  </a:extLst>
                </p:cNvPr>
                <p:cNvSpPr txBox="1"/>
                <p:nvPr/>
              </p:nvSpPr>
              <p:spPr>
                <a:xfrm>
                  <a:off x="8371478" y="3283203"/>
                  <a:ext cx="821763" cy="3815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p:sp>
              <p:nvSpPr>
                <p:cNvPr id="102" name="文本框 101">
                  <a:extLst>
                    <a:ext uri="{FF2B5EF4-FFF2-40B4-BE49-F238E27FC236}">
                      <a16:creationId xmlns:a16="http://schemas.microsoft.com/office/drawing/2014/main" id="{9E28794A-D5FA-400D-BD5E-C6E83F8F4293}"/>
                    </a:ext>
                  </a:extLst>
                </p:cNvPr>
                <p:cNvSpPr txBox="1">
                  <a:spLocks noRot="1" noChangeAspect="1" noMove="1" noResize="1" noEditPoints="1" noAdjustHandles="1" noChangeArrowheads="1" noChangeShapeType="1" noTextEdit="1"/>
                </p:cNvSpPr>
                <p:nvPr/>
              </p:nvSpPr>
              <p:spPr>
                <a:xfrm>
                  <a:off x="8371478" y="3283203"/>
                  <a:ext cx="821763" cy="381515"/>
                </a:xfrm>
                <a:prstGeom prst="rect">
                  <a:avLst/>
                </a:prstGeom>
                <a:blipFill>
                  <a:blip r:embed="rId9"/>
                  <a:stretch>
                    <a:fillRect/>
                  </a:stretch>
                </a:blipFill>
              </p:spPr>
              <p:txBody>
                <a:bodyPr/>
                <a:lstStyle/>
                <a:p>
                  <a:r>
                    <a:rPr lang="zh-CN" altLang="en-US">
                      <a:noFill/>
                    </a:rPr>
                    <a:t> </a:t>
                  </a:r>
                </a:p>
              </p:txBody>
            </p:sp>
          </mc:Fallback>
        </mc:AlternateContent>
        <p:sp>
          <p:nvSpPr>
            <p:cNvPr id="103" name="任意多边形: 形状 102">
              <a:extLst>
                <a:ext uri="{FF2B5EF4-FFF2-40B4-BE49-F238E27FC236}">
                  <a16:creationId xmlns:a16="http://schemas.microsoft.com/office/drawing/2014/main" id="{5D02458D-96FC-4185-949E-9A12232E2033}"/>
                </a:ext>
              </a:extLst>
            </p:cNvPr>
            <p:cNvSpPr/>
            <p:nvPr/>
          </p:nvSpPr>
          <p:spPr>
            <a:xfrm>
              <a:off x="7943139" y="2433347"/>
              <a:ext cx="1530824" cy="1726324"/>
            </a:xfrm>
            <a:custGeom>
              <a:avLst/>
              <a:gdLst>
                <a:gd name="connsiteX0" fmla="*/ 349496 w 1530824"/>
                <a:gd name="connsiteY0" fmla="*/ 118241 h 1726324"/>
                <a:gd name="connsiteX1" fmla="*/ 349496 w 1530824"/>
                <a:gd name="connsiteY1" fmla="*/ 118241 h 1726324"/>
                <a:gd name="connsiteX2" fmla="*/ 239137 w 1530824"/>
                <a:gd name="connsiteY2" fmla="*/ 362607 h 1726324"/>
                <a:gd name="connsiteX3" fmla="*/ 199724 w 1530824"/>
                <a:gd name="connsiteY3" fmla="*/ 528145 h 1726324"/>
                <a:gd name="connsiteX4" fmla="*/ 183958 w 1530824"/>
                <a:gd name="connsiteY4" fmla="*/ 551793 h 1726324"/>
                <a:gd name="connsiteX5" fmla="*/ 152427 w 1530824"/>
                <a:gd name="connsiteY5" fmla="*/ 630621 h 1726324"/>
                <a:gd name="connsiteX6" fmla="*/ 120896 w 1530824"/>
                <a:gd name="connsiteY6" fmla="*/ 685800 h 1726324"/>
                <a:gd name="connsiteX7" fmla="*/ 26303 w 1530824"/>
                <a:gd name="connsiteY7" fmla="*/ 835573 h 1726324"/>
                <a:gd name="connsiteX8" fmla="*/ 10537 w 1530824"/>
                <a:gd name="connsiteY8" fmla="*/ 938048 h 1726324"/>
                <a:gd name="connsiteX9" fmla="*/ 2655 w 1530824"/>
                <a:gd name="connsiteY9" fmla="*/ 977462 h 1726324"/>
                <a:gd name="connsiteX10" fmla="*/ 10537 w 1530824"/>
                <a:gd name="connsiteY10" fmla="*/ 1521373 h 1726324"/>
                <a:gd name="connsiteX11" fmla="*/ 57834 w 1530824"/>
                <a:gd name="connsiteY11" fmla="*/ 1545021 h 1726324"/>
                <a:gd name="connsiteX12" fmla="*/ 176075 w 1530824"/>
                <a:gd name="connsiteY12" fmla="*/ 1576552 h 1726324"/>
                <a:gd name="connsiteX13" fmla="*/ 223372 w 1530824"/>
                <a:gd name="connsiteY13" fmla="*/ 1600200 h 1726324"/>
                <a:gd name="connsiteX14" fmla="*/ 286434 w 1530824"/>
                <a:gd name="connsiteY14" fmla="*/ 1623848 h 1726324"/>
                <a:gd name="connsiteX15" fmla="*/ 341613 w 1530824"/>
                <a:gd name="connsiteY15" fmla="*/ 1647497 h 1726324"/>
                <a:gd name="connsiteX16" fmla="*/ 428324 w 1530824"/>
                <a:gd name="connsiteY16" fmla="*/ 1671145 h 1726324"/>
                <a:gd name="connsiteX17" fmla="*/ 483503 w 1530824"/>
                <a:gd name="connsiteY17" fmla="*/ 1694793 h 1726324"/>
                <a:gd name="connsiteX18" fmla="*/ 688455 w 1530824"/>
                <a:gd name="connsiteY18" fmla="*/ 1718441 h 1726324"/>
                <a:gd name="connsiteX19" fmla="*/ 956469 w 1530824"/>
                <a:gd name="connsiteY19" fmla="*/ 1726324 h 1726324"/>
                <a:gd name="connsiteX20" fmla="*/ 1342724 w 1530824"/>
                <a:gd name="connsiteY20" fmla="*/ 1686910 h 1726324"/>
                <a:gd name="connsiteX21" fmla="*/ 1413669 w 1530824"/>
                <a:gd name="connsiteY21" fmla="*/ 1655379 h 1726324"/>
                <a:gd name="connsiteX22" fmla="*/ 1468848 w 1530824"/>
                <a:gd name="connsiteY22" fmla="*/ 1600200 h 1726324"/>
                <a:gd name="connsiteX23" fmla="*/ 1500379 w 1530824"/>
                <a:gd name="connsiteY23" fmla="*/ 1119352 h 1726324"/>
                <a:gd name="connsiteX24" fmla="*/ 1413669 w 1530824"/>
                <a:gd name="connsiteY24" fmla="*/ 1001110 h 1726324"/>
                <a:gd name="connsiteX25" fmla="*/ 1382137 w 1530824"/>
                <a:gd name="connsiteY25" fmla="*/ 977462 h 1726324"/>
                <a:gd name="connsiteX26" fmla="*/ 1319075 w 1530824"/>
                <a:gd name="connsiteY26" fmla="*/ 938048 h 1726324"/>
                <a:gd name="connsiteX27" fmla="*/ 1208717 w 1530824"/>
                <a:gd name="connsiteY27" fmla="*/ 835573 h 1726324"/>
                <a:gd name="connsiteX28" fmla="*/ 1114124 w 1530824"/>
                <a:gd name="connsiteY28" fmla="*/ 748862 h 1726324"/>
                <a:gd name="connsiteX29" fmla="*/ 988000 w 1530824"/>
                <a:gd name="connsiteY29" fmla="*/ 575441 h 1726324"/>
                <a:gd name="connsiteX30" fmla="*/ 956469 w 1530824"/>
                <a:gd name="connsiteY30" fmla="*/ 512379 h 1726324"/>
                <a:gd name="connsiteX31" fmla="*/ 909172 w 1530824"/>
                <a:gd name="connsiteY31" fmla="*/ 433552 h 1726324"/>
                <a:gd name="connsiteX32" fmla="*/ 877641 w 1530824"/>
                <a:gd name="connsiteY32" fmla="*/ 362607 h 1726324"/>
                <a:gd name="connsiteX33" fmla="*/ 806696 w 1530824"/>
                <a:gd name="connsiteY33" fmla="*/ 244366 h 1726324"/>
                <a:gd name="connsiteX34" fmla="*/ 783048 w 1530824"/>
                <a:gd name="connsiteY34" fmla="*/ 197069 h 1726324"/>
                <a:gd name="connsiteX35" fmla="*/ 688455 w 1530824"/>
                <a:gd name="connsiteY35" fmla="*/ 78828 h 1726324"/>
                <a:gd name="connsiteX36" fmla="*/ 641158 w 1530824"/>
                <a:gd name="connsiteY36" fmla="*/ 47297 h 1726324"/>
                <a:gd name="connsiteX37" fmla="*/ 601744 w 1530824"/>
                <a:gd name="connsiteY37" fmla="*/ 0 h 1726324"/>
                <a:gd name="connsiteX38" fmla="*/ 428324 w 1530824"/>
                <a:gd name="connsiteY38" fmla="*/ 55179 h 1726324"/>
                <a:gd name="connsiteX39" fmla="*/ 396793 w 1530824"/>
                <a:gd name="connsiteY39" fmla="*/ 70945 h 1726324"/>
                <a:gd name="connsiteX40" fmla="*/ 396793 w 1530824"/>
                <a:gd name="connsiteY40" fmla="*/ 70945 h 1726324"/>
                <a:gd name="connsiteX41" fmla="*/ 349496 w 1530824"/>
                <a:gd name="connsiteY41" fmla="*/ 118241 h 17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30824" h="1726324">
                  <a:moveTo>
                    <a:pt x="349496" y="118241"/>
                  </a:moveTo>
                  <a:lnTo>
                    <a:pt x="349496" y="118241"/>
                  </a:lnTo>
                  <a:cubicBezTo>
                    <a:pt x="312710" y="199696"/>
                    <a:pt x="269810" y="278659"/>
                    <a:pt x="239137" y="362607"/>
                  </a:cubicBezTo>
                  <a:cubicBezTo>
                    <a:pt x="219671" y="415884"/>
                    <a:pt x="215606" y="473692"/>
                    <a:pt x="199724" y="528145"/>
                  </a:cubicBezTo>
                  <a:cubicBezTo>
                    <a:pt x="197071" y="537240"/>
                    <a:pt x="187928" y="543191"/>
                    <a:pt x="183958" y="551793"/>
                  </a:cubicBezTo>
                  <a:cubicBezTo>
                    <a:pt x="172099" y="577488"/>
                    <a:pt x="166468" y="606050"/>
                    <a:pt x="152427" y="630621"/>
                  </a:cubicBezTo>
                  <a:cubicBezTo>
                    <a:pt x="141917" y="649014"/>
                    <a:pt x="131999" y="667758"/>
                    <a:pt x="120896" y="685800"/>
                  </a:cubicBezTo>
                  <a:cubicBezTo>
                    <a:pt x="89949" y="736089"/>
                    <a:pt x="26303" y="835573"/>
                    <a:pt x="26303" y="835573"/>
                  </a:cubicBezTo>
                  <a:cubicBezTo>
                    <a:pt x="21048" y="869731"/>
                    <a:pt x="16219" y="903958"/>
                    <a:pt x="10537" y="938048"/>
                  </a:cubicBezTo>
                  <a:cubicBezTo>
                    <a:pt x="8334" y="951264"/>
                    <a:pt x="2655" y="964064"/>
                    <a:pt x="2655" y="977462"/>
                  </a:cubicBezTo>
                  <a:cubicBezTo>
                    <a:pt x="2655" y="1158785"/>
                    <a:pt x="-7009" y="1340901"/>
                    <a:pt x="10537" y="1521373"/>
                  </a:cubicBezTo>
                  <a:cubicBezTo>
                    <a:pt x="12243" y="1538917"/>
                    <a:pt x="41112" y="1539447"/>
                    <a:pt x="57834" y="1545021"/>
                  </a:cubicBezTo>
                  <a:cubicBezTo>
                    <a:pt x="254215" y="1610481"/>
                    <a:pt x="-104195" y="1464445"/>
                    <a:pt x="176075" y="1576552"/>
                  </a:cubicBezTo>
                  <a:cubicBezTo>
                    <a:pt x="192441" y="1583098"/>
                    <a:pt x="207171" y="1593257"/>
                    <a:pt x="223372" y="1600200"/>
                  </a:cubicBezTo>
                  <a:cubicBezTo>
                    <a:pt x="244007" y="1609043"/>
                    <a:pt x="265590" y="1615510"/>
                    <a:pt x="286434" y="1623848"/>
                  </a:cubicBezTo>
                  <a:cubicBezTo>
                    <a:pt x="305014" y="1631280"/>
                    <a:pt x="323033" y="1640065"/>
                    <a:pt x="341613" y="1647497"/>
                  </a:cubicBezTo>
                  <a:cubicBezTo>
                    <a:pt x="375677" y="1661123"/>
                    <a:pt x="383644" y="1656251"/>
                    <a:pt x="428324" y="1671145"/>
                  </a:cubicBezTo>
                  <a:cubicBezTo>
                    <a:pt x="447308" y="1677473"/>
                    <a:pt x="464151" y="1689700"/>
                    <a:pt x="483503" y="1694793"/>
                  </a:cubicBezTo>
                  <a:cubicBezTo>
                    <a:pt x="540857" y="1709886"/>
                    <a:pt x="631145" y="1716053"/>
                    <a:pt x="688455" y="1718441"/>
                  </a:cubicBezTo>
                  <a:cubicBezTo>
                    <a:pt x="777754" y="1722162"/>
                    <a:pt x="867131" y="1723696"/>
                    <a:pt x="956469" y="1726324"/>
                  </a:cubicBezTo>
                  <a:cubicBezTo>
                    <a:pt x="1073177" y="1719030"/>
                    <a:pt x="1223103" y="1719116"/>
                    <a:pt x="1342724" y="1686910"/>
                  </a:cubicBezTo>
                  <a:cubicBezTo>
                    <a:pt x="1367713" y="1680182"/>
                    <a:pt x="1390021" y="1665889"/>
                    <a:pt x="1413669" y="1655379"/>
                  </a:cubicBezTo>
                  <a:cubicBezTo>
                    <a:pt x="1432062" y="1636986"/>
                    <a:pt x="1453241" y="1621009"/>
                    <a:pt x="1468848" y="1600200"/>
                  </a:cubicBezTo>
                  <a:cubicBezTo>
                    <a:pt x="1572637" y="1461815"/>
                    <a:pt x="1518850" y="1293509"/>
                    <a:pt x="1500379" y="1119352"/>
                  </a:cubicBezTo>
                  <a:cubicBezTo>
                    <a:pt x="1488225" y="1004763"/>
                    <a:pt x="1478796" y="1014136"/>
                    <a:pt x="1413669" y="1001110"/>
                  </a:cubicBezTo>
                  <a:cubicBezTo>
                    <a:pt x="1403158" y="993227"/>
                    <a:pt x="1393069" y="984750"/>
                    <a:pt x="1382137" y="977462"/>
                  </a:cubicBezTo>
                  <a:cubicBezTo>
                    <a:pt x="1361512" y="963712"/>
                    <a:pt x="1339065" y="952707"/>
                    <a:pt x="1319075" y="938048"/>
                  </a:cubicBezTo>
                  <a:cubicBezTo>
                    <a:pt x="1265735" y="898932"/>
                    <a:pt x="1257845" y="880922"/>
                    <a:pt x="1208717" y="835573"/>
                  </a:cubicBezTo>
                  <a:cubicBezTo>
                    <a:pt x="1172128" y="801798"/>
                    <a:pt x="1145690" y="789037"/>
                    <a:pt x="1114124" y="748862"/>
                  </a:cubicBezTo>
                  <a:cubicBezTo>
                    <a:pt x="1069963" y="692657"/>
                    <a:pt x="1019966" y="639373"/>
                    <a:pt x="988000" y="575441"/>
                  </a:cubicBezTo>
                  <a:cubicBezTo>
                    <a:pt x="977490" y="554420"/>
                    <a:pt x="967883" y="532923"/>
                    <a:pt x="956469" y="512379"/>
                  </a:cubicBezTo>
                  <a:cubicBezTo>
                    <a:pt x="941588" y="485593"/>
                    <a:pt x="923444" y="460668"/>
                    <a:pt x="909172" y="433552"/>
                  </a:cubicBezTo>
                  <a:cubicBezTo>
                    <a:pt x="897119" y="410651"/>
                    <a:pt x="889967" y="385362"/>
                    <a:pt x="877641" y="362607"/>
                  </a:cubicBezTo>
                  <a:cubicBezTo>
                    <a:pt x="855749" y="322191"/>
                    <a:pt x="827251" y="285478"/>
                    <a:pt x="806696" y="244366"/>
                  </a:cubicBezTo>
                  <a:cubicBezTo>
                    <a:pt x="798813" y="228600"/>
                    <a:pt x="792580" y="211896"/>
                    <a:pt x="783048" y="197069"/>
                  </a:cubicBezTo>
                  <a:cubicBezTo>
                    <a:pt x="770057" y="176861"/>
                    <a:pt x="707822" y="96581"/>
                    <a:pt x="688455" y="78828"/>
                  </a:cubicBezTo>
                  <a:cubicBezTo>
                    <a:pt x="674487" y="66024"/>
                    <a:pt x="656115" y="58930"/>
                    <a:pt x="641158" y="47297"/>
                  </a:cubicBezTo>
                  <a:cubicBezTo>
                    <a:pt x="620151" y="30958"/>
                    <a:pt x="615757" y="21018"/>
                    <a:pt x="601744" y="0"/>
                  </a:cubicBezTo>
                  <a:cubicBezTo>
                    <a:pt x="408121" y="12102"/>
                    <a:pt x="529354" y="-23400"/>
                    <a:pt x="428324" y="55179"/>
                  </a:cubicBezTo>
                  <a:cubicBezTo>
                    <a:pt x="346835" y="118559"/>
                    <a:pt x="434839" y="32894"/>
                    <a:pt x="396793" y="70945"/>
                  </a:cubicBezTo>
                  <a:lnTo>
                    <a:pt x="396793" y="70945"/>
                  </a:lnTo>
                  <a:lnTo>
                    <a:pt x="349496" y="118241"/>
                  </a:lnTo>
                  <a:close/>
                </a:path>
              </a:pathLst>
            </a:cu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06" name="直接箭头连接符 105">
            <a:extLst>
              <a:ext uri="{FF2B5EF4-FFF2-40B4-BE49-F238E27FC236}">
                <a16:creationId xmlns:a16="http://schemas.microsoft.com/office/drawing/2014/main" id="{AA7E244C-C7AA-4A41-B19D-5558D1B59A0F}"/>
              </a:ext>
            </a:extLst>
          </p:cNvPr>
          <p:cNvCxnSpPr/>
          <p:nvPr/>
        </p:nvCxnSpPr>
        <p:spPr>
          <a:xfrm>
            <a:off x="5545240" y="2485267"/>
            <a:ext cx="393267" cy="122007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37F00922-189D-43C7-9E45-0ABFD85B045D}"/>
              </a:ext>
            </a:extLst>
          </p:cNvPr>
          <p:cNvCxnSpPr>
            <a:cxnSpLocks/>
          </p:cNvCxnSpPr>
          <p:nvPr/>
        </p:nvCxnSpPr>
        <p:spPr>
          <a:xfrm flipH="1">
            <a:off x="5993581" y="3028513"/>
            <a:ext cx="10918" cy="68934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29CF0BE2-16EB-4BA0-9260-0421F4135DAC}"/>
              </a:ext>
            </a:extLst>
          </p:cNvPr>
          <p:cNvCxnSpPr>
            <a:cxnSpLocks/>
          </p:cNvCxnSpPr>
          <p:nvPr/>
        </p:nvCxnSpPr>
        <p:spPr>
          <a:xfrm flipH="1">
            <a:off x="6039261" y="2574568"/>
            <a:ext cx="691679" cy="1193886"/>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5" name="组合 174">
            <a:extLst>
              <a:ext uri="{FF2B5EF4-FFF2-40B4-BE49-F238E27FC236}">
                <a16:creationId xmlns:a16="http://schemas.microsoft.com/office/drawing/2014/main" id="{258DC5DD-436B-48DB-A152-C4BD0A6DAD55}"/>
              </a:ext>
            </a:extLst>
          </p:cNvPr>
          <p:cNvGrpSpPr/>
          <p:nvPr/>
        </p:nvGrpSpPr>
        <p:grpSpPr>
          <a:xfrm>
            <a:off x="9378551" y="3214975"/>
            <a:ext cx="2477401" cy="1536189"/>
            <a:chOff x="9104999" y="4178961"/>
            <a:chExt cx="2477401" cy="1536189"/>
          </a:xfrm>
          <a:scene3d>
            <a:camera prst="isometricTopUp"/>
            <a:lightRig rig="threePt" dir="t"/>
          </a:scene3d>
        </p:grpSpPr>
        <p:sp>
          <p:nvSpPr>
            <p:cNvPr id="174" name="矩形: 圆角 173">
              <a:extLst>
                <a:ext uri="{FF2B5EF4-FFF2-40B4-BE49-F238E27FC236}">
                  <a16:creationId xmlns:a16="http://schemas.microsoft.com/office/drawing/2014/main" id="{A6BFCAF1-5DDD-4C82-82F1-7427493C3CDC}"/>
                </a:ext>
              </a:extLst>
            </p:cNvPr>
            <p:cNvSpPr/>
            <p:nvPr/>
          </p:nvSpPr>
          <p:spPr>
            <a:xfrm>
              <a:off x="9104999" y="4178961"/>
              <a:ext cx="2477401" cy="1536189"/>
            </a:xfrm>
            <a:prstGeom prst="roundRect">
              <a:avLst>
                <a:gd name="adj" fmla="val 11156"/>
              </a:avLst>
            </a:prstGeom>
            <a:solidFill>
              <a:schemeClr val="accent6">
                <a:lumMod val="20000"/>
                <a:lumOff val="80000"/>
                <a:alpha val="5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3" name="组合 132">
              <a:extLst>
                <a:ext uri="{FF2B5EF4-FFF2-40B4-BE49-F238E27FC236}">
                  <a16:creationId xmlns:a16="http://schemas.microsoft.com/office/drawing/2014/main" id="{5261AB34-02CF-4B68-98DA-4E90176DE29B}"/>
                </a:ext>
              </a:extLst>
            </p:cNvPr>
            <p:cNvGrpSpPr/>
            <p:nvPr/>
          </p:nvGrpSpPr>
          <p:grpSpPr>
            <a:xfrm>
              <a:off x="9196860" y="4279070"/>
              <a:ext cx="2209519" cy="1342995"/>
              <a:chOff x="8476968" y="2662910"/>
              <a:chExt cx="2209519" cy="1342995"/>
            </a:xfrm>
          </p:grpSpPr>
          <p:sp>
            <p:nvSpPr>
              <p:cNvPr id="113" name="流程图: 接点 112">
                <a:extLst>
                  <a:ext uri="{FF2B5EF4-FFF2-40B4-BE49-F238E27FC236}">
                    <a16:creationId xmlns:a16="http://schemas.microsoft.com/office/drawing/2014/main" id="{D99BFA53-D27E-4E51-B2E2-CEF0E6E84274}"/>
                  </a:ext>
                </a:extLst>
              </p:cNvPr>
              <p:cNvSpPr/>
              <p:nvPr/>
            </p:nvSpPr>
            <p:spPr>
              <a:xfrm>
                <a:off x="8476968" y="2662910"/>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流程图: 接点 113">
                <a:extLst>
                  <a:ext uri="{FF2B5EF4-FFF2-40B4-BE49-F238E27FC236}">
                    <a16:creationId xmlns:a16="http://schemas.microsoft.com/office/drawing/2014/main" id="{766A0F15-9F4D-4D4B-8C5B-3FC15B2DDBE9}"/>
                  </a:ext>
                </a:extLst>
              </p:cNvPr>
              <p:cNvSpPr/>
              <p:nvPr/>
            </p:nvSpPr>
            <p:spPr>
              <a:xfrm>
                <a:off x="8745366" y="3010887"/>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流程图: 接点 114">
                <a:extLst>
                  <a:ext uri="{FF2B5EF4-FFF2-40B4-BE49-F238E27FC236}">
                    <a16:creationId xmlns:a16="http://schemas.microsoft.com/office/drawing/2014/main" id="{D86AD066-DB01-4DFC-9FE2-C640157CF4BF}"/>
                  </a:ext>
                </a:extLst>
              </p:cNvPr>
              <p:cNvSpPr/>
              <p:nvPr/>
            </p:nvSpPr>
            <p:spPr>
              <a:xfrm>
                <a:off x="8962684" y="3813512"/>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流程图: 接点 115">
                <a:extLst>
                  <a:ext uri="{FF2B5EF4-FFF2-40B4-BE49-F238E27FC236}">
                    <a16:creationId xmlns:a16="http://schemas.microsoft.com/office/drawing/2014/main" id="{E492930E-FF40-45F9-9627-F8E58D9549CE}"/>
                  </a:ext>
                </a:extLst>
              </p:cNvPr>
              <p:cNvSpPr/>
              <p:nvPr/>
            </p:nvSpPr>
            <p:spPr>
              <a:xfrm>
                <a:off x="9279821" y="2759107"/>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流程图: 接点 116">
                <a:extLst>
                  <a:ext uri="{FF2B5EF4-FFF2-40B4-BE49-F238E27FC236}">
                    <a16:creationId xmlns:a16="http://schemas.microsoft.com/office/drawing/2014/main" id="{A922D443-A234-41E4-9394-0129955DA844}"/>
                  </a:ext>
                </a:extLst>
              </p:cNvPr>
              <p:cNvSpPr/>
              <p:nvPr/>
            </p:nvSpPr>
            <p:spPr>
              <a:xfrm>
                <a:off x="9304127" y="3260596"/>
                <a:ext cx="192393" cy="1923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流程图: 接点 117">
                <a:extLst>
                  <a:ext uri="{FF2B5EF4-FFF2-40B4-BE49-F238E27FC236}">
                    <a16:creationId xmlns:a16="http://schemas.microsoft.com/office/drawing/2014/main" id="{698F936D-2C66-46A1-B8C6-5FF42ED70831}"/>
                  </a:ext>
                </a:extLst>
              </p:cNvPr>
              <p:cNvSpPr/>
              <p:nvPr/>
            </p:nvSpPr>
            <p:spPr>
              <a:xfrm>
                <a:off x="9937107" y="2807841"/>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流程图: 接点 118">
                <a:extLst>
                  <a:ext uri="{FF2B5EF4-FFF2-40B4-BE49-F238E27FC236}">
                    <a16:creationId xmlns:a16="http://schemas.microsoft.com/office/drawing/2014/main" id="{870570C0-648A-4EC1-ACF6-665D9537F6D6}"/>
                  </a:ext>
                </a:extLst>
              </p:cNvPr>
              <p:cNvSpPr/>
              <p:nvPr/>
            </p:nvSpPr>
            <p:spPr>
              <a:xfrm>
                <a:off x="10053506" y="3717316"/>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流程图: 接点 119">
                <a:extLst>
                  <a:ext uri="{FF2B5EF4-FFF2-40B4-BE49-F238E27FC236}">
                    <a16:creationId xmlns:a16="http://schemas.microsoft.com/office/drawing/2014/main" id="{29E899B7-7B48-491F-8A58-FC8628AF1AF9}"/>
                  </a:ext>
                </a:extLst>
              </p:cNvPr>
              <p:cNvSpPr/>
              <p:nvPr/>
            </p:nvSpPr>
            <p:spPr>
              <a:xfrm>
                <a:off x="10494094" y="3106048"/>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1" name="直接连接符 120">
                <a:extLst>
                  <a:ext uri="{FF2B5EF4-FFF2-40B4-BE49-F238E27FC236}">
                    <a16:creationId xmlns:a16="http://schemas.microsoft.com/office/drawing/2014/main" id="{B6FB55A9-2014-4141-803F-84A79CA79992}"/>
                  </a:ext>
                </a:extLst>
              </p:cNvPr>
              <p:cNvCxnSpPr>
                <a:stCxn id="113" idx="5"/>
                <a:endCxn id="114" idx="1"/>
              </p:cNvCxnSpPr>
              <p:nvPr/>
            </p:nvCxnSpPr>
            <p:spPr>
              <a:xfrm>
                <a:off x="8641186" y="2827128"/>
                <a:ext cx="132355" cy="2119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B3E3C69F-1A87-4306-89A2-0DA4A8B2D973}"/>
                  </a:ext>
                </a:extLst>
              </p:cNvPr>
              <p:cNvCxnSpPr>
                <a:stCxn id="114" idx="4"/>
                <a:endCxn id="115" idx="0"/>
              </p:cNvCxnSpPr>
              <p:nvPr/>
            </p:nvCxnSpPr>
            <p:spPr>
              <a:xfrm>
                <a:off x="8841563" y="3203280"/>
                <a:ext cx="217318" cy="610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DB3793BA-1FE5-4173-B96A-64C0C78E36C6}"/>
                  </a:ext>
                </a:extLst>
              </p:cNvPr>
              <p:cNvCxnSpPr>
                <a:stCxn id="116" idx="4"/>
                <a:endCxn id="117" idx="0"/>
              </p:cNvCxnSpPr>
              <p:nvPr/>
            </p:nvCxnSpPr>
            <p:spPr>
              <a:xfrm>
                <a:off x="9376019" y="2951500"/>
                <a:ext cx="24305" cy="309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F8DDB742-09C5-49C6-A4A5-C0F3E096A51D}"/>
                  </a:ext>
                </a:extLst>
              </p:cNvPr>
              <p:cNvCxnSpPr>
                <a:stCxn id="116" idx="6"/>
                <a:endCxn id="118" idx="2"/>
              </p:cNvCxnSpPr>
              <p:nvPr/>
            </p:nvCxnSpPr>
            <p:spPr>
              <a:xfrm>
                <a:off x="9472214" y="2855304"/>
                <a:ext cx="464893" cy="48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A0E4BD7F-1BE5-4D8B-81EC-6E67A222DB4B}"/>
                  </a:ext>
                </a:extLst>
              </p:cNvPr>
              <p:cNvCxnSpPr>
                <a:stCxn id="117" idx="6"/>
                <a:endCxn id="119" idx="2"/>
              </p:cNvCxnSpPr>
              <p:nvPr/>
            </p:nvCxnSpPr>
            <p:spPr>
              <a:xfrm>
                <a:off x="9496520" y="3356793"/>
                <a:ext cx="556986" cy="456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9DBCCEF3-57DA-4756-81C7-2D70860A5B57}"/>
                  </a:ext>
                </a:extLst>
              </p:cNvPr>
              <p:cNvCxnSpPr>
                <a:stCxn id="118" idx="4"/>
                <a:endCxn id="119" idx="0"/>
              </p:cNvCxnSpPr>
              <p:nvPr/>
            </p:nvCxnSpPr>
            <p:spPr>
              <a:xfrm>
                <a:off x="10033304" y="3000234"/>
                <a:ext cx="116399" cy="7170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C57A74DC-67A9-4A80-851E-92966856B4D8}"/>
                  </a:ext>
                </a:extLst>
              </p:cNvPr>
              <p:cNvCxnSpPr>
                <a:stCxn id="118" idx="6"/>
                <a:endCxn id="120" idx="2"/>
              </p:cNvCxnSpPr>
              <p:nvPr/>
            </p:nvCxnSpPr>
            <p:spPr>
              <a:xfrm>
                <a:off x="10129500" y="2904038"/>
                <a:ext cx="364594" cy="298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CACB94C5-4FF5-4B9F-8AF3-172AB7DF262B}"/>
                  </a:ext>
                </a:extLst>
              </p:cNvPr>
              <p:cNvCxnSpPr>
                <a:stCxn id="119" idx="6"/>
                <a:endCxn id="120" idx="2"/>
              </p:cNvCxnSpPr>
              <p:nvPr/>
            </p:nvCxnSpPr>
            <p:spPr>
              <a:xfrm flipV="1">
                <a:off x="10245899" y="3202245"/>
                <a:ext cx="248195" cy="6112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DDCBFD45-45D3-4A1E-887B-2E5BD68D9AF2}"/>
                  </a:ext>
                </a:extLst>
              </p:cNvPr>
              <p:cNvCxnSpPr>
                <a:cxnSpLocks/>
                <a:stCxn id="117" idx="3"/>
                <a:endCxn id="115" idx="0"/>
              </p:cNvCxnSpPr>
              <p:nvPr/>
            </p:nvCxnSpPr>
            <p:spPr>
              <a:xfrm flipH="1">
                <a:off x="9058881" y="3424814"/>
                <a:ext cx="273421" cy="3886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E721D92D-5B46-4C9F-B8A8-7D9982BC771F}"/>
                  </a:ext>
                </a:extLst>
              </p:cNvPr>
              <p:cNvCxnSpPr>
                <a:stCxn id="116" idx="2"/>
                <a:endCxn id="114" idx="6"/>
              </p:cNvCxnSpPr>
              <p:nvPr/>
            </p:nvCxnSpPr>
            <p:spPr>
              <a:xfrm flipH="1">
                <a:off x="8937759" y="2855304"/>
                <a:ext cx="342062" cy="251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1" name="文本框 130">
                    <a:extLst>
                      <a:ext uri="{FF2B5EF4-FFF2-40B4-BE49-F238E27FC236}">
                        <a16:creationId xmlns:a16="http://schemas.microsoft.com/office/drawing/2014/main" id="{7E7A5407-E922-4B7F-8797-7E6C4119C890}"/>
                      </a:ext>
                    </a:extLst>
                  </p:cNvPr>
                  <p:cNvSpPr txBox="1"/>
                  <p:nvPr/>
                </p:nvSpPr>
                <p:spPr>
                  <a:xfrm>
                    <a:off x="9290093" y="3387742"/>
                    <a:ext cx="602153" cy="3815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b>
                          </m:sSub>
                        </m:oMath>
                      </m:oMathPara>
                    </a14:m>
                    <a:endParaRPr lang="zh-CN" altLang="en-US" dirty="0"/>
                  </a:p>
                </p:txBody>
              </p:sp>
            </mc:Choice>
            <mc:Fallback>
              <p:sp>
                <p:nvSpPr>
                  <p:cNvPr id="131" name="文本框 130">
                    <a:extLst>
                      <a:ext uri="{FF2B5EF4-FFF2-40B4-BE49-F238E27FC236}">
                        <a16:creationId xmlns:a16="http://schemas.microsoft.com/office/drawing/2014/main" id="{7E7A5407-E922-4B7F-8797-7E6C4119C890}"/>
                      </a:ext>
                    </a:extLst>
                  </p:cNvPr>
                  <p:cNvSpPr txBox="1">
                    <a:spLocks noRot="1" noChangeAspect="1" noMove="1" noResize="1" noEditPoints="1" noAdjustHandles="1" noChangeArrowheads="1" noChangeShapeType="1" noTextEdit="1"/>
                  </p:cNvSpPr>
                  <p:nvPr/>
                </p:nvSpPr>
                <p:spPr>
                  <a:xfrm>
                    <a:off x="9290093" y="3387742"/>
                    <a:ext cx="602153" cy="381515"/>
                  </a:xfrm>
                  <a:prstGeom prst="rect">
                    <a:avLst/>
                  </a:prstGeom>
                  <a:blipFill>
                    <a:blip r:embed="rId10"/>
                    <a:stretch>
                      <a:fillRect/>
                    </a:stretch>
                  </a:blipFill>
                </p:spPr>
                <p:txBody>
                  <a:bodyPr/>
                  <a:lstStyle/>
                  <a:p>
                    <a:r>
                      <a:rPr lang="zh-CN" altLang="en-US">
                        <a:noFill/>
                      </a:rPr>
                      <a:t> </a:t>
                    </a:r>
                  </a:p>
                </p:txBody>
              </p:sp>
            </mc:Fallback>
          </mc:AlternateContent>
        </p:grpSp>
      </p:grpSp>
      <p:grpSp>
        <p:nvGrpSpPr>
          <p:cNvPr id="176" name="组合 175">
            <a:extLst>
              <a:ext uri="{FF2B5EF4-FFF2-40B4-BE49-F238E27FC236}">
                <a16:creationId xmlns:a16="http://schemas.microsoft.com/office/drawing/2014/main" id="{41A0D312-3974-4744-9519-3E5F23160A91}"/>
              </a:ext>
            </a:extLst>
          </p:cNvPr>
          <p:cNvGrpSpPr/>
          <p:nvPr/>
        </p:nvGrpSpPr>
        <p:grpSpPr>
          <a:xfrm>
            <a:off x="9212934" y="2233613"/>
            <a:ext cx="2477401" cy="1536189"/>
            <a:chOff x="9104999" y="4178961"/>
            <a:chExt cx="2477401" cy="1536189"/>
          </a:xfrm>
          <a:scene3d>
            <a:camera prst="isometricTopUp"/>
            <a:lightRig rig="threePt" dir="t"/>
          </a:scene3d>
        </p:grpSpPr>
        <p:sp>
          <p:nvSpPr>
            <p:cNvPr id="177" name="矩形: 圆角 176">
              <a:extLst>
                <a:ext uri="{FF2B5EF4-FFF2-40B4-BE49-F238E27FC236}">
                  <a16:creationId xmlns:a16="http://schemas.microsoft.com/office/drawing/2014/main" id="{EF1C28B3-D523-49AD-9107-AC058C4BD51E}"/>
                </a:ext>
              </a:extLst>
            </p:cNvPr>
            <p:cNvSpPr/>
            <p:nvPr/>
          </p:nvSpPr>
          <p:spPr>
            <a:xfrm>
              <a:off x="9104999" y="4178961"/>
              <a:ext cx="2477401" cy="1536189"/>
            </a:xfrm>
            <a:prstGeom prst="roundRect">
              <a:avLst>
                <a:gd name="adj" fmla="val 11156"/>
              </a:avLst>
            </a:prstGeom>
            <a:solidFill>
              <a:schemeClr val="accent6">
                <a:lumMod val="20000"/>
                <a:lumOff val="80000"/>
                <a:alpha val="5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8" name="组合 177">
              <a:extLst>
                <a:ext uri="{FF2B5EF4-FFF2-40B4-BE49-F238E27FC236}">
                  <a16:creationId xmlns:a16="http://schemas.microsoft.com/office/drawing/2014/main" id="{87A2ACAE-FF2A-43C4-9D44-6D8934678D5B}"/>
                </a:ext>
              </a:extLst>
            </p:cNvPr>
            <p:cNvGrpSpPr/>
            <p:nvPr/>
          </p:nvGrpSpPr>
          <p:grpSpPr>
            <a:xfrm>
              <a:off x="9196860" y="4279070"/>
              <a:ext cx="2209519" cy="1342995"/>
              <a:chOff x="8476968" y="2662910"/>
              <a:chExt cx="2209519" cy="1342995"/>
            </a:xfrm>
          </p:grpSpPr>
          <p:sp>
            <p:nvSpPr>
              <p:cNvPr id="179" name="流程图: 接点 178">
                <a:extLst>
                  <a:ext uri="{FF2B5EF4-FFF2-40B4-BE49-F238E27FC236}">
                    <a16:creationId xmlns:a16="http://schemas.microsoft.com/office/drawing/2014/main" id="{86FA4ED2-454C-4882-8876-74985FBFCD28}"/>
                  </a:ext>
                </a:extLst>
              </p:cNvPr>
              <p:cNvSpPr/>
              <p:nvPr/>
            </p:nvSpPr>
            <p:spPr>
              <a:xfrm>
                <a:off x="8476968" y="2662910"/>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流程图: 接点 179">
                <a:extLst>
                  <a:ext uri="{FF2B5EF4-FFF2-40B4-BE49-F238E27FC236}">
                    <a16:creationId xmlns:a16="http://schemas.microsoft.com/office/drawing/2014/main" id="{3A794210-8B83-43A4-B569-C81C496F7C10}"/>
                  </a:ext>
                </a:extLst>
              </p:cNvPr>
              <p:cNvSpPr/>
              <p:nvPr/>
            </p:nvSpPr>
            <p:spPr>
              <a:xfrm>
                <a:off x="8745366" y="3010887"/>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流程图: 接点 180">
                <a:extLst>
                  <a:ext uri="{FF2B5EF4-FFF2-40B4-BE49-F238E27FC236}">
                    <a16:creationId xmlns:a16="http://schemas.microsoft.com/office/drawing/2014/main" id="{17F2F10D-F307-458F-AFCD-F6D057731814}"/>
                  </a:ext>
                </a:extLst>
              </p:cNvPr>
              <p:cNvSpPr/>
              <p:nvPr/>
            </p:nvSpPr>
            <p:spPr>
              <a:xfrm>
                <a:off x="8962684" y="3813512"/>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流程图: 接点 181">
                <a:extLst>
                  <a:ext uri="{FF2B5EF4-FFF2-40B4-BE49-F238E27FC236}">
                    <a16:creationId xmlns:a16="http://schemas.microsoft.com/office/drawing/2014/main" id="{55A803F6-77DD-4F27-B836-D8A8A127ADB4}"/>
                  </a:ext>
                </a:extLst>
              </p:cNvPr>
              <p:cNvSpPr/>
              <p:nvPr/>
            </p:nvSpPr>
            <p:spPr>
              <a:xfrm>
                <a:off x="9279821" y="2759107"/>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流程图: 接点 182">
                <a:extLst>
                  <a:ext uri="{FF2B5EF4-FFF2-40B4-BE49-F238E27FC236}">
                    <a16:creationId xmlns:a16="http://schemas.microsoft.com/office/drawing/2014/main" id="{5C41752E-4568-46E4-8414-17F0D3082741}"/>
                  </a:ext>
                </a:extLst>
              </p:cNvPr>
              <p:cNvSpPr/>
              <p:nvPr/>
            </p:nvSpPr>
            <p:spPr>
              <a:xfrm>
                <a:off x="9304127" y="3260596"/>
                <a:ext cx="192393" cy="1923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流程图: 接点 183">
                <a:extLst>
                  <a:ext uri="{FF2B5EF4-FFF2-40B4-BE49-F238E27FC236}">
                    <a16:creationId xmlns:a16="http://schemas.microsoft.com/office/drawing/2014/main" id="{D8FB5104-CEF7-41FE-B00A-6351406539D1}"/>
                  </a:ext>
                </a:extLst>
              </p:cNvPr>
              <p:cNvSpPr/>
              <p:nvPr/>
            </p:nvSpPr>
            <p:spPr>
              <a:xfrm>
                <a:off x="9937107" y="2807841"/>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流程图: 接点 184">
                <a:extLst>
                  <a:ext uri="{FF2B5EF4-FFF2-40B4-BE49-F238E27FC236}">
                    <a16:creationId xmlns:a16="http://schemas.microsoft.com/office/drawing/2014/main" id="{8DC0B1A8-DE0F-43B9-948D-5AF0D42EC0F4}"/>
                  </a:ext>
                </a:extLst>
              </p:cNvPr>
              <p:cNvSpPr/>
              <p:nvPr/>
            </p:nvSpPr>
            <p:spPr>
              <a:xfrm>
                <a:off x="10053506" y="3717316"/>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流程图: 接点 185">
                <a:extLst>
                  <a:ext uri="{FF2B5EF4-FFF2-40B4-BE49-F238E27FC236}">
                    <a16:creationId xmlns:a16="http://schemas.microsoft.com/office/drawing/2014/main" id="{9626BE73-D914-4694-981F-1A478CD44668}"/>
                  </a:ext>
                </a:extLst>
              </p:cNvPr>
              <p:cNvSpPr/>
              <p:nvPr/>
            </p:nvSpPr>
            <p:spPr>
              <a:xfrm>
                <a:off x="10494094" y="3106048"/>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A48D2456-5C83-40BD-A665-64320281E325}"/>
                  </a:ext>
                </a:extLst>
              </p:cNvPr>
              <p:cNvCxnSpPr>
                <a:stCxn id="179" idx="5"/>
                <a:endCxn id="180" idx="1"/>
              </p:cNvCxnSpPr>
              <p:nvPr/>
            </p:nvCxnSpPr>
            <p:spPr>
              <a:xfrm>
                <a:off x="8641186" y="2827128"/>
                <a:ext cx="132355" cy="2119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1E7A243D-C4A0-474F-8497-D6C622F53918}"/>
                  </a:ext>
                </a:extLst>
              </p:cNvPr>
              <p:cNvCxnSpPr>
                <a:stCxn id="180" idx="4"/>
                <a:endCxn id="181" idx="0"/>
              </p:cNvCxnSpPr>
              <p:nvPr/>
            </p:nvCxnSpPr>
            <p:spPr>
              <a:xfrm>
                <a:off x="8841563" y="3203280"/>
                <a:ext cx="217318" cy="610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3D44FE20-6EE7-4A09-822A-80E83C2EBFC0}"/>
                  </a:ext>
                </a:extLst>
              </p:cNvPr>
              <p:cNvCxnSpPr>
                <a:stCxn id="182" idx="4"/>
                <a:endCxn id="183" idx="0"/>
              </p:cNvCxnSpPr>
              <p:nvPr/>
            </p:nvCxnSpPr>
            <p:spPr>
              <a:xfrm>
                <a:off x="9376019" y="2951500"/>
                <a:ext cx="24305" cy="309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225271D3-391B-4577-916E-13408782A844}"/>
                  </a:ext>
                </a:extLst>
              </p:cNvPr>
              <p:cNvCxnSpPr>
                <a:stCxn id="182" idx="6"/>
                <a:endCxn id="184" idx="2"/>
              </p:cNvCxnSpPr>
              <p:nvPr/>
            </p:nvCxnSpPr>
            <p:spPr>
              <a:xfrm>
                <a:off x="9472214" y="2855304"/>
                <a:ext cx="464893" cy="48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DE5FE58F-CA1B-4233-852C-A4710D16282A}"/>
                  </a:ext>
                </a:extLst>
              </p:cNvPr>
              <p:cNvCxnSpPr>
                <a:stCxn id="183" idx="6"/>
                <a:endCxn id="185" idx="2"/>
              </p:cNvCxnSpPr>
              <p:nvPr/>
            </p:nvCxnSpPr>
            <p:spPr>
              <a:xfrm>
                <a:off x="9496520" y="3356793"/>
                <a:ext cx="556986" cy="456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5BDDAE87-BD58-4968-869A-D89DACC930F9}"/>
                  </a:ext>
                </a:extLst>
              </p:cNvPr>
              <p:cNvCxnSpPr>
                <a:stCxn id="184" idx="4"/>
                <a:endCxn id="185" idx="0"/>
              </p:cNvCxnSpPr>
              <p:nvPr/>
            </p:nvCxnSpPr>
            <p:spPr>
              <a:xfrm>
                <a:off x="10033304" y="3000234"/>
                <a:ext cx="116399" cy="7170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AB5BC513-9822-43B3-9AE1-98882A9BCD74}"/>
                  </a:ext>
                </a:extLst>
              </p:cNvPr>
              <p:cNvCxnSpPr>
                <a:stCxn id="184" idx="6"/>
                <a:endCxn id="186" idx="2"/>
              </p:cNvCxnSpPr>
              <p:nvPr/>
            </p:nvCxnSpPr>
            <p:spPr>
              <a:xfrm>
                <a:off x="10129500" y="2904038"/>
                <a:ext cx="364594" cy="298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F07F5464-C8DD-42F6-853E-3A5A37CD76B9}"/>
                  </a:ext>
                </a:extLst>
              </p:cNvPr>
              <p:cNvCxnSpPr>
                <a:stCxn id="185" idx="6"/>
                <a:endCxn id="186" idx="2"/>
              </p:cNvCxnSpPr>
              <p:nvPr/>
            </p:nvCxnSpPr>
            <p:spPr>
              <a:xfrm flipV="1">
                <a:off x="10245899" y="3202245"/>
                <a:ext cx="248195" cy="6112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BF6F4568-0DD9-4588-BD78-988596F6C538}"/>
                  </a:ext>
                </a:extLst>
              </p:cNvPr>
              <p:cNvCxnSpPr>
                <a:cxnSpLocks/>
                <a:stCxn id="183" idx="3"/>
                <a:endCxn id="181" idx="0"/>
              </p:cNvCxnSpPr>
              <p:nvPr/>
            </p:nvCxnSpPr>
            <p:spPr>
              <a:xfrm flipH="1">
                <a:off x="9058881" y="3424814"/>
                <a:ext cx="273421" cy="3886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DC33549B-B012-4B8F-9863-F493006862DC}"/>
                  </a:ext>
                </a:extLst>
              </p:cNvPr>
              <p:cNvCxnSpPr>
                <a:stCxn id="182" idx="2"/>
                <a:endCxn id="180" idx="6"/>
              </p:cNvCxnSpPr>
              <p:nvPr/>
            </p:nvCxnSpPr>
            <p:spPr>
              <a:xfrm flipH="1">
                <a:off x="8937759" y="2855304"/>
                <a:ext cx="342062" cy="251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7" name="文本框 196">
                    <a:extLst>
                      <a:ext uri="{FF2B5EF4-FFF2-40B4-BE49-F238E27FC236}">
                        <a16:creationId xmlns:a16="http://schemas.microsoft.com/office/drawing/2014/main" id="{3DFD4AEC-D8A2-4E40-B894-6F4E678DF5C6}"/>
                      </a:ext>
                    </a:extLst>
                  </p:cNvPr>
                  <p:cNvSpPr txBox="1"/>
                  <p:nvPr/>
                </p:nvSpPr>
                <p:spPr>
                  <a:xfrm>
                    <a:off x="9290093" y="3387742"/>
                    <a:ext cx="821763" cy="3815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m:oMathPara>
                    </a14:m>
                    <a:endParaRPr lang="zh-CN" altLang="en-US" dirty="0"/>
                  </a:p>
                </p:txBody>
              </p:sp>
            </mc:Choice>
            <mc:Fallback>
              <p:sp>
                <p:nvSpPr>
                  <p:cNvPr id="197" name="文本框 196">
                    <a:extLst>
                      <a:ext uri="{FF2B5EF4-FFF2-40B4-BE49-F238E27FC236}">
                        <a16:creationId xmlns:a16="http://schemas.microsoft.com/office/drawing/2014/main" id="{3DFD4AEC-D8A2-4E40-B894-6F4E678DF5C6}"/>
                      </a:ext>
                    </a:extLst>
                  </p:cNvPr>
                  <p:cNvSpPr txBox="1">
                    <a:spLocks noRot="1" noChangeAspect="1" noMove="1" noResize="1" noEditPoints="1" noAdjustHandles="1" noChangeArrowheads="1" noChangeShapeType="1" noTextEdit="1"/>
                  </p:cNvSpPr>
                  <p:nvPr/>
                </p:nvSpPr>
                <p:spPr>
                  <a:xfrm>
                    <a:off x="9290093" y="3387742"/>
                    <a:ext cx="821763" cy="381515"/>
                  </a:xfrm>
                  <a:prstGeom prst="rect">
                    <a:avLst/>
                  </a:prstGeom>
                  <a:blipFill>
                    <a:blip r:embed="rId11"/>
                    <a:stretch>
                      <a:fillRect/>
                    </a:stretch>
                  </a:blipFill>
                </p:spPr>
                <p:txBody>
                  <a:bodyPr/>
                  <a:lstStyle/>
                  <a:p>
                    <a:r>
                      <a:rPr lang="zh-CN" altLang="en-US">
                        <a:noFill/>
                      </a:rPr>
                      <a:t> </a:t>
                    </a:r>
                  </a:p>
                </p:txBody>
              </p:sp>
            </mc:Fallback>
          </mc:AlternateContent>
        </p:grpSp>
      </p:grpSp>
      <p:grpSp>
        <p:nvGrpSpPr>
          <p:cNvPr id="198" name="组合 197">
            <a:extLst>
              <a:ext uri="{FF2B5EF4-FFF2-40B4-BE49-F238E27FC236}">
                <a16:creationId xmlns:a16="http://schemas.microsoft.com/office/drawing/2014/main" id="{18356E6E-281D-4DE1-9AC8-05ECB149CC56}"/>
              </a:ext>
            </a:extLst>
          </p:cNvPr>
          <p:cNvGrpSpPr/>
          <p:nvPr/>
        </p:nvGrpSpPr>
        <p:grpSpPr>
          <a:xfrm>
            <a:off x="8931812" y="1354762"/>
            <a:ext cx="2477401" cy="1536189"/>
            <a:chOff x="9104999" y="4178961"/>
            <a:chExt cx="2477401" cy="1536189"/>
          </a:xfrm>
          <a:scene3d>
            <a:camera prst="isometricTopUp"/>
            <a:lightRig rig="threePt" dir="t"/>
          </a:scene3d>
        </p:grpSpPr>
        <p:sp>
          <p:nvSpPr>
            <p:cNvPr id="199" name="矩形: 圆角 198">
              <a:extLst>
                <a:ext uri="{FF2B5EF4-FFF2-40B4-BE49-F238E27FC236}">
                  <a16:creationId xmlns:a16="http://schemas.microsoft.com/office/drawing/2014/main" id="{3D14F82D-E2F5-46B2-9D46-EB4EF430BFC7}"/>
                </a:ext>
              </a:extLst>
            </p:cNvPr>
            <p:cNvSpPr/>
            <p:nvPr/>
          </p:nvSpPr>
          <p:spPr>
            <a:xfrm>
              <a:off x="9104999" y="4178961"/>
              <a:ext cx="2477401" cy="1536189"/>
            </a:xfrm>
            <a:prstGeom prst="roundRect">
              <a:avLst>
                <a:gd name="adj" fmla="val 11156"/>
              </a:avLst>
            </a:prstGeom>
            <a:solidFill>
              <a:schemeClr val="accent6">
                <a:lumMod val="20000"/>
                <a:lumOff val="80000"/>
                <a:alpha val="5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0" name="组合 199">
              <a:extLst>
                <a:ext uri="{FF2B5EF4-FFF2-40B4-BE49-F238E27FC236}">
                  <a16:creationId xmlns:a16="http://schemas.microsoft.com/office/drawing/2014/main" id="{2621B804-756F-427B-97E6-473E6A761A62}"/>
                </a:ext>
              </a:extLst>
            </p:cNvPr>
            <p:cNvGrpSpPr/>
            <p:nvPr/>
          </p:nvGrpSpPr>
          <p:grpSpPr>
            <a:xfrm>
              <a:off x="9196860" y="4279070"/>
              <a:ext cx="2209519" cy="1342995"/>
              <a:chOff x="8476968" y="2662910"/>
              <a:chExt cx="2209519" cy="1342995"/>
            </a:xfrm>
          </p:grpSpPr>
          <p:sp>
            <p:nvSpPr>
              <p:cNvPr id="201" name="流程图: 接点 200">
                <a:extLst>
                  <a:ext uri="{FF2B5EF4-FFF2-40B4-BE49-F238E27FC236}">
                    <a16:creationId xmlns:a16="http://schemas.microsoft.com/office/drawing/2014/main" id="{3B86DE09-0A1D-43D9-9148-94AA82D69F41}"/>
                  </a:ext>
                </a:extLst>
              </p:cNvPr>
              <p:cNvSpPr/>
              <p:nvPr/>
            </p:nvSpPr>
            <p:spPr>
              <a:xfrm>
                <a:off x="8476968" y="2662910"/>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流程图: 接点 201">
                <a:extLst>
                  <a:ext uri="{FF2B5EF4-FFF2-40B4-BE49-F238E27FC236}">
                    <a16:creationId xmlns:a16="http://schemas.microsoft.com/office/drawing/2014/main" id="{8E917E9F-7848-4116-82FE-3F4F044878F2}"/>
                  </a:ext>
                </a:extLst>
              </p:cNvPr>
              <p:cNvSpPr/>
              <p:nvPr/>
            </p:nvSpPr>
            <p:spPr>
              <a:xfrm>
                <a:off x="8745366" y="3010887"/>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流程图: 接点 202">
                <a:extLst>
                  <a:ext uri="{FF2B5EF4-FFF2-40B4-BE49-F238E27FC236}">
                    <a16:creationId xmlns:a16="http://schemas.microsoft.com/office/drawing/2014/main" id="{A9E427C1-8D24-4B6E-B768-0F44D0605413}"/>
                  </a:ext>
                </a:extLst>
              </p:cNvPr>
              <p:cNvSpPr/>
              <p:nvPr/>
            </p:nvSpPr>
            <p:spPr>
              <a:xfrm>
                <a:off x="8962684" y="3813512"/>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流程图: 接点 203">
                <a:extLst>
                  <a:ext uri="{FF2B5EF4-FFF2-40B4-BE49-F238E27FC236}">
                    <a16:creationId xmlns:a16="http://schemas.microsoft.com/office/drawing/2014/main" id="{37CF0DA5-1839-4ABF-BBEA-312C96ED0EB3}"/>
                  </a:ext>
                </a:extLst>
              </p:cNvPr>
              <p:cNvSpPr/>
              <p:nvPr/>
            </p:nvSpPr>
            <p:spPr>
              <a:xfrm>
                <a:off x="9279821" y="2759107"/>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流程图: 接点 204">
                <a:extLst>
                  <a:ext uri="{FF2B5EF4-FFF2-40B4-BE49-F238E27FC236}">
                    <a16:creationId xmlns:a16="http://schemas.microsoft.com/office/drawing/2014/main" id="{F28C4828-2364-4A1F-8214-AA63B8082C59}"/>
                  </a:ext>
                </a:extLst>
              </p:cNvPr>
              <p:cNvSpPr/>
              <p:nvPr/>
            </p:nvSpPr>
            <p:spPr>
              <a:xfrm>
                <a:off x="9304127" y="3260596"/>
                <a:ext cx="192393" cy="192393"/>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流程图: 接点 205">
                <a:extLst>
                  <a:ext uri="{FF2B5EF4-FFF2-40B4-BE49-F238E27FC236}">
                    <a16:creationId xmlns:a16="http://schemas.microsoft.com/office/drawing/2014/main" id="{23D50808-59C5-4266-AF9D-1C10BEB1180A}"/>
                  </a:ext>
                </a:extLst>
              </p:cNvPr>
              <p:cNvSpPr/>
              <p:nvPr/>
            </p:nvSpPr>
            <p:spPr>
              <a:xfrm>
                <a:off x="9937107" y="2807841"/>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流程图: 接点 206">
                <a:extLst>
                  <a:ext uri="{FF2B5EF4-FFF2-40B4-BE49-F238E27FC236}">
                    <a16:creationId xmlns:a16="http://schemas.microsoft.com/office/drawing/2014/main" id="{54CE3DBF-2404-4092-85FC-942C885E9E0A}"/>
                  </a:ext>
                </a:extLst>
              </p:cNvPr>
              <p:cNvSpPr/>
              <p:nvPr/>
            </p:nvSpPr>
            <p:spPr>
              <a:xfrm>
                <a:off x="10053506" y="3717316"/>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流程图: 接点 207">
                <a:extLst>
                  <a:ext uri="{FF2B5EF4-FFF2-40B4-BE49-F238E27FC236}">
                    <a16:creationId xmlns:a16="http://schemas.microsoft.com/office/drawing/2014/main" id="{F9E069F3-248F-4C2C-8BE7-91F3A75EB7BD}"/>
                  </a:ext>
                </a:extLst>
              </p:cNvPr>
              <p:cNvSpPr/>
              <p:nvPr/>
            </p:nvSpPr>
            <p:spPr>
              <a:xfrm>
                <a:off x="10494094" y="3106048"/>
                <a:ext cx="192393" cy="192393"/>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9" name="直接连接符 208">
                <a:extLst>
                  <a:ext uri="{FF2B5EF4-FFF2-40B4-BE49-F238E27FC236}">
                    <a16:creationId xmlns:a16="http://schemas.microsoft.com/office/drawing/2014/main" id="{98ACD493-AA1A-433E-ADC4-2F2756ACCD2C}"/>
                  </a:ext>
                </a:extLst>
              </p:cNvPr>
              <p:cNvCxnSpPr>
                <a:stCxn id="201" idx="5"/>
                <a:endCxn id="202" idx="1"/>
              </p:cNvCxnSpPr>
              <p:nvPr/>
            </p:nvCxnSpPr>
            <p:spPr>
              <a:xfrm>
                <a:off x="8641186" y="2827128"/>
                <a:ext cx="132355" cy="2119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0C500C03-0BE6-4740-B825-F7BBCA7097DD}"/>
                  </a:ext>
                </a:extLst>
              </p:cNvPr>
              <p:cNvCxnSpPr>
                <a:stCxn id="202" idx="4"/>
                <a:endCxn id="203" idx="0"/>
              </p:cNvCxnSpPr>
              <p:nvPr/>
            </p:nvCxnSpPr>
            <p:spPr>
              <a:xfrm>
                <a:off x="8841563" y="3203280"/>
                <a:ext cx="217318" cy="6102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FCA20976-B603-4846-95F2-CEEAA0207766}"/>
                  </a:ext>
                </a:extLst>
              </p:cNvPr>
              <p:cNvCxnSpPr>
                <a:stCxn id="204" idx="4"/>
                <a:endCxn id="205" idx="0"/>
              </p:cNvCxnSpPr>
              <p:nvPr/>
            </p:nvCxnSpPr>
            <p:spPr>
              <a:xfrm>
                <a:off x="9376019" y="2951500"/>
                <a:ext cx="24305" cy="309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27AFEFFA-BE8F-4F82-A919-FC21E19D4B00}"/>
                  </a:ext>
                </a:extLst>
              </p:cNvPr>
              <p:cNvCxnSpPr>
                <a:stCxn id="204" idx="6"/>
                <a:endCxn id="206" idx="2"/>
              </p:cNvCxnSpPr>
              <p:nvPr/>
            </p:nvCxnSpPr>
            <p:spPr>
              <a:xfrm>
                <a:off x="9472214" y="2855304"/>
                <a:ext cx="464893" cy="48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C69789B8-C808-4A78-89C7-B154393655A9}"/>
                  </a:ext>
                </a:extLst>
              </p:cNvPr>
              <p:cNvCxnSpPr>
                <a:stCxn id="205" idx="6"/>
                <a:endCxn id="207" idx="2"/>
              </p:cNvCxnSpPr>
              <p:nvPr/>
            </p:nvCxnSpPr>
            <p:spPr>
              <a:xfrm>
                <a:off x="9496520" y="3356793"/>
                <a:ext cx="556986" cy="456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B7C8A26E-F1D9-4CC5-86DF-2BBA00BB6498}"/>
                  </a:ext>
                </a:extLst>
              </p:cNvPr>
              <p:cNvCxnSpPr>
                <a:stCxn id="206" idx="4"/>
                <a:endCxn id="207" idx="0"/>
              </p:cNvCxnSpPr>
              <p:nvPr/>
            </p:nvCxnSpPr>
            <p:spPr>
              <a:xfrm>
                <a:off x="10033304" y="3000234"/>
                <a:ext cx="116399" cy="7170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FEE87DE4-27EF-41E1-9281-783500D3100D}"/>
                  </a:ext>
                </a:extLst>
              </p:cNvPr>
              <p:cNvCxnSpPr>
                <a:stCxn id="206" idx="6"/>
                <a:endCxn id="208" idx="2"/>
              </p:cNvCxnSpPr>
              <p:nvPr/>
            </p:nvCxnSpPr>
            <p:spPr>
              <a:xfrm>
                <a:off x="10129500" y="2904038"/>
                <a:ext cx="364594" cy="298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CAF8C7D9-1342-49BB-AA19-A29C7E64AD67}"/>
                  </a:ext>
                </a:extLst>
              </p:cNvPr>
              <p:cNvCxnSpPr>
                <a:stCxn id="207" idx="6"/>
                <a:endCxn id="208" idx="2"/>
              </p:cNvCxnSpPr>
              <p:nvPr/>
            </p:nvCxnSpPr>
            <p:spPr>
              <a:xfrm flipV="1">
                <a:off x="10245899" y="3202245"/>
                <a:ext cx="248195" cy="6112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5E79EDFF-683E-497E-975B-47D51DFDD1D6}"/>
                  </a:ext>
                </a:extLst>
              </p:cNvPr>
              <p:cNvCxnSpPr>
                <a:cxnSpLocks/>
                <a:stCxn id="205" idx="3"/>
                <a:endCxn id="203" idx="0"/>
              </p:cNvCxnSpPr>
              <p:nvPr/>
            </p:nvCxnSpPr>
            <p:spPr>
              <a:xfrm flipH="1">
                <a:off x="9058881" y="3424814"/>
                <a:ext cx="273421" cy="3886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FC84C8E7-4168-43F9-A901-6D36C0CCE6D1}"/>
                  </a:ext>
                </a:extLst>
              </p:cNvPr>
              <p:cNvCxnSpPr>
                <a:stCxn id="204" idx="2"/>
                <a:endCxn id="202" idx="6"/>
              </p:cNvCxnSpPr>
              <p:nvPr/>
            </p:nvCxnSpPr>
            <p:spPr>
              <a:xfrm flipH="1">
                <a:off x="8937759" y="2855304"/>
                <a:ext cx="342062" cy="2517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9" name="文本框 218">
                    <a:extLst>
                      <a:ext uri="{FF2B5EF4-FFF2-40B4-BE49-F238E27FC236}">
                        <a16:creationId xmlns:a16="http://schemas.microsoft.com/office/drawing/2014/main" id="{B3469257-2C2D-42C8-A72B-1EBD2B953615}"/>
                      </a:ext>
                    </a:extLst>
                  </p:cNvPr>
                  <p:cNvSpPr txBox="1"/>
                  <p:nvPr/>
                </p:nvSpPr>
                <p:spPr>
                  <a:xfrm>
                    <a:off x="9290093" y="3387742"/>
                    <a:ext cx="621709" cy="38151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oMath>
                      </m:oMathPara>
                    </a14:m>
                    <a:endParaRPr lang="zh-CN" altLang="en-US" dirty="0"/>
                  </a:p>
                </p:txBody>
              </p:sp>
            </mc:Choice>
            <mc:Fallback>
              <p:sp>
                <p:nvSpPr>
                  <p:cNvPr id="219" name="文本框 218">
                    <a:extLst>
                      <a:ext uri="{FF2B5EF4-FFF2-40B4-BE49-F238E27FC236}">
                        <a16:creationId xmlns:a16="http://schemas.microsoft.com/office/drawing/2014/main" id="{B3469257-2C2D-42C8-A72B-1EBD2B953615}"/>
                      </a:ext>
                    </a:extLst>
                  </p:cNvPr>
                  <p:cNvSpPr txBox="1">
                    <a:spLocks noRot="1" noChangeAspect="1" noMove="1" noResize="1" noEditPoints="1" noAdjustHandles="1" noChangeArrowheads="1" noChangeShapeType="1" noTextEdit="1"/>
                  </p:cNvSpPr>
                  <p:nvPr/>
                </p:nvSpPr>
                <p:spPr>
                  <a:xfrm>
                    <a:off x="9290093" y="3387742"/>
                    <a:ext cx="621709" cy="381515"/>
                  </a:xfrm>
                  <a:prstGeom prst="rect">
                    <a:avLst/>
                  </a:prstGeom>
                  <a:blipFill>
                    <a:blip r:embed="rId12"/>
                    <a:stretch>
                      <a:fillRect/>
                    </a:stretch>
                  </a:blipFill>
                </p:spPr>
                <p:txBody>
                  <a:bodyPr/>
                  <a:lstStyle/>
                  <a:p>
                    <a:r>
                      <a:rPr lang="zh-CN" altLang="en-US">
                        <a:noFill/>
                      </a:rPr>
                      <a:t> </a:t>
                    </a:r>
                  </a:p>
                </p:txBody>
              </p:sp>
            </mc:Fallback>
          </mc:AlternateContent>
        </p:grpSp>
      </p:grpSp>
      <p:cxnSp>
        <p:nvCxnSpPr>
          <p:cNvPr id="221" name="直接箭头连接符 220">
            <a:extLst>
              <a:ext uri="{FF2B5EF4-FFF2-40B4-BE49-F238E27FC236}">
                <a16:creationId xmlns:a16="http://schemas.microsoft.com/office/drawing/2014/main" id="{556D5987-53E0-44D7-922B-579327856FC3}"/>
              </a:ext>
            </a:extLst>
          </p:cNvPr>
          <p:cNvCxnSpPr>
            <a:endCxn id="183" idx="5"/>
          </p:cNvCxnSpPr>
          <p:nvPr/>
        </p:nvCxnSpPr>
        <p:spPr>
          <a:xfrm>
            <a:off x="10018919" y="2270390"/>
            <a:ext cx="232446" cy="767532"/>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3" name="直接箭头连接符 222">
            <a:extLst>
              <a:ext uri="{FF2B5EF4-FFF2-40B4-BE49-F238E27FC236}">
                <a16:creationId xmlns:a16="http://schemas.microsoft.com/office/drawing/2014/main" id="{3741221F-C419-4C47-B991-05091402A700}"/>
              </a:ext>
            </a:extLst>
          </p:cNvPr>
          <p:cNvCxnSpPr>
            <a:endCxn id="117" idx="5"/>
          </p:cNvCxnSpPr>
          <p:nvPr/>
        </p:nvCxnSpPr>
        <p:spPr>
          <a:xfrm>
            <a:off x="10271829" y="3150415"/>
            <a:ext cx="189960" cy="92657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225" name="对象 224">
            <a:extLst>
              <a:ext uri="{FF2B5EF4-FFF2-40B4-BE49-F238E27FC236}">
                <a16:creationId xmlns:a16="http://schemas.microsoft.com/office/drawing/2014/main" id="{E0876EFA-0659-4B07-8FF2-0037ADC3E0EB}"/>
              </a:ext>
            </a:extLst>
          </p:cNvPr>
          <p:cNvGraphicFramePr>
            <a:graphicFrameLocks noChangeAspect="1"/>
          </p:cNvGraphicFramePr>
          <p:nvPr>
            <p:extLst>
              <p:ext uri="{D42A27DB-BD31-4B8C-83A1-F6EECF244321}">
                <p14:modId xmlns:p14="http://schemas.microsoft.com/office/powerpoint/2010/main" val="447729843"/>
              </p:ext>
            </p:extLst>
          </p:nvPr>
        </p:nvGraphicFramePr>
        <p:xfrm>
          <a:off x="9042400" y="4835781"/>
          <a:ext cx="2962937" cy="367071"/>
        </p:xfrm>
        <a:graphic>
          <a:graphicData uri="http://schemas.openxmlformats.org/presentationml/2006/ole">
            <mc:AlternateContent xmlns:mc="http://schemas.openxmlformats.org/markup-compatibility/2006">
              <mc:Choice xmlns:v="urn:schemas-microsoft-com:vml" Requires="v">
                <p:oleObj spid="_x0000_s9712" name="Equation" r:id="rId13" imgW="2319543" imgH="287791" progId="Equation.DSMT4">
                  <p:embed/>
                </p:oleObj>
              </mc:Choice>
              <mc:Fallback>
                <p:oleObj name="Equation" r:id="rId13" imgW="2319543" imgH="287791" progId="Equation.DSMT4">
                  <p:embed/>
                  <p:pic>
                    <p:nvPicPr>
                      <p:cNvPr id="0" name=""/>
                      <p:cNvPicPr/>
                      <p:nvPr/>
                    </p:nvPicPr>
                    <p:blipFill>
                      <a:blip r:embed="rId14"/>
                      <a:stretch>
                        <a:fillRect/>
                      </a:stretch>
                    </p:blipFill>
                    <p:spPr>
                      <a:xfrm>
                        <a:off x="9042400" y="4835781"/>
                        <a:ext cx="2962937" cy="367071"/>
                      </a:xfrm>
                      <a:prstGeom prst="rect">
                        <a:avLst/>
                      </a:prstGeom>
                    </p:spPr>
                  </p:pic>
                </p:oleObj>
              </mc:Fallback>
            </mc:AlternateContent>
          </a:graphicData>
        </a:graphic>
      </p:graphicFrame>
      <p:sp>
        <p:nvSpPr>
          <p:cNvPr id="227" name="文本框 226">
            <a:extLst>
              <a:ext uri="{FF2B5EF4-FFF2-40B4-BE49-F238E27FC236}">
                <a16:creationId xmlns:a16="http://schemas.microsoft.com/office/drawing/2014/main" id="{2AE0933C-AED5-406D-96CD-F9280B7F5184}"/>
              </a:ext>
            </a:extLst>
          </p:cNvPr>
          <p:cNvSpPr txBox="1"/>
          <p:nvPr/>
        </p:nvSpPr>
        <p:spPr>
          <a:xfrm>
            <a:off x="4198633" y="5429722"/>
            <a:ext cx="3896025" cy="923330"/>
          </a:xfrm>
          <a:prstGeom prst="rect">
            <a:avLst/>
          </a:prstGeom>
          <a:noFill/>
        </p:spPr>
        <p:txBody>
          <a:bodyPr wrap="square">
            <a:spAutoFit/>
          </a:bodyPr>
          <a:lstStyle/>
          <a:p>
            <a:r>
              <a:rPr lang="zh-CN" altLang="en-US" dirty="0"/>
              <a:t>连接了连续两个时间步中与同一个无人机 </a:t>
            </a:r>
            <a:r>
              <a:rPr lang="en-US" altLang="zh-CN" dirty="0"/>
              <a:t>k </a:t>
            </a:r>
            <a:r>
              <a:rPr lang="zh-CN" altLang="en-US" dirty="0"/>
              <a:t>相关的决策。表明 </a:t>
            </a:r>
            <a:r>
              <a:rPr lang="en-US" altLang="zh-CN" dirty="0"/>
              <a:t>t</a:t>
            </a:r>
            <a:r>
              <a:rPr lang="zh-CN" altLang="en-US" dirty="0"/>
              <a:t> 时刻的排队成本依赖于 </a:t>
            </a:r>
            <a:r>
              <a:rPr lang="en-US" altLang="zh-CN" dirty="0"/>
              <a:t>t-1</a:t>
            </a:r>
            <a:r>
              <a:rPr lang="zh-CN" altLang="en-US" dirty="0"/>
              <a:t> 时刻的决策。</a:t>
            </a:r>
          </a:p>
        </p:txBody>
      </p:sp>
      <mc:AlternateContent xmlns:mc="http://schemas.openxmlformats.org/markup-compatibility/2006">
        <mc:Choice xmlns:a14="http://schemas.microsoft.com/office/drawing/2010/main" Requires="a14">
          <p:sp>
            <p:nvSpPr>
              <p:cNvPr id="229" name="文本框 228">
                <a:extLst>
                  <a:ext uri="{FF2B5EF4-FFF2-40B4-BE49-F238E27FC236}">
                    <a16:creationId xmlns:a16="http://schemas.microsoft.com/office/drawing/2014/main" id="{2387142B-C91C-4746-9CB9-C8C032444CB0}"/>
                  </a:ext>
                </a:extLst>
              </p:cNvPr>
              <p:cNvSpPr txBox="1"/>
              <p:nvPr/>
            </p:nvSpPr>
            <p:spPr>
              <a:xfrm>
                <a:off x="9043860" y="5472561"/>
                <a:ext cx="2962937" cy="646331"/>
              </a:xfrm>
              <a:prstGeom prst="rect">
                <a:avLst/>
              </a:prstGeom>
              <a:noFill/>
            </p:spPr>
            <p:txBody>
              <a:bodyPr wrap="square">
                <a:spAutoFit/>
              </a:bodyPr>
              <a:lstStyle/>
              <a:p>
                <a:r>
                  <a:rPr lang="zh-CN" altLang="en-US" dirty="0"/>
                  <a:t>连接了节点 </a:t>
                </a:r>
                <a14:m>
                  <m:oMath xmlns:m="http://schemas.openxmlformats.org/officeDocument/2006/math">
                    <m:r>
                      <a:rPr lang="en-US" altLang="zh-CN" i="1" dirty="0" smtClean="0">
                        <a:latin typeface="Cambria Math" panose="02040503050406030204" pitchFamily="18" charset="0"/>
                      </a:rPr>
                      <m:t>𝑖</m:t>
                    </m:r>
                  </m:oMath>
                </a14:m>
                <a:r>
                  <a:rPr lang="zh-CN" altLang="en-US" dirty="0"/>
                  <a:t> 在所有时间步的决策节点。</a:t>
                </a:r>
              </a:p>
            </p:txBody>
          </p:sp>
        </mc:Choice>
        <mc:Fallback>
          <p:sp>
            <p:nvSpPr>
              <p:cNvPr id="229" name="文本框 228">
                <a:extLst>
                  <a:ext uri="{FF2B5EF4-FFF2-40B4-BE49-F238E27FC236}">
                    <a16:creationId xmlns:a16="http://schemas.microsoft.com/office/drawing/2014/main" id="{2387142B-C91C-4746-9CB9-C8C032444CB0}"/>
                  </a:ext>
                </a:extLst>
              </p:cNvPr>
              <p:cNvSpPr txBox="1">
                <a:spLocks noRot="1" noChangeAspect="1" noMove="1" noResize="1" noEditPoints="1" noAdjustHandles="1" noChangeArrowheads="1" noChangeShapeType="1" noTextEdit="1"/>
              </p:cNvSpPr>
              <p:nvPr/>
            </p:nvSpPr>
            <p:spPr>
              <a:xfrm>
                <a:off x="9043860" y="5472561"/>
                <a:ext cx="2962937" cy="646331"/>
              </a:xfrm>
              <a:prstGeom prst="rect">
                <a:avLst/>
              </a:prstGeom>
              <a:blipFill>
                <a:blip r:embed="rId15"/>
                <a:stretch>
                  <a:fillRect l="-1852" t="-5660" r="-206"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2208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en-US" altLang="zh-CN" dirty="0"/>
              <a:t>MRF</a:t>
            </a:r>
            <a:r>
              <a:rPr lang="zh-CN" altLang="en-US" dirty="0"/>
              <a:t>建模</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29</a:t>
            </a:fld>
            <a:r>
              <a:rPr lang="en-US" altLang="zh-CN" dirty="0">
                <a:solidFill>
                  <a:schemeClr val="accent1">
                    <a:lumMod val="50000"/>
                  </a:schemeClr>
                </a:solidFill>
              </a:rPr>
              <a:t>/40</a:t>
            </a:r>
            <a:endParaRPr lang="zh-CN" altLang="en-US" dirty="0">
              <a:solidFill>
                <a:schemeClr val="accent1">
                  <a:lumMod val="50000"/>
                </a:schemeClr>
              </a:solidFill>
            </a:endParaRPr>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8947AC49-DA9E-4D4F-8E8F-B5FE9FB31302}"/>
                  </a:ext>
                </a:extLst>
              </p:cNvPr>
              <p:cNvSpPr txBox="1"/>
              <p:nvPr/>
            </p:nvSpPr>
            <p:spPr>
              <a:xfrm>
                <a:off x="392314" y="4676305"/>
                <a:ext cx="11496271" cy="369332"/>
              </a:xfrm>
              <a:prstGeom prst="rect">
                <a:avLst/>
              </a:prstGeom>
              <a:noFill/>
            </p:spPr>
            <p:txBody>
              <a:bodyPr wrap="square" rtlCol="0">
                <a:spAutoFit/>
              </a:bodyPr>
              <a:lstStyle/>
              <a:p>
                <a:r>
                  <a:rPr lang="zh-CN" altLang="en-US" dirty="0"/>
                  <a:t>求解最优决策配置</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oMath>
                </a14:m>
                <a:r>
                  <a:rPr lang="zh-CN" altLang="en-US" dirty="0"/>
                  <a:t>等价于最小化一个定义在</a:t>
                </a:r>
                <a:r>
                  <a:rPr lang="en-US" altLang="zh-CN" dirty="0"/>
                  <a:t>MRF</a:t>
                </a:r>
                <a:r>
                  <a:rPr lang="zh-CN" altLang="en-US" dirty="0"/>
                  <a:t>上的能量函数</a:t>
                </a:r>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oMath>
                </a14:m>
                <a:endParaRPr lang="en-US" altLang="zh-CN" dirty="0"/>
              </a:p>
            </p:txBody>
          </p:sp>
        </mc:Choice>
        <mc:Fallback>
          <p:sp>
            <p:nvSpPr>
              <p:cNvPr id="12" name="文本框 11">
                <a:extLst>
                  <a:ext uri="{FF2B5EF4-FFF2-40B4-BE49-F238E27FC236}">
                    <a16:creationId xmlns:a16="http://schemas.microsoft.com/office/drawing/2014/main" id="{8947AC49-DA9E-4D4F-8E8F-B5FE9FB31302}"/>
                  </a:ext>
                </a:extLst>
              </p:cNvPr>
              <p:cNvSpPr txBox="1">
                <a:spLocks noRot="1" noChangeAspect="1" noMove="1" noResize="1" noEditPoints="1" noAdjustHandles="1" noChangeArrowheads="1" noChangeShapeType="1" noTextEdit="1"/>
              </p:cNvSpPr>
              <p:nvPr/>
            </p:nvSpPr>
            <p:spPr>
              <a:xfrm>
                <a:off x="392314" y="4676305"/>
                <a:ext cx="11496271" cy="369332"/>
              </a:xfrm>
              <a:prstGeom prst="rect">
                <a:avLst/>
              </a:prstGeom>
              <a:blipFill>
                <a:blip r:embed="rId3"/>
                <a:stretch>
                  <a:fillRect l="-424" t="-8197" b="-2459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6A9F04B-FFB2-4BFE-88F3-CAF2C6AE0961}"/>
              </a:ext>
            </a:extLst>
          </p:cNvPr>
          <p:cNvPicPr>
            <a:picLocks noChangeAspect="1"/>
          </p:cNvPicPr>
          <p:nvPr/>
        </p:nvPicPr>
        <p:blipFill>
          <a:blip r:embed="rId4"/>
          <a:stretch>
            <a:fillRect/>
          </a:stretch>
        </p:blipFill>
        <p:spPr>
          <a:xfrm>
            <a:off x="2352001" y="5314764"/>
            <a:ext cx="5028984" cy="518615"/>
          </a:xfrm>
          <a:prstGeom prst="rect">
            <a:avLst/>
          </a:prstGeom>
        </p:spPr>
      </p:pic>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5B4BD1AA-6307-4E39-8BE1-BC952F53D669}"/>
                  </a:ext>
                </a:extLst>
              </p:cNvPr>
              <p:cNvSpPr txBox="1"/>
              <p:nvPr/>
            </p:nvSpPr>
            <p:spPr>
              <a:xfrm>
                <a:off x="392314" y="1335264"/>
                <a:ext cx="9829800" cy="874470"/>
              </a:xfrm>
              <a:prstGeom prst="rect">
                <a:avLst/>
              </a:prstGeom>
              <a:noFill/>
            </p:spPr>
            <p:txBody>
              <a:bodyPr wrap="square">
                <a:spAutoFit/>
              </a:bodyPr>
              <a:lstStyle/>
              <a:p>
                <a:pPr>
                  <a:lnSpc>
                    <a:spcPct val="150000"/>
                  </a:lnSpc>
                </a:pPr>
                <a:r>
                  <a:rPr lang="zh-CN" altLang="en-US" dirty="0"/>
                  <a:t>将总能量函数 </a:t>
                </a:r>
                <a14:m>
                  <m:oMath xmlns:m="http://schemas.openxmlformats.org/officeDocument/2006/math">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oMath>
                </a14:m>
                <a:r>
                  <a:rPr lang="zh-CN" altLang="en-US" dirty="0"/>
                  <a:t>分解为多个势函数之和。每个势函数定义在一个团上，代表该团内变量特定组合的成本</a:t>
                </a:r>
              </a:p>
            </p:txBody>
          </p:sp>
        </mc:Choice>
        <mc:Fallback>
          <p:sp>
            <p:nvSpPr>
              <p:cNvPr id="14" name="文本框 13">
                <a:extLst>
                  <a:ext uri="{FF2B5EF4-FFF2-40B4-BE49-F238E27FC236}">
                    <a16:creationId xmlns:a16="http://schemas.microsoft.com/office/drawing/2014/main" id="{5B4BD1AA-6307-4E39-8BE1-BC952F53D669}"/>
                  </a:ext>
                </a:extLst>
              </p:cNvPr>
              <p:cNvSpPr txBox="1">
                <a:spLocks noRot="1" noChangeAspect="1" noMove="1" noResize="1" noEditPoints="1" noAdjustHandles="1" noChangeArrowheads="1" noChangeShapeType="1" noTextEdit="1"/>
              </p:cNvSpPr>
              <p:nvPr/>
            </p:nvSpPr>
            <p:spPr>
              <a:xfrm>
                <a:off x="392314" y="1335264"/>
                <a:ext cx="9829800" cy="874470"/>
              </a:xfrm>
              <a:prstGeom prst="rect">
                <a:avLst/>
              </a:prstGeom>
              <a:blipFill>
                <a:blip r:embed="rId5"/>
                <a:stretch>
                  <a:fillRect l="-496" b="-1049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453998B-341A-416B-9C4C-46ECFF7E6FC4}"/>
              </a:ext>
            </a:extLst>
          </p:cNvPr>
          <p:cNvPicPr>
            <a:picLocks noChangeAspect="1"/>
          </p:cNvPicPr>
          <p:nvPr/>
        </p:nvPicPr>
        <p:blipFill>
          <a:blip r:embed="rId6"/>
          <a:stretch>
            <a:fillRect/>
          </a:stretch>
        </p:blipFill>
        <p:spPr>
          <a:xfrm>
            <a:off x="2266845" y="2519674"/>
            <a:ext cx="4540483" cy="546128"/>
          </a:xfrm>
          <a:prstGeom prst="rect">
            <a:avLst/>
          </a:prstGeom>
        </p:spPr>
      </p:pic>
      <p:sp>
        <p:nvSpPr>
          <p:cNvPr id="7" name="矩形 6">
            <a:extLst>
              <a:ext uri="{FF2B5EF4-FFF2-40B4-BE49-F238E27FC236}">
                <a16:creationId xmlns:a16="http://schemas.microsoft.com/office/drawing/2014/main" id="{34666260-FB99-454F-B3F6-4BC6B0C7BF80}"/>
              </a:ext>
            </a:extLst>
          </p:cNvPr>
          <p:cNvSpPr/>
          <p:nvPr/>
        </p:nvSpPr>
        <p:spPr>
          <a:xfrm>
            <a:off x="3166532" y="2519672"/>
            <a:ext cx="1583267" cy="54612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320C4697-3192-470A-9514-6998E17AE518}"/>
              </a:ext>
            </a:extLst>
          </p:cNvPr>
          <p:cNvSpPr/>
          <p:nvPr/>
        </p:nvSpPr>
        <p:spPr>
          <a:xfrm>
            <a:off x="4955372" y="2510888"/>
            <a:ext cx="1750227" cy="54612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685F5C1-CD28-4C73-8165-83E8DBF5F284}"/>
              </a:ext>
            </a:extLst>
          </p:cNvPr>
          <p:cNvSpPr txBox="1"/>
          <p:nvPr/>
        </p:nvSpPr>
        <p:spPr>
          <a:xfrm>
            <a:off x="1575126" y="3879797"/>
            <a:ext cx="2723823" cy="369332"/>
          </a:xfrm>
          <a:prstGeom prst="rect">
            <a:avLst/>
          </a:prstGeom>
          <a:noFill/>
        </p:spPr>
        <p:txBody>
          <a:bodyPr wrap="none" rtlCol="0">
            <a:spAutoFit/>
          </a:bodyPr>
          <a:lstStyle/>
          <a:p>
            <a:r>
              <a:rPr lang="zh-CN" altLang="en-US" dirty="0"/>
              <a:t>一元势函数（独立成本）</a:t>
            </a:r>
          </a:p>
        </p:txBody>
      </p:sp>
      <p:sp>
        <p:nvSpPr>
          <p:cNvPr id="20" name="文本框 19">
            <a:extLst>
              <a:ext uri="{FF2B5EF4-FFF2-40B4-BE49-F238E27FC236}">
                <a16:creationId xmlns:a16="http://schemas.microsoft.com/office/drawing/2014/main" id="{BEAC16F1-C390-4A04-B9FF-896D52D97ED2}"/>
              </a:ext>
            </a:extLst>
          </p:cNvPr>
          <p:cNvSpPr txBox="1"/>
          <p:nvPr/>
        </p:nvSpPr>
        <p:spPr>
          <a:xfrm>
            <a:off x="5830485" y="3909021"/>
            <a:ext cx="2723823" cy="369332"/>
          </a:xfrm>
          <a:prstGeom prst="rect">
            <a:avLst/>
          </a:prstGeom>
          <a:noFill/>
        </p:spPr>
        <p:txBody>
          <a:bodyPr wrap="none" rtlCol="0">
            <a:spAutoFit/>
          </a:bodyPr>
          <a:lstStyle/>
          <a:p>
            <a:r>
              <a:rPr lang="zh-CN" altLang="en-US" dirty="0"/>
              <a:t>多元势函数（交互成本）</a:t>
            </a:r>
          </a:p>
        </p:txBody>
      </p:sp>
      <p:cxnSp>
        <p:nvCxnSpPr>
          <p:cNvPr id="4" name="直接箭头连接符 3">
            <a:extLst>
              <a:ext uri="{FF2B5EF4-FFF2-40B4-BE49-F238E27FC236}">
                <a16:creationId xmlns:a16="http://schemas.microsoft.com/office/drawing/2014/main" id="{C8B96EF5-5EDD-4044-901B-CDBB930B5074}"/>
              </a:ext>
            </a:extLst>
          </p:cNvPr>
          <p:cNvCxnSpPr>
            <a:cxnSpLocks/>
            <a:stCxn id="7" idx="2"/>
          </p:cNvCxnSpPr>
          <p:nvPr/>
        </p:nvCxnSpPr>
        <p:spPr>
          <a:xfrm flipH="1">
            <a:off x="3103420" y="3065801"/>
            <a:ext cx="854746" cy="8432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E3EF95C5-978C-4A6A-9A15-DFB34F4A21BD}"/>
              </a:ext>
            </a:extLst>
          </p:cNvPr>
          <p:cNvCxnSpPr>
            <a:stCxn id="19" idx="2"/>
          </p:cNvCxnSpPr>
          <p:nvPr/>
        </p:nvCxnSpPr>
        <p:spPr>
          <a:xfrm>
            <a:off x="5830486" y="3057017"/>
            <a:ext cx="1171447" cy="8227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4439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CFB4D-BC6D-4BC0-B026-83FA7D6DA660}"/>
              </a:ext>
            </a:extLst>
          </p:cNvPr>
          <p:cNvSpPr>
            <a:spLocks noGrp="1"/>
          </p:cNvSpPr>
          <p:nvPr>
            <p:ph type="title"/>
          </p:nvPr>
        </p:nvSpPr>
        <p:spPr/>
        <p:txBody>
          <a:bodyPr/>
          <a:lstStyle/>
          <a:p>
            <a:r>
              <a:rPr lang="zh-CN" altLang="en-US" dirty="0">
                <a:solidFill>
                  <a:srgbClr val="203864"/>
                </a:solidFill>
              </a:rPr>
              <a:t>研究背景与意义</a:t>
            </a:r>
            <a:endParaRPr lang="zh-CN" altLang="en-US" dirty="0"/>
          </a:p>
        </p:txBody>
      </p:sp>
      <p:sp>
        <p:nvSpPr>
          <p:cNvPr id="3" name="灯片编号占位符 2">
            <a:extLst>
              <a:ext uri="{FF2B5EF4-FFF2-40B4-BE49-F238E27FC236}">
                <a16:creationId xmlns:a16="http://schemas.microsoft.com/office/drawing/2014/main" id="{8A442C40-A5BF-4077-9D62-7E6B8A77141A}"/>
              </a:ext>
            </a:extLst>
          </p:cNvPr>
          <p:cNvSpPr>
            <a:spLocks noGrp="1"/>
          </p:cNvSpPr>
          <p:nvPr>
            <p:ph type="sldNum" sz="quarter" idx="10"/>
          </p:nvPr>
        </p:nvSpPr>
        <p:spPr/>
        <p:txBody>
          <a:bodyPr/>
          <a:lstStyle/>
          <a:p>
            <a:fld id="{54B3F8C3-4D34-464E-BB5A-60724E4C6E9F}" type="slidenum">
              <a:rPr lang="zh-CN" altLang="en-US" smtClean="0">
                <a:solidFill>
                  <a:schemeClr val="accent1">
                    <a:lumMod val="50000"/>
                  </a:schemeClr>
                </a:solidFill>
              </a:rPr>
              <a:pPr/>
              <a:t>3</a:t>
            </a:fld>
            <a:r>
              <a:rPr lang="en-US" altLang="zh-CN" dirty="0">
                <a:solidFill>
                  <a:schemeClr val="accent1">
                    <a:lumMod val="50000"/>
                  </a:schemeClr>
                </a:solidFill>
              </a:rPr>
              <a:t>/40</a:t>
            </a:r>
            <a:endParaRPr lang="zh-CN" altLang="en-US" dirty="0">
              <a:solidFill>
                <a:schemeClr val="accent1">
                  <a:lumMod val="50000"/>
                </a:schemeClr>
              </a:solidFill>
            </a:endParaRPr>
          </a:p>
        </p:txBody>
      </p:sp>
      <p:pic>
        <p:nvPicPr>
          <p:cNvPr id="50" name="图片 49">
            <a:extLst>
              <a:ext uri="{FF2B5EF4-FFF2-40B4-BE49-F238E27FC236}">
                <a16:creationId xmlns:a16="http://schemas.microsoft.com/office/drawing/2014/main" id="{00D2582B-13A0-46ED-B4B7-7F488E270598}"/>
              </a:ext>
            </a:extLst>
          </p:cNvPr>
          <p:cNvPicPr>
            <a:picLocks noChangeAspect="1"/>
          </p:cNvPicPr>
          <p:nvPr/>
        </p:nvPicPr>
        <p:blipFill rotWithShape="1">
          <a:blip r:embed="rId3">
            <a:clrChange>
              <a:clrFrom>
                <a:srgbClr val="F5F5FB"/>
              </a:clrFrom>
              <a:clrTo>
                <a:srgbClr val="F5F5FB">
                  <a:alpha val="0"/>
                </a:srgbClr>
              </a:clrTo>
            </a:clrChange>
          </a:blip>
          <a:srcRect t="50000"/>
          <a:stretch/>
        </p:blipFill>
        <p:spPr>
          <a:xfrm>
            <a:off x="2817331" y="1204814"/>
            <a:ext cx="2389546" cy="2204808"/>
          </a:xfrm>
          <a:prstGeom prst="rect">
            <a:avLst/>
          </a:prstGeom>
        </p:spPr>
      </p:pic>
      <p:pic>
        <p:nvPicPr>
          <p:cNvPr id="51" name="图片 50">
            <a:extLst>
              <a:ext uri="{FF2B5EF4-FFF2-40B4-BE49-F238E27FC236}">
                <a16:creationId xmlns:a16="http://schemas.microsoft.com/office/drawing/2014/main" id="{30358397-7BB7-4941-87AC-D8B8476CE8D6}"/>
              </a:ext>
            </a:extLst>
          </p:cNvPr>
          <p:cNvPicPr>
            <a:picLocks noChangeAspect="1"/>
          </p:cNvPicPr>
          <p:nvPr/>
        </p:nvPicPr>
        <p:blipFill rotWithShape="1">
          <a:blip r:embed="rId3">
            <a:clrChange>
              <a:clrFrom>
                <a:srgbClr val="F5F5FB"/>
              </a:clrFrom>
              <a:clrTo>
                <a:srgbClr val="F5F5FB">
                  <a:alpha val="0"/>
                </a:srgbClr>
              </a:clrTo>
            </a:clrChange>
          </a:blip>
          <a:srcRect b="50000"/>
          <a:stretch/>
        </p:blipFill>
        <p:spPr>
          <a:xfrm>
            <a:off x="328784" y="1180968"/>
            <a:ext cx="2389546" cy="2204808"/>
          </a:xfrm>
          <a:prstGeom prst="rect">
            <a:avLst/>
          </a:prstGeom>
        </p:spPr>
      </p:pic>
      <p:pic>
        <p:nvPicPr>
          <p:cNvPr id="52" name="图片 51">
            <a:extLst>
              <a:ext uri="{FF2B5EF4-FFF2-40B4-BE49-F238E27FC236}">
                <a16:creationId xmlns:a16="http://schemas.microsoft.com/office/drawing/2014/main" id="{823B83C2-23B9-4F1C-A169-B3F0CBAEE88F}"/>
              </a:ext>
            </a:extLst>
          </p:cNvPr>
          <p:cNvPicPr>
            <a:picLocks noChangeAspect="1"/>
          </p:cNvPicPr>
          <p:nvPr/>
        </p:nvPicPr>
        <p:blipFill rotWithShape="1">
          <a:blip r:embed="rId4"/>
          <a:srcRect t="6279"/>
          <a:stretch/>
        </p:blipFill>
        <p:spPr>
          <a:xfrm>
            <a:off x="6369981" y="1338070"/>
            <a:ext cx="5138774" cy="2403350"/>
          </a:xfrm>
          <a:prstGeom prst="rect">
            <a:avLst/>
          </a:prstGeom>
        </p:spPr>
      </p:pic>
      <p:sp>
        <p:nvSpPr>
          <p:cNvPr id="53" name="文本框 52">
            <a:extLst>
              <a:ext uri="{FF2B5EF4-FFF2-40B4-BE49-F238E27FC236}">
                <a16:creationId xmlns:a16="http://schemas.microsoft.com/office/drawing/2014/main" id="{873A4CA9-0CEF-4DE2-A2E1-6A0155865D4E}"/>
              </a:ext>
            </a:extLst>
          </p:cNvPr>
          <p:cNvSpPr txBox="1"/>
          <p:nvPr/>
        </p:nvSpPr>
        <p:spPr>
          <a:xfrm>
            <a:off x="6096000" y="3992830"/>
            <a:ext cx="5791200" cy="240335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zh-CN" altLang="en-US" b="1" dirty="0">
                <a:solidFill>
                  <a:srgbClr val="C00000"/>
                </a:solidFill>
                <a:latin typeface="+mj-ea"/>
                <a:ea typeface="+mj-ea"/>
              </a:rPr>
              <a:t>大规模：</a:t>
            </a:r>
            <a:r>
              <a:rPr lang="en-US" altLang="zh-CN" sz="1600" dirty="0">
                <a:solidFill>
                  <a:srgbClr val="000000"/>
                </a:solidFill>
                <a:effectLst/>
                <a:latin typeface="+mj-ea"/>
                <a:ea typeface="+mj-ea"/>
              </a:rPr>
              <a:t>2022</a:t>
            </a:r>
            <a:r>
              <a:rPr lang="zh-CN" altLang="en-US" sz="1600" dirty="0">
                <a:solidFill>
                  <a:srgbClr val="000000"/>
                </a:solidFill>
                <a:effectLst/>
                <a:latin typeface="+mj-ea"/>
                <a:ea typeface="+mj-ea"/>
              </a:rPr>
              <a:t>年中国通用算力规模达 </a:t>
            </a:r>
            <a:r>
              <a:rPr lang="en-US" altLang="zh-CN" sz="1600" b="1" dirty="0">
                <a:solidFill>
                  <a:srgbClr val="000000"/>
                </a:solidFill>
                <a:effectLst/>
                <a:latin typeface="+mj-ea"/>
                <a:ea typeface="+mj-ea"/>
              </a:rPr>
              <a:t>54.5 EFLOPS</a:t>
            </a:r>
            <a:r>
              <a:rPr lang="zh-CN" altLang="en-US" sz="1600" dirty="0">
                <a:solidFill>
                  <a:srgbClr val="000000"/>
                </a:solidFill>
                <a:effectLst/>
                <a:latin typeface="+mj-ea"/>
                <a:ea typeface="+mj-ea"/>
              </a:rPr>
              <a:t>，预计到</a:t>
            </a:r>
            <a:r>
              <a:rPr lang="en-US" altLang="zh-CN" sz="1600" dirty="0">
                <a:solidFill>
                  <a:srgbClr val="000000"/>
                </a:solidFill>
                <a:effectLst/>
                <a:latin typeface="+mj-ea"/>
                <a:ea typeface="+mj-ea"/>
              </a:rPr>
              <a:t>2027</a:t>
            </a:r>
            <a:r>
              <a:rPr lang="zh-CN" altLang="en-US" sz="1600" dirty="0">
                <a:solidFill>
                  <a:srgbClr val="000000"/>
                </a:solidFill>
                <a:effectLst/>
                <a:latin typeface="+mj-ea"/>
                <a:ea typeface="+mj-ea"/>
              </a:rPr>
              <a:t>年通用算力规模将达到</a:t>
            </a:r>
            <a:r>
              <a:rPr lang="en-US" altLang="zh-CN" sz="1600" dirty="0">
                <a:solidFill>
                  <a:srgbClr val="000000"/>
                </a:solidFill>
                <a:effectLst/>
                <a:latin typeface="+mj-ea"/>
                <a:ea typeface="+mj-ea"/>
              </a:rPr>
              <a:t>117.3 EFLOPS</a:t>
            </a:r>
          </a:p>
          <a:p>
            <a:pPr marL="285750" indent="-285750">
              <a:lnSpc>
                <a:spcPct val="150000"/>
              </a:lnSpc>
              <a:buFont typeface="Wingdings" panose="05000000000000000000" pitchFamily="2" charset="2"/>
              <a:buChar char="p"/>
            </a:pPr>
            <a:r>
              <a:rPr lang="zh-CN" altLang="en-US" b="1" dirty="0">
                <a:solidFill>
                  <a:srgbClr val="C00000"/>
                </a:solidFill>
                <a:latin typeface="+mj-ea"/>
                <a:ea typeface="+mj-ea"/>
              </a:rPr>
              <a:t>高增长：</a:t>
            </a:r>
            <a:r>
              <a:rPr lang="en-US" altLang="zh-CN" sz="1600" dirty="0">
                <a:solidFill>
                  <a:srgbClr val="000000"/>
                </a:solidFill>
                <a:effectLst/>
                <a:latin typeface="+mj-ea"/>
                <a:ea typeface="+mj-ea"/>
              </a:rPr>
              <a:t>2022 - 2027</a:t>
            </a:r>
            <a:r>
              <a:rPr lang="zh-CN" altLang="en-US" sz="1600" dirty="0">
                <a:solidFill>
                  <a:srgbClr val="000000"/>
                </a:solidFill>
                <a:effectLst/>
                <a:latin typeface="+mj-ea"/>
                <a:ea typeface="+mj-ea"/>
              </a:rPr>
              <a:t>年期间，中国通用算力规模</a:t>
            </a:r>
            <a:r>
              <a:rPr lang="zh-CN" altLang="en-US" sz="1600" b="1" dirty="0">
                <a:solidFill>
                  <a:srgbClr val="000000"/>
                </a:solidFill>
                <a:latin typeface="+mj-ea"/>
                <a:ea typeface="+mj-ea"/>
              </a:rPr>
              <a:t>年复合增长率为 </a:t>
            </a:r>
            <a:r>
              <a:rPr lang="en-US" altLang="zh-CN" sz="1600" b="1" dirty="0">
                <a:solidFill>
                  <a:srgbClr val="000000"/>
                </a:solidFill>
                <a:latin typeface="+mj-ea"/>
                <a:ea typeface="+mj-ea"/>
              </a:rPr>
              <a:t>16.6%</a:t>
            </a:r>
            <a:endParaRPr lang="en-US" altLang="zh-CN" sz="1600" dirty="0">
              <a:solidFill>
                <a:srgbClr val="000000"/>
              </a:solidFill>
              <a:effectLst/>
              <a:latin typeface="+mj-ea"/>
              <a:ea typeface="+mj-ea"/>
            </a:endParaRPr>
          </a:p>
          <a:p>
            <a:pPr marL="285750" indent="-285750">
              <a:lnSpc>
                <a:spcPct val="150000"/>
              </a:lnSpc>
              <a:buFont typeface="Wingdings" panose="05000000000000000000" pitchFamily="2" charset="2"/>
              <a:buChar char="p"/>
            </a:pPr>
            <a:r>
              <a:rPr lang="zh-CN" altLang="en-US" b="1" dirty="0">
                <a:solidFill>
                  <a:srgbClr val="C00000"/>
                </a:solidFill>
                <a:latin typeface="+mj-ea"/>
                <a:ea typeface="+mj-ea"/>
              </a:rPr>
              <a:t>多形态：</a:t>
            </a:r>
            <a:r>
              <a:rPr lang="zh-CN" altLang="en-US" sz="1600" dirty="0">
                <a:solidFill>
                  <a:srgbClr val="000000"/>
                </a:solidFill>
                <a:latin typeface="+mj-ea"/>
                <a:ea typeface="+mj-ea"/>
              </a:rPr>
              <a:t>算力形态</a:t>
            </a:r>
            <a:r>
              <a:rPr lang="zh-CN" altLang="zh-CN" sz="1600" dirty="0">
                <a:solidFill>
                  <a:srgbClr val="000000"/>
                </a:solidFill>
                <a:latin typeface="+mj-ea"/>
                <a:ea typeface="+mj-ea"/>
              </a:rPr>
              <a:t>发展出了通用、智能、超算、边缘等多种形态</a:t>
            </a:r>
            <a:endParaRPr lang="zh-CN" altLang="en-US" sz="1600" dirty="0">
              <a:solidFill>
                <a:srgbClr val="000000"/>
              </a:solidFill>
              <a:latin typeface="+mj-ea"/>
              <a:ea typeface="+mj-ea"/>
            </a:endParaRPr>
          </a:p>
        </p:txBody>
      </p:sp>
      <p:sp>
        <p:nvSpPr>
          <p:cNvPr id="54" name="文本框 53">
            <a:extLst>
              <a:ext uri="{FF2B5EF4-FFF2-40B4-BE49-F238E27FC236}">
                <a16:creationId xmlns:a16="http://schemas.microsoft.com/office/drawing/2014/main" id="{091373CE-1977-44A2-BCCD-DE465208E7ED}"/>
              </a:ext>
            </a:extLst>
          </p:cNvPr>
          <p:cNvSpPr txBox="1"/>
          <p:nvPr/>
        </p:nvSpPr>
        <p:spPr>
          <a:xfrm>
            <a:off x="328784" y="3992830"/>
            <a:ext cx="5433195" cy="2403350"/>
          </a:xfrm>
          <a:prstGeom prst="rect">
            <a:avLst/>
          </a:prstGeom>
          <a:noFill/>
        </p:spPr>
        <p:txBody>
          <a:bodyPr wrap="square" rtlCol="0">
            <a:spAutoFit/>
          </a:bodyPr>
          <a:lstStyle/>
          <a:p>
            <a:pPr marL="285750" indent="-285750" algn="l">
              <a:lnSpc>
                <a:spcPct val="150000"/>
              </a:lnSpc>
              <a:buFont typeface="Wingdings" panose="05000000000000000000" pitchFamily="2" charset="2"/>
              <a:buChar char="p"/>
            </a:pPr>
            <a:r>
              <a:rPr lang="zh-CN" altLang="en-US" b="1" dirty="0">
                <a:solidFill>
                  <a:srgbClr val="C00000"/>
                </a:solidFill>
                <a:latin typeface="+mj-ea"/>
                <a:ea typeface="+mj-ea"/>
              </a:rPr>
              <a:t>规模需求：</a:t>
            </a:r>
            <a:r>
              <a:rPr lang="zh-CN" altLang="zh-CN" sz="1600" dirty="0">
                <a:solidFill>
                  <a:srgbClr val="000000"/>
                </a:solidFill>
                <a:latin typeface="+mj-ea"/>
                <a:ea typeface="+mj-ea"/>
              </a:rPr>
              <a:t>人工智能、元宇宙等新兴技术发展</a:t>
            </a:r>
            <a:r>
              <a:rPr lang="zh-CN" altLang="en-US" sz="1600" dirty="0">
                <a:solidFill>
                  <a:srgbClr val="000000"/>
                </a:solidFill>
                <a:latin typeface="+mj-ea"/>
                <a:ea typeface="+mj-ea"/>
              </a:rPr>
              <a:t>对算力资源规模提出了更高需求；</a:t>
            </a:r>
            <a:endParaRPr lang="en-US" altLang="zh-CN" sz="1600" dirty="0">
              <a:solidFill>
                <a:srgbClr val="000000"/>
              </a:solidFill>
              <a:latin typeface="+mj-ea"/>
              <a:ea typeface="+mj-ea"/>
            </a:endParaRPr>
          </a:p>
          <a:p>
            <a:pPr marL="285750" indent="-285750" algn="l">
              <a:lnSpc>
                <a:spcPct val="150000"/>
              </a:lnSpc>
              <a:buFont typeface="Wingdings" panose="05000000000000000000" pitchFamily="2" charset="2"/>
              <a:buChar char="p"/>
            </a:pPr>
            <a:r>
              <a:rPr lang="zh-CN" altLang="en-US" b="1" dirty="0">
                <a:solidFill>
                  <a:srgbClr val="C00000"/>
                </a:solidFill>
                <a:latin typeface="+mj-ea"/>
                <a:ea typeface="+mj-ea"/>
              </a:rPr>
              <a:t>形态需求：</a:t>
            </a:r>
            <a:r>
              <a:rPr lang="zh-CN" altLang="en-US" sz="1600" dirty="0">
                <a:solidFill>
                  <a:srgbClr val="000000"/>
                </a:solidFill>
                <a:latin typeface="+mj-ea"/>
                <a:ea typeface="+mj-ea"/>
              </a:rPr>
              <a:t>并行计算、端侧智能等的发展衍生出新的算力形态需求，如智能算力、超算；</a:t>
            </a:r>
            <a:endParaRPr lang="en-US" altLang="zh-CN" sz="1600" dirty="0">
              <a:solidFill>
                <a:srgbClr val="000000"/>
              </a:solidFill>
              <a:latin typeface="+mj-ea"/>
              <a:ea typeface="+mj-ea"/>
            </a:endParaRPr>
          </a:p>
          <a:p>
            <a:pPr marL="285750" indent="-285750" algn="l">
              <a:lnSpc>
                <a:spcPct val="150000"/>
              </a:lnSpc>
              <a:buFont typeface="Wingdings" panose="05000000000000000000" pitchFamily="2" charset="2"/>
              <a:buChar char="p"/>
            </a:pPr>
            <a:r>
              <a:rPr lang="zh-CN" altLang="en-US" b="1" dirty="0">
                <a:solidFill>
                  <a:srgbClr val="C00000"/>
                </a:solidFill>
                <a:latin typeface="+mj-ea"/>
                <a:ea typeface="+mj-ea"/>
              </a:rPr>
              <a:t>算网环境：</a:t>
            </a:r>
            <a:r>
              <a:rPr lang="zh-CN" altLang="zh-CN" sz="1600" dirty="0">
                <a:solidFill>
                  <a:srgbClr val="000000"/>
                </a:solidFill>
                <a:latin typeface="+mj-ea"/>
                <a:ea typeface="+mj-ea"/>
              </a:rPr>
              <a:t>算网融合等新应用的构建以及算力在各行业的加速渗透，</a:t>
            </a:r>
            <a:r>
              <a:rPr lang="zh-CN" altLang="en-US" sz="1600" dirty="0">
                <a:solidFill>
                  <a:srgbClr val="000000"/>
                </a:solidFill>
                <a:latin typeface="+mj-ea"/>
                <a:ea typeface="+mj-ea"/>
              </a:rPr>
              <a:t>算网环境日益复杂</a:t>
            </a:r>
          </a:p>
        </p:txBody>
      </p:sp>
      <p:cxnSp>
        <p:nvCxnSpPr>
          <p:cNvPr id="55" name="直接连接符 54">
            <a:extLst>
              <a:ext uri="{FF2B5EF4-FFF2-40B4-BE49-F238E27FC236}">
                <a16:creationId xmlns:a16="http://schemas.microsoft.com/office/drawing/2014/main" id="{6F782B07-6D9C-4158-8C4C-F77F0264AB0F}"/>
              </a:ext>
            </a:extLst>
          </p:cNvPr>
          <p:cNvCxnSpPr/>
          <p:nvPr/>
        </p:nvCxnSpPr>
        <p:spPr>
          <a:xfrm>
            <a:off x="5935980" y="1112520"/>
            <a:ext cx="0" cy="555004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21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en-US" altLang="zh-CN" dirty="0"/>
              <a:t>MRF</a:t>
            </a:r>
            <a:r>
              <a:rPr lang="zh-CN" altLang="en-US" dirty="0"/>
              <a:t>建模</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30</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2" name="文本框 1">
            <a:extLst>
              <a:ext uri="{FF2B5EF4-FFF2-40B4-BE49-F238E27FC236}">
                <a16:creationId xmlns:a16="http://schemas.microsoft.com/office/drawing/2014/main" id="{3C8EB6EF-9FE0-4CEC-819C-16371773C473}"/>
              </a:ext>
            </a:extLst>
          </p:cNvPr>
          <p:cNvSpPr txBox="1"/>
          <p:nvPr/>
        </p:nvSpPr>
        <p:spPr>
          <a:xfrm>
            <a:off x="642389" y="1371600"/>
            <a:ext cx="5089855" cy="369332"/>
          </a:xfrm>
          <a:prstGeom prst="rect">
            <a:avLst/>
          </a:prstGeom>
          <a:noFill/>
        </p:spPr>
        <p:txBody>
          <a:bodyPr wrap="none" rtlCol="0">
            <a:spAutoFit/>
          </a:bodyPr>
          <a:lstStyle/>
          <a:p>
            <a:pPr marL="285750" indent="-285750">
              <a:buFont typeface="Wingdings" panose="05000000000000000000" pitchFamily="2" charset="2"/>
              <a:buChar char="p"/>
            </a:pPr>
            <a:r>
              <a:rPr lang="zh-CN" altLang="en-US" dirty="0"/>
              <a:t>一元势函数：分配给某个处理节点的基础成本</a:t>
            </a:r>
          </a:p>
        </p:txBody>
      </p:sp>
      <p:pic>
        <p:nvPicPr>
          <p:cNvPr id="4" name="图片 3">
            <a:extLst>
              <a:ext uri="{FF2B5EF4-FFF2-40B4-BE49-F238E27FC236}">
                <a16:creationId xmlns:a16="http://schemas.microsoft.com/office/drawing/2014/main" id="{4D87356D-C2BF-445D-A799-81B244EA22D1}"/>
              </a:ext>
            </a:extLst>
          </p:cNvPr>
          <p:cNvPicPr>
            <a:picLocks noChangeAspect="1"/>
          </p:cNvPicPr>
          <p:nvPr/>
        </p:nvPicPr>
        <p:blipFill>
          <a:blip r:embed="rId4"/>
          <a:stretch>
            <a:fillRect/>
          </a:stretch>
        </p:blipFill>
        <p:spPr>
          <a:xfrm>
            <a:off x="1105947" y="1831185"/>
            <a:ext cx="4032457" cy="565179"/>
          </a:xfrm>
          <a:prstGeom prst="rect">
            <a:avLst/>
          </a:prstGeom>
        </p:spPr>
      </p:pic>
      <p:sp>
        <p:nvSpPr>
          <p:cNvPr id="15" name="文本框 14">
            <a:extLst>
              <a:ext uri="{FF2B5EF4-FFF2-40B4-BE49-F238E27FC236}">
                <a16:creationId xmlns:a16="http://schemas.microsoft.com/office/drawing/2014/main" id="{D3260DDE-35D8-411D-A851-A4C48C313873}"/>
              </a:ext>
            </a:extLst>
          </p:cNvPr>
          <p:cNvSpPr txBox="1"/>
          <p:nvPr/>
        </p:nvSpPr>
        <p:spPr>
          <a:xfrm>
            <a:off x="6458989" y="1371600"/>
            <a:ext cx="4628190" cy="369332"/>
          </a:xfrm>
          <a:prstGeom prst="rect">
            <a:avLst/>
          </a:prstGeom>
          <a:noFill/>
        </p:spPr>
        <p:txBody>
          <a:bodyPr wrap="none" rtlCol="0">
            <a:spAutoFit/>
          </a:bodyPr>
          <a:lstStyle/>
          <a:p>
            <a:pPr marL="285750" indent="-285750">
              <a:buFont typeface="Wingdings" panose="05000000000000000000" pitchFamily="2" charset="2"/>
              <a:buChar char="p"/>
            </a:pPr>
            <a:r>
              <a:rPr lang="zh-CN" altLang="en-US" dirty="0"/>
              <a:t>多元势函数：由决策交互产生的额外成本</a:t>
            </a:r>
          </a:p>
        </p:txBody>
      </p:sp>
      <p:sp>
        <p:nvSpPr>
          <p:cNvPr id="11" name="文本框 10">
            <a:extLst>
              <a:ext uri="{FF2B5EF4-FFF2-40B4-BE49-F238E27FC236}">
                <a16:creationId xmlns:a16="http://schemas.microsoft.com/office/drawing/2014/main" id="{849FAF62-F193-41C4-8C63-CF61409C644B}"/>
              </a:ext>
            </a:extLst>
          </p:cNvPr>
          <p:cNvSpPr txBox="1"/>
          <p:nvPr/>
        </p:nvSpPr>
        <p:spPr>
          <a:xfrm>
            <a:off x="6692900" y="2184335"/>
            <a:ext cx="1550424" cy="307777"/>
          </a:xfrm>
          <a:prstGeom prst="rect">
            <a:avLst/>
          </a:prstGeom>
          <a:noFill/>
        </p:spPr>
        <p:txBody>
          <a:bodyPr wrap="none" rtlCol="0">
            <a:spAutoFit/>
          </a:bodyPr>
          <a:lstStyle/>
          <a:p>
            <a:pPr marL="285750" indent="-285750">
              <a:buFont typeface="Wingdings" panose="05000000000000000000" pitchFamily="2" charset="2"/>
              <a:buChar char="l"/>
            </a:pPr>
            <a:r>
              <a:rPr lang="zh-CN" altLang="en-US" sz="1400" b="1" dirty="0"/>
              <a:t>竞争势函数：</a:t>
            </a:r>
          </a:p>
        </p:txBody>
      </p:sp>
      <p:sp>
        <p:nvSpPr>
          <p:cNvPr id="21" name="文本框 20">
            <a:extLst>
              <a:ext uri="{FF2B5EF4-FFF2-40B4-BE49-F238E27FC236}">
                <a16:creationId xmlns:a16="http://schemas.microsoft.com/office/drawing/2014/main" id="{06DD4D16-2767-475E-9DED-BA57D47F06B2}"/>
              </a:ext>
            </a:extLst>
          </p:cNvPr>
          <p:cNvSpPr txBox="1"/>
          <p:nvPr/>
        </p:nvSpPr>
        <p:spPr>
          <a:xfrm>
            <a:off x="6756400" y="3684530"/>
            <a:ext cx="1550424" cy="307777"/>
          </a:xfrm>
          <a:prstGeom prst="rect">
            <a:avLst/>
          </a:prstGeom>
          <a:noFill/>
        </p:spPr>
        <p:txBody>
          <a:bodyPr wrap="none" rtlCol="0">
            <a:spAutoFit/>
          </a:bodyPr>
          <a:lstStyle/>
          <a:p>
            <a:pPr marL="285750" indent="-285750">
              <a:buFont typeface="Wingdings" panose="05000000000000000000" pitchFamily="2" charset="2"/>
              <a:buChar char="l"/>
            </a:pPr>
            <a:r>
              <a:rPr lang="zh-CN" altLang="en-US" sz="1400" b="1" dirty="0"/>
              <a:t>排队势函数：</a:t>
            </a:r>
          </a:p>
        </p:txBody>
      </p:sp>
      <p:sp>
        <p:nvSpPr>
          <p:cNvPr id="22" name="文本框 21">
            <a:extLst>
              <a:ext uri="{FF2B5EF4-FFF2-40B4-BE49-F238E27FC236}">
                <a16:creationId xmlns:a16="http://schemas.microsoft.com/office/drawing/2014/main" id="{131ADAD9-505D-4AB6-85B0-BF92E006AC8E}"/>
              </a:ext>
            </a:extLst>
          </p:cNvPr>
          <p:cNvSpPr txBox="1"/>
          <p:nvPr/>
        </p:nvSpPr>
        <p:spPr>
          <a:xfrm>
            <a:off x="6756400" y="5069754"/>
            <a:ext cx="1550424" cy="307777"/>
          </a:xfrm>
          <a:prstGeom prst="rect">
            <a:avLst/>
          </a:prstGeom>
          <a:noFill/>
        </p:spPr>
        <p:txBody>
          <a:bodyPr wrap="none" rtlCol="0">
            <a:spAutoFit/>
          </a:bodyPr>
          <a:lstStyle/>
          <a:p>
            <a:pPr marL="285750" indent="-285750">
              <a:buFont typeface="Wingdings" panose="05000000000000000000" pitchFamily="2" charset="2"/>
              <a:buChar char="l"/>
            </a:pPr>
            <a:r>
              <a:rPr lang="zh-CN" altLang="en-US" sz="1400" b="1" dirty="0"/>
              <a:t>约束势函数：</a:t>
            </a:r>
          </a:p>
        </p:txBody>
      </p:sp>
      <p:pic>
        <p:nvPicPr>
          <p:cNvPr id="13" name="图片 12">
            <a:extLst>
              <a:ext uri="{FF2B5EF4-FFF2-40B4-BE49-F238E27FC236}">
                <a16:creationId xmlns:a16="http://schemas.microsoft.com/office/drawing/2014/main" id="{257A9742-AC42-4BB2-9A43-493C9A24534E}"/>
              </a:ext>
            </a:extLst>
          </p:cNvPr>
          <p:cNvPicPr>
            <a:picLocks noChangeAspect="1"/>
          </p:cNvPicPr>
          <p:nvPr/>
        </p:nvPicPr>
        <p:blipFill>
          <a:blip r:embed="rId5"/>
          <a:stretch>
            <a:fillRect/>
          </a:stretch>
        </p:blipFill>
        <p:spPr>
          <a:xfrm>
            <a:off x="6228740" y="2737341"/>
            <a:ext cx="5963260" cy="689290"/>
          </a:xfrm>
          <a:prstGeom prst="rect">
            <a:avLst/>
          </a:prstGeom>
        </p:spPr>
      </p:pic>
      <p:pic>
        <p:nvPicPr>
          <p:cNvPr id="17" name="图片 16">
            <a:extLst>
              <a:ext uri="{FF2B5EF4-FFF2-40B4-BE49-F238E27FC236}">
                <a16:creationId xmlns:a16="http://schemas.microsoft.com/office/drawing/2014/main" id="{E9E8D6AD-7E0B-473B-9A8F-E2C222335A95}"/>
              </a:ext>
            </a:extLst>
          </p:cNvPr>
          <p:cNvPicPr>
            <a:picLocks noChangeAspect="1"/>
          </p:cNvPicPr>
          <p:nvPr/>
        </p:nvPicPr>
        <p:blipFill>
          <a:blip r:embed="rId6"/>
          <a:stretch>
            <a:fillRect/>
          </a:stretch>
        </p:blipFill>
        <p:spPr>
          <a:xfrm>
            <a:off x="7118224" y="4209697"/>
            <a:ext cx="4902452" cy="831893"/>
          </a:xfrm>
          <a:prstGeom prst="rect">
            <a:avLst/>
          </a:prstGeom>
        </p:spPr>
      </p:pic>
      <p:pic>
        <p:nvPicPr>
          <p:cNvPr id="18" name="图片 17">
            <a:extLst>
              <a:ext uri="{FF2B5EF4-FFF2-40B4-BE49-F238E27FC236}">
                <a16:creationId xmlns:a16="http://schemas.microsoft.com/office/drawing/2014/main" id="{692406AB-C7A4-4EC9-B65C-4DB1357036C0}"/>
              </a:ext>
            </a:extLst>
          </p:cNvPr>
          <p:cNvPicPr>
            <a:picLocks noChangeAspect="1"/>
          </p:cNvPicPr>
          <p:nvPr/>
        </p:nvPicPr>
        <p:blipFill>
          <a:blip r:embed="rId7"/>
          <a:stretch>
            <a:fillRect/>
          </a:stretch>
        </p:blipFill>
        <p:spPr>
          <a:xfrm>
            <a:off x="7118224" y="5486400"/>
            <a:ext cx="3636578" cy="617434"/>
          </a:xfrm>
          <a:prstGeom prst="rect">
            <a:avLst/>
          </a:prstGeom>
        </p:spPr>
      </p:pic>
      <p:pic>
        <p:nvPicPr>
          <p:cNvPr id="23" name="图片 22">
            <a:extLst>
              <a:ext uri="{FF2B5EF4-FFF2-40B4-BE49-F238E27FC236}">
                <a16:creationId xmlns:a16="http://schemas.microsoft.com/office/drawing/2014/main" id="{753C7337-E0A4-40D8-AFE5-4C9E9952FF84}"/>
              </a:ext>
            </a:extLst>
          </p:cNvPr>
          <p:cNvPicPr>
            <a:picLocks noChangeAspect="1"/>
          </p:cNvPicPr>
          <p:nvPr/>
        </p:nvPicPr>
        <p:blipFill>
          <a:blip r:embed="rId8"/>
          <a:stretch>
            <a:fillRect/>
          </a:stretch>
        </p:blipFill>
        <p:spPr>
          <a:xfrm>
            <a:off x="6872638" y="6118170"/>
            <a:ext cx="4287951" cy="622987"/>
          </a:xfrm>
          <a:prstGeom prst="rect">
            <a:avLst/>
          </a:prstGeom>
        </p:spPr>
      </p:pic>
      <mc:AlternateContent xmlns:mc="http://schemas.openxmlformats.org/markup-compatibility/2006">
        <mc:Choice xmlns:a14="http://schemas.microsoft.com/office/drawing/2010/main" Requires="a14">
          <p:sp>
            <p:nvSpPr>
              <p:cNvPr id="3" name="Rectangle 1">
                <a:extLst>
                  <a:ext uri="{FF2B5EF4-FFF2-40B4-BE49-F238E27FC236}">
                    <a16:creationId xmlns:a16="http://schemas.microsoft.com/office/drawing/2014/main" id="{611F3F63-D417-4B47-AFAD-B5AC1428510C}"/>
                  </a:ext>
                </a:extLst>
              </p:cNvPr>
              <p:cNvSpPr>
                <a:spLocks noChangeArrowheads="1"/>
              </p:cNvSpPr>
              <p:nvPr/>
            </p:nvSpPr>
            <p:spPr bwMode="auto">
              <a:xfrm flipH="1">
                <a:off x="834684" y="2416637"/>
                <a:ext cx="4801313" cy="3855992"/>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endParaRPr lang="zh-CN" altLang="zh-CN" sz="2400" dirty="0">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l"/>
                </a:pPr>
                <a:r>
                  <a:rPr lang="zh-CN" altLang="zh-CN" sz="1600" b="1" dirty="0">
                    <a:solidFill>
                      <a:srgbClr val="333333"/>
                    </a:solidFill>
                    <a:latin typeface="Open Sans" panose="020B0606030504020204" pitchFamily="34" charset="0"/>
                    <a:cs typeface="Open Sans" panose="020B0606030504020204" pitchFamily="34" charset="0"/>
                  </a:rPr>
                  <a:t>本地处理 (</a:t>
                </a:r>
                <a14:m>
                  <m:oMath xmlns:m="http://schemas.openxmlformats.org/officeDocument/2006/math">
                    <m:r>
                      <a:rPr lang="zh-CN" altLang="zh-CN" sz="1600" i="1" dirty="0" smtClean="0">
                        <a:solidFill>
                          <a:srgbClr val="333333"/>
                        </a:solidFill>
                        <a:latin typeface="Cambria Math" panose="02040503050406030204" pitchFamily="18" charset="0"/>
                        <a:cs typeface="Open Sans" panose="020B0606030504020204" pitchFamily="34" charset="0"/>
                      </a:rPr>
                      <m:t>𝑗</m:t>
                    </m:r>
                    <m:r>
                      <a:rPr lang="zh-CN" altLang="zh-CN" sz="1600" i="1" dirty="0" smtClean="0">
                        <a:solidFill>
                          <a:srgbClr val="333333"/>
                        </a:solidFill>
                        <a:latin typeface="Cambria Math" panose="02040503050406030204" pitchFamily="18" charset="0"/>
                        <a:cs typeface="Open Sans" panose="020B0606030504020204" pitchFamily="34" charset="0"/>
                      </a:rPr>
                      <m:t>=</m:t>
                    </m:r>
                    <m:r>
                      <a:rPr lang="zh-CN" altLang="zh-CN" sz="1600" i="1" dirty="0" smtClean="0">
                        <a:solidFill>
                          <a:srgbClr val="333333"/>
                        </a:solidFill>
                        <a:latin typeface="Cambria Math" panose="02040503050406030204" pitchFamily="18" charset="0"/>
                        <a:cs typeface="Open Sans" panose="020B0606030504020204" pitchFamily="34" charset="0"/>
                      </a:rPr>
                      <m:t>𝑖</m:t>
                    </m:r>
                  </m:oMath>
                </a14:m>
                <a:r>
                  <a:rPr lang="zh-CN" altLang="zh-CN" sz="1600" b="1" dirty="0">
                    <a:solidFill>
                      <a:srgbClr val="333333"/>
                    </a:solidFill>
                    <a:latin typeface="Open Sans" panose="020B0606030504020204" pitchFamily="34" charset="0"/>
                    <a:cs typeface="Open Sans" panose="020B0606030504020204" pitchFamily="34" charset="0"/>
                  </a:rPr>
                  <a:t>)</a:t>
                </a:r>
                <a:r>
                  <a:rPr lang="zh-CN" altLang="zh-CN" sz="1600" dirty="0">
                    <a:solidFill>
                      <a:srgbClr val="333333"/>
                    </a:solidFill>
                    <a:latin typeface="Open Sans" panose="020B0606030504020204" pitchFamily="34" charset="0"/>
                    <a:cs typeface="Open Sans" panose="020B0606030504020204" pitchFamily="34" charset="0"/>
                  </a:rPr>
                  <a:t>: </a:t>
                </a:r>
                <a:endParaRPr lang="en-US"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buFontTx/>
                  <a:buChar char="•"/>
                </a:pPr>
                <a:endParaRPr lang="en-US"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pPr>
                <a:r>
                  <a:rPr lang="zh-CN" altLang="zh-CN" sz="1600" dirty="0">
                    <a:solidFill>
                      <a:srgbClr val="333333"/>
                    </a:solidFill>
                    <a:latin typeface="Open Sans" panose="020B0606030504020204" pitchFamily="34" charset="0"/>
                    <a:cs typeface="Open Sans" panose="020B0606030504020204" pitchFamily="34" charset="0"/>
                  </a:rPr>
                  <a:t> </a:t>
                </a:r>
                <a:r>
                  <a:rPr lang="en-US" altLang="zh-CN" sz="1600" dirty="0">
                    <a:solidFill>
                      <a:srgbClr val="333333"/>
                    </a:solidFill>
                    <a:latin typeface="Open Sans" panose="020B0606030504020204" pitchFamily="34" charset="0"/>
                    <a:cs typeface="Open Sans" panose="020B0606030504020204" pitchFamily="34" charset="0"/>
                  </a:rPr>
                  <a:t>                    </a:t>
                </a:r>
                <a:r>
                  <a:rPr lang="zh-CN" altLang="zh-CN" sz="1600" dirty="0">
                    <a:solidFill>
                      <a:srgbClr val="333333"/>
                    </a:solidFill>
                    <a:latin typeface="Open Sans" panose="020B0606030504020204" pitchFamily="34" charset="0"/>
                    <a:cs typeface="Open Sans" panose="020B0606030504020204" pitchFamily="34" charset="0"/>
                  </a:rPr>
                  <a:t>(仅计算时间) </a:t>
                </a:r>
                <a:endParaRPr lang="en-US"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buFontTx/>
                  <a:buChar char="•"/>
                </a:pPr>
                <a:endParaRPr lang="en-US"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pPr>
                <a:r>
                  <a:rPr lang="en-US" altLang="zh-CN" sz="1600" dirty="0">
                    <a:solidFill>
                      <a:srgbClr val="333333"/>
                    </a:solidFill>
                    <a:latin typeface="Open Sans" panose="020B0606030504020204" pitchFamily="34" charset="0"/>
                    <a:cs typeface="Open Sans" panose="020B0606030504020204" pitchFamily="34" charset="0"/>
                  </a:rPr>
                  <a:t>                            </a:t>
                </a:r>
                <a:r>
                  <a:rPr lang="zh-CN" altLang="zh-CN" sz="1600" dirty="0">
                    <a:solidFill>
                      <a:srgbClr val="333333"/>
                    </a:solidFill>
                    <a:latin typeface="Open Sans" panose="020B0606030504020204" pitchFamily="34" charset="0"/>
                    <a:cs typeface="Open Sans" panose="020B0606030504020204" pitchFamily="34" charset="0"/>
                  </a:rPr>
                  <a:t>(仅计算能耗)</a:t>
                </a:r>
              </a:p>
              <a:p>
                <a:pPr marL="285750" lvl="0" indent="-285750" eaLnBrk="0" fontAlgn="base" hangingPunct="0">
                  <a:spcBef>
                    <a:spcPct val="0"/>
                  </a:spcBef>
                  <a:spcAft>
                    <a:spcPct val="0"/>
                  </a:spcAft>
                  <a:buFont typeface="Wingdings" panose="05000000000000000000" pitchFamily="2" charset="2"/>
                  <a:buChar char="l"/>
                </a:pPr>
                <a:r>
                  <a:rPr lang="zh-CN" altLang="zh-CN" sz="1600" b="1" dirty="0">
                    <a:solidFill>
                      <a:srgbClr val="333333"/>
                    </a:solidFill>
                    <a:latin typeface="Open Sans" panose="020B0606030504020204" pitchFamily="34" charset="0"/>
                    <a:cs typeface="Open Sans" panose="020B0606030504020204" pitchFamily="34" charset="0"/>
                  </a:rPr>
                  <a:t>卸载处理 (</a:t>
                </a:r>
                <a14:m>
                  <m:oMath xmlns:m="http://schemas.openxmlformats.org/officeDocument/2006/math">
                    <m:r>
                      <a:rPr lang="zh-CN" altLang="zh-CN" sz="1600" i="1" dirty="0" smtClean="0">
                        <a:solidFill>
                          <a:srgbClr val="333333"/>
                        </a:solidFill>
                        <a:latin typeface="Cambria Math" panose="02040503050406030204" pitchFamily="18" charset="0"/>
                        <a:cs typeface="Open Sans" panose="020B0606030504020204" pitchFamily="34" charset="0"/>
                      </a:rPr>
                      <m:t>𝑗</m:t>
                    </m:r>
                    <m:r>
                      <a:rPr lang="zh-CN" altLang="zh-CN" sz="1600" i="1" dirty="0" smtClean="0">
                        <a:solidFill>
                          <a:srgbClr val="333333"/>
                        </a:solidFill>
                        <a:latin typeface="Cambria Math" panose="02040503050406030204" pitchFamily="18" charset="0"/>
                        <a:cs typeface="Open Sans" panose="020B0606030504020204" pitchFamily="34" charset="0"/>
                      </a:rPr>
                      <m:t>≠ </m:t>
                    </m:r>
                    <m:r>
                      <a:rPr lang="zh-CN" altLang="zh-CN" sz="1600" i="1" dirty="0" smtClean="0">
                        <a:solidFill>
                          <a:srgbClr val="333333"/>
                        </a:solidFill>
                        <a:latin typeface="Cambria Math" panose="02040503050406030204" pitchFamily="18" charset="0"/>
                        <a:cs typeface="Open Sans" panose="020B0606030504020204" pitchFamily="34" charset="0"/>
                      </a:rPr>
                      <m:t>𝑖</m:t>
                    </m:r>
                  </m:oMath>
                </a14:m>
                <a:r>
                  <a:rPr lang="zh-CN" altLang="zh-CN" sz="1600" b="1" dirty="0">
                    <a:solidFill>
                      <a:srgbClr val="333333"/>
                    </a:solidFill>
                    <a:latin typeface="Open Sans" panose="020B0606030504020204" pitchFamily="34" charset="0"/>
                    <a:cs typeface="Open Sans" panose="020B0606030504020204" pitchFamily="34" charset="0"/>
                  </a:rPr>
                  <a:t>)</a:t>
                </a:r>
                <a:r>
                  <a:rPr lang="zh-CN" altLang="zh-CN" sz="1600" dirty="0">
                    <a:solidFill>
                      <a:srgbClr val="333333"/>
                    </a:solidFill>
                    <a:latin typeface="Open Sans" panose="020B0606030504020204" pitchFamily="34" charset="0"/>
                    <a:cs typeface="Open Sans" panose="020B0606030504020204" pitchFamily="34" charset="0"/>
                  </a:rPr>
                  <a:t>:</a:t>
                </a:r>
                <a:endParaRPr lang="en-US"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pPr>
                <a:r>
                  <a:rPr lang="zh-CN" altLang="zh-CN" sz="1600" dirty="0">
                    <a:solidFill>
                      <a:srgbClr val="333333"/>
                    </a:solidFill>
                    <a:latin typeface="Open Sans" panose="020B0606030504020204" pitchFamily="34" charset="0"/>
                    <a:cs typeface="Open Sans" panose="020B0606030504020204" pitchFamily="34" charset="0"/>
                  </a:rPr>
                  <a:t> </a:t>
                </a:r>
                <a:endParaRPr lang="en-US"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pPr>
                <a:endParaRPr lang="en-US"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pPr>
                <a:r>
                  <a:rPr lang="zh-CN" altLang="zh-CN" sz="1600" dirty="0">
                    <a:solidFill>
                      <a:srgbClr val="333333"/>
                    </a:solidFill>
                    <a:latin typeface="Open Sans" panose="020B0606030504020204" pitchFamily="34" charset="0"/>
                    <a:cs typeface="Open Sans" panose="020B0606030504020204" pitchFamily="34" charset="0"/>
                  </a:rPr>
                  <a:t> </a:t>
                </a:r>
                <a:r>
                  <a:rPr lang="en-US" altLang="zh-CN" sz="1600" dirty="0">
                    <a:solidFill>
                      <a:srgbClr val="333333"/>
                    </a:solidFill>
                    <a:latin typeface="Open Sans" panose="020B0606030504020204" pitchFamily="34" charset="0"/>
                    <a:cs typeface="Open Sans" panose="020B0606030504020204" pitchFamily="34" charset="0"/>
                  </a:rPr>
                  <a:t>                                  </a:t>
                </a:r>
                <a:r>
                  <a:rPr lang="zh-CN" altLang="zh-CN" sz="1600" dirty="0">
                    <a:solidFill>
                      <a:srgbClr val="333333"/>
                    </a:solidFill>
                    <a:latin typeface="Open Sans" panose="020B0606030504020204" pitchFamily="34" charset="0"/>
                    <a:cs typeface="Open Sans" panose="020B0606030504020204" pitchFamily="34" charset="0"/>
                  </a:rPr>
                  <a:t>(理想传输时间 + 计算时间) </a:t>
                </a:r>
                <a:endParaRPr lang="en-US"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pPr>
                <a:endParaRPr lang="en-US"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pPr>
                <a:endParaRPr lang="en-US"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pPr>
                <a:r>
                  <a:rPr lang="en-US" altLang="zh-CN" sz="1600" dirty="0">
                    <a:solidFill>
                      <a:srgbClr val="333333"/>
                    </a:solidFill>
                    <a:latin typeface="Open Sans" panose="020B0606030504020204" pitchFamily="34" charset="0"/>
                    <a:cs typeface="Open Sans" panose="020B0606030504020204" pitchFamily="34" charset="0"/>
                  </a:rPr>
                  <a:t>                                    </a:t>
                </a:r>
                <a:r>
                  <a:rPr lang="zh-CN" altLang="zh-CN" sz="1600" dirty="0">
                    <a:solidFill>
                      <a:srgbClr val="333333"/>
                    </a:solidFill>
                    <a:latin typeface="Open Sans" panose="020B0606030504020204" pitchFamily="34" charset="0"/>
                    <a:cs typeface="Open Sans" panose="020B0606030504020204" pitchFamily="34" charset="0"/>
                  </a:rPr>
                  <a:t>(仅传输能耗)</a:t>
                </a:r>
                <a:endParaRPr lang="en-US"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pPr>
                <a:endParaRPr lang="zh-CN" altLang="zh-CN" sz="1600" dirty="0">
                  <a:solidFill>
                    <a:srgbClr val="333333"/>
                  </a:solidFill>
                  <a:latin typeface="Open Sans" panose="020B0606030504020204" pitchFamily="34" charset="0"/>
                  <a:cs typeface="Open Sans" panose="020B0606030504020204" pitchFamily="34" charset="0"/>
                </a:endParaRPr>
              </a:p>
              <a:p>
                <a:pPr lvl="0" eaLnBrk="0" fontAlgn="base" hangingPunct="0">
                  <a:spcBef>
                    <a:spcPct val="0"/>
                  </a:spcBef>
                  <a:spcAft>
                    <a:spcPct val="0"/>
                  </a:spcAft>
                </a:pPr>
                <a:r>
                  <a:rPr lang="en-US" altLang="zh-CN" sz="1600" b="0" dirty="0">
                    <a:solidFill>
                      <a:srgbClr val="333333"/>
                    </a:solidFill>
                    <a:cs typeface="Open Sans" panose="020B0606030504020204" pitchFamily="34" charset="0"/>
                  </a:rPr>
                  <a:t>     </a:t>
                </a:r>
                <a14:m>
                  <m:oMath xmlns:m="http://schemas.openxmlformats.org/officeDocument/2006/math">
                    <m:sSubSup>
                      <m:sSubSupPr>
                        <m:ctrlPr>
                          <a:rPr lang="zh-CN" altLang="zh-CN" sz="1600" i="1" dirty="0" smtClean="0">
                            <a:solidFill>
                              <a:srgbClr val="333333"/>
                            </a:solidFill>
                            <a:latin typeface="Cambria Math" panose="02040503050406030204" pitchFamily="18" charset="0"/>
                            <a:cs typeface="Open Sans" panose="020B0606030504020204" pitchFamily="34" charset="0"/>
                          </a:rPr>
                        </m:ctrlPr>
                      </m:sSubSupPr>
                      <m:e>
                        <m:r>
                          <a:rPr lang="zh-CN" altLang="zh-CN" sz="1600" i="1" dirty="0" smtClean="0">
                            <a:solidFill>
                              <a:srgbClr val="333333"/>
                            </a:solidFill>
                            <a:latin typeface="Cambria Math" panose="02040503050406030204" pitchFamily="18" charset="0"/>
                            <a:cs typeface="Open Sans" panose="020B0606030504020204" pitchFamily="34" charset="0"/>
                          </a:rPr>
                          <m:t>𝑟</m:t>
                        </m:r>
                      </m:e>
                      <m:sub>
                        <m:r>
                          <a:rPr lang="zh-CN" altLang="zh-CN" sz="1600" i="1" dirty="0" smtClean="0">
                            <a:solidFill>
                              <a:srgbClr val="333333"/>
                            </a:solidFill>
                            <a:latin typeface="Cambria Math" panose="02040503050406030204" pitchFamily="18" charset="0"/>
                            <a:cs typeface="Open Sans" panose="020B0606030504020204" pitchFamily="34" charset="0"/>
                          </a:rPr>
                          <m:t>𝑖𝑗</m:t>
                        </m:r>
                      </m:sub>
                      <m:sup>
                        <m:r>
                          <a:rPr lang="zh-CN" altLang="zh-CN" sz="1600" i="1" dirty="0" smtClean="0">
                            <a:solidFill>
                              <a:srgbClr val="333333"/>
                            </a:solidFill>
                            <a:latin typeface="Cambria Math" panose="02040503050406030204" pitchFamily="18" charset="0"/>
                            <a:cs typeface="Open Sans" panose="020B0606030504020204" pitchFamily="34" charset="0"/>
                          </a:rPr>
                          <m:t>𝑡</m:t>
                        </m:r>
                      </m:sup>
                    </m:sSubSup>
                    <m:d>
                      <m:dPr>
                        <m:ctrlPr>
                          <a:rPr lang="zh-CN" altLang="zh-CN" sz="1600" i="1" dirty="0" smtClean="0">
                            <a:solidFill>
                              <a:srgbClr val="333333"/>
                            </a:solidFill>
                            <a:latin typeface="Cambria Math" panose="02040503050406030204" pitchFamily="18" charset="0"/>
                            <a:cs typeface="Open Sans" panose="020B0606030504020204" pitchFamily="34" charset="0"/>
                          </a:rPr>
                        </m:ctrlPr>
                      </m:dPr>
                      <m:e>
                        <m:r>
                          <a:rPr lang="zh-CN" altLang="zh-CN" sz="1600" i="1" dirty="0" smtClean="0">
                            <a:solidFill>
                              <a:srgbClr val="333333"/>
                            </a:solidFill>
                            <a:latin typeface="Cambria Math" panose="02040503050406030204" pitchFamily="18" charset="0"/>
                            <a:cs typeface="Open Sans" panose="020B0606030504020204" pitchFamily="34" charset="0"/>
                          </a:rPr>
                          <m:t>𝑖𝑑𝑒𝑎𝑙</m:t>
                        </m:r>
                      </m:e>
                    </m:d>
                  </m:oMath>
                </a14:m>
                <a:r>
                  <a:rPr lang="zh-CN" altLang="zh-CN" sz="1600" dirty="0">
                    <a:solidFill>
                      <a:srgbClr val="333333"/>
                    </a:solidFill>
                    <a:latin typeface="Open Sans" panose="020B0606030504020204" pitchFamily="34" charset="0"/>
                    <a:cs typeface="Open Sans" panose="020B0606030504020204" pitchFamily="34" charset="0"/>
                  </a:rPr>
                  <a:t> 是在没有干扰情况下的传输速率</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mc:Choice>
        <mc:Fallback>
          <p:sp>
            <p:nvSpPr>
              <p:cNvPr id="3" name="Rectangle 1">
                <a:extLst>
                  <a:ext uri="{FF2B5EF4-FFF2-40B4-BE49-F238E27FC236}">
                    <a16:creationId xmlns:a16="http://schemas.microsoft.com/office/drawing/2014/main" id="{611F3F63-D417-4B47-AFAD-B5AC1428510C}"/>
                  </a:ext>
                </a:extLst>
              </p:cNvPr>
              <p:cNvSpPr>
                <a:spLocks noRot="1" noChangeAspect="1" noMove="1" noResize="1" noEditPoints="1" noAdjustHandles="1" noChangeArrowheads="1" noChangeShapeType="1" noTextEdit="1"/>
              </p:cNvSpPr>
              <p:nvPr/>
            </p:nvSpPr>
            <p:spPr bwMode="auto">
              <a:xfrm flipH="1">
                <a:off x="834684" y="2416637"/>
                <a:ext cx="4801313" cy="3855992"/>
              </a:xfrm>
              <a:prstGeom prst="rect">
                <a:avLst/>
              </a:prstGeom>
              <a:blipFill>
                <a:blip r:embed="rId9"/>
                <a:stretch>
                  <a:fillRect l="-2411" b="-189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6" name="对象 5">
            <a:extLst>
              <a:ext uri="{FF2B5EF4-FFF2-40B4-BE49-F238E27FC236}">
                <a16:creationId xmlns:a16="http://schemas.microsoft.com/office/drawing/2014/main" id="{F1BB4BE2-3825-46AB-A305-FE829CE7C89B}"/>
              </a:ext>
            </a:extLst>
          </p:cNvPr>
          <p:cNvGraphicFramePr>
            <a:graphicFrameLocks noChangeAspect="1"/>
          </p:cNvGraphicFramePr>
          <p:nvPr>
            <p:extLst>
              <p:ext uri="{D42A27DB-BD31-4B8C-83A1-F6EECF244321}">
                <p14:modId xmlns:p14="http://schemas.microsoft.com/office/powerpoint/2010/main" val="2595662075"/>
              </p:ext>
            </p:extLst>
          </p:nvPr>
        </p:nvGraphicFramePr>
        <p:xfrm>
          <a:off x="1105947" y="3149158"/>
          <a:ext cx="749300" cy="519113"/>
        </p:xfrm>
        <a:graphic>
          <a:graphicData uri="http://schemas.openxmlformats.org/presentationml/2006/ole">
            <mc:AlternateContent xmlns:mc="http://schemas.openxmlformats.org/markup-compatibility/2006">
              <mc:Choice xmlns:v="urn:schemas-microsoft-com:vml" Requires="v">
                <p:oleObj spid="_x0000_s10902" name="Equation" r:id="rId10" imgW="749083" imgH="518432" progId="Equation.DSMT4">
                  <p:embed/>
                </p:oleObj>
              </mc:Choice>
              <mc:Fallback>
                <p:oleObj name="Equation" r:id="rId10" imgW="749083" imgH="518432" progId="Equation.DSMT4">
                  <p:embed/>
                  <p:pic>
                    <p:nvPicPr>
                      <p:cNvPr id="0" name=""/>
                      <p:cNvPicPr/>
                      <p:nvPr/>
                    </p:nvPicPr>
                    <p:blipFill>
                      <a:blip r:embed="rId11"/>
                      <a:stretch>
                        <a:fillRect/>
                      </a:stretch>
                    </p:blipFill>
                    <p:spPr>
                      <a:xfrm>
                        <a:off x="1105947" y="3149158"/>
                        <a:ext cx="749300" cy="519113"/>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88BA90CF-AF9A-4251-BC74-F256B23E81DE}"/>
              </a:ext>
            </a:extLst>
          </p:cNvPr>
          <p:cNvGraphicFramePr>
            <a:graphicFrameLocks noChangeAspect="1"/>
          </p:cNvGraphicFramePr>
          <p:nvPr>
            <p:extLst>
              <p:ext uri="{D42A27DB-BD31-4B8C-83A1-F6EECF244321}">
                <p14:modId xmlns:p14="http://schemas.microsoft.com/office/powerpoint/2010/main" val="2556042728"/>
              </p:ext>
            </p:extLst>
          </p:nvPr>
        </p:nvGraphicFramePr>
        <p:xfrm>
          <a:off x="1080590" y="3742267"/>
          <a:ext cx="1152525" cy="305457"/>
        </p:xfrm>
        <a:graphic>
          <a:graphicData uri="http://schemas.openxmlformats.org/presentationml/2006/ole">
            <mc:AlternateContent xmlns:mc="http://schemas.openxmlformats.org/markup-compatibility/2006">
              <mc:Choice xmlns:v="urn:schemas-microsoft-com:vml" Requires="v">
                <p:oleObj spid="_x0000_s10903" name="Equation" r:id="rId12" imgW="1152624" imgH="287791" progId="Equation.DSMT4">
                  <p:embed/>
                </p:oleObj>
              </mc:Choice>
              <mc:Fallback>
                <p:oleObj name="Equation" r:id="rId12" imgW="1152624" imgH="287791" progId="Equation.DSMT4">
                  <p:embed/>
                  <p:pic>
                    <p:nvPicPr>
                      <p:cNvPr id="0" name=""/>
                      <p:cNvPicPr/>
                      <p:nvPr/>
                    </p:nvPicPr>
                    <p:blipFill>
                      <a:blip r:embed="rId13"/>
                      <a:stretch>
                        <a:fillRect/>
                      </a:stretch>
                    </p:blipFill>
                    <p:spPr>
                      <a:xfrm>
                        <a:off x="1080590" y="3742267"/>
                        <a:ext cx="1152525" cy="305457"/>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C2F2F8E7-9B3A-4CA4-AD4D-B29AB0345518}"/>
              </a:ext>
            </a:extLst>
          </p:cNvPr>
          <p:cNvGraphicFramePr>
            <a:graphicFrameLocks noChangeAspect="1"/>
          </p:cNvGraphicFramePr>
          <p:nvPr>
            <p:extLst>
              <p:ext uri="{D42A27DB-BD31-4B8C-83A1-F6EECF244321}">
                <p14:modId xmlns:p14="http://schemas.microsoft.com/office/powerpoint/2010/main" val="1935011990"/>
              </p:ext>
            </p:extLst>
          </p:nvPr>
        </p:nvGraphicFramePr>
        <p:xfrm>
          <a:off x="1096144" y="4625643"/>
          <a:ext cx="1541463" cy="533400"/>
        </p:xfrm>
        <a:graphic>
          <a:graphicData uri="http://schemas.openxmlformats.org/presentationml/2006/ole">
            <mc:AlternateContent xmlns:mc="http://schemas.openxmlformats.org/markup-compatibility/2006">
              <mc:Choice xmlns:v="urn:schemas-microsoft-com:vml" Requires="v">
                <p:oleObj spid="_x0000_s10904" name="Equation" r:id="rId14" imgW="1541461" imgH="532720" progId="Equation.DSMT4">
                  <p:embed/>
                </p:oleObj>
              </mc:Choice>
              <mc:Fallback>
                <p:oleObj name="Equation" r:id="rId14" imgW="1541461" imgH="532720" progId="Equation.DSMT4">
                  <p:embed/>
                  <p:pic>
                    <p:nvPicPr>
                      <p:cNvPr id="0" name=""/>
                      <p:cNvPicPr/>
                      <p:nvPr/>
                    </p:nvPicPr>
                    <p:blipFill>
                      <a:blip r:embed="rId15"/>
                      <a:stretch>
                        <a:fillRect/>
                      </a:stretch>
                    </p:blipFill>
                    <p:spPr>
                      <a:xfrm>
                        <a:off x="1096144" y="4625643"/>
                        <a:ext cx="1541463" cy="533400"/>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3BD78622-BE53-4AE7-B75A-6546BB0E547C}"/>
              </a:ext>
            </a:extLst>
          </p:cNvPr>
          <p:cNvGraphicFramePr>
            <a:graphicFrameLocks noChangeAspect="1"/>
          </p:cNvGraphicFramePr>
          <p:nvPr>
            <p:extLst>
              <p:ext uri="{D42A27DB-BD31-4B8C-83A1-F6EECF244321}">
                <p14:modId xmlns:p14="http://schemas.microsoft.com/office/powerpoint/2010/main" val="254643580"/>
              </p:ext>
            </p:extLst>
          </p:nvPr>
        </p:nvGraphicFramePr>
        <p:xfrm>
          <a:off x="1087189" y="5292972"/>
          <a:ext cx="1470025" cy="533400"/>
        </p:xfrm>
        <a:graphic>
          <a:graphicData uri="http://schemas.openxmlformats.org/presentationml/2006/ole">
            <mc:AlternateContent xmlns:mc="http://schemas.openxmlformats.org/markup-compatibility/2006">
              <mc:Choice xmlns:v="urn:schemas-microsoft-com:vml" Requires="v">
                <p:oleObj spid="_x0000_s10905" name="Equation" r:id="rId16" imgW="1469575" imgH="532720" progId="Equation.DSMT4">
                  <p:embed/>
                </p:oleObj>
              </mc:Choice>
              <mc:Fallback>
                <p:oleObj name="Equation" r:id="rId16" imgW="1469575" imgH="532720" progId="Equation.DSMT4">
                  <p:embed/>
                  <p:pic>
                    <p:nvPicPr>
                      <p:cNvPr id="0" name=""/>
                      <p:cNvPicPr/>
                      <p:nvPr/>
                    </p:nvPicPr>
                    <p:blipFill>
                      <a:blip r:embed="rId17"/>
                      <a:stretch>
                        <a:fillRect/>
                      </a:stretch>
                    </p:blipFill>
                    <p:spPr>
                      <a:xfrm>
                        <a:off x="1087189" y="5292972"/>
                        <a:ext cx="1470025" cy="533400"/>
                      </a:xfrm>
                      <a:prstGeom prst="rect">
                        <a:avLst/>
                      </a:prstGeom>
                    </p:spPr>
                  </p:pic>
                </p:oleObj>
              </mc:Fallback>
            </mc:AlternateContent>
          </a:graphicData>
        </a:graphic>
      </p:graphicFrame>
    </p:spTree>
    <p:extLst>
      <p:ext uri="{BB962C8B-B14F-4D97-AF65-F5344CB8AC3E}">
        <p14:creationId xmlns:p14="http://schemas.microsoft.com/office/powerpoint/2010/main" val="4153539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a:bodyPr>
          <a:lstStyle/>
          <a:p>
            <a:r>
              <a:rPr lang="en-US" altLang="zh-CN" dirty="0"/>
              <a:t>MRF</a:t>
            </a:r>
            <a:r>
              <a:rPr lang="zh-CN" altLang="en-US" dirty="0"/>
              <a:t>建模</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31</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3" name="文本框 2">
            <a:extLst>
              <a:ext uri="{FF2B5EF4-FFF2-40B4-BE49-F238E27FC236}">
                <a16:creationId xmlns:a16="http://schemas.microsoft.com/office/drawing/2014/main" id="{5764F4C3-2E24-4F2E-9851-234106A260D5}"/>
              </a:ext>
            </a:extLst>
          </p:cNvPr>
          <p:cNvSpPr txBox="1"/>
          <p:nvPr/>
        </p:nvSpPr>
        <p:spPr>
          <a:xfrm>
            <a:off x="377448" y="1086746"/>
            <a:ext cx="4397358" cy="369332"/>
          </a:xfrm>
          <a:prstGeom prst="rect">
            <a:avLst/>
          </a:prstGeom>
          <a:noFill/>
        </p:spPr>
        <p:txBody>
          <a:bodyPr wrap="none" rtlCol="0">
            <a:spAutoFit/>
          </a:bodyPr>
          <a:lstStyle/>
          <a:p>
            <a:pPr marL="285750" indent="-285750">
              <a:buFont typeface="Wingdings" panose="05000000000000000000" pitchFamily="2" charset="2"/>
              <a:buChar char="p"/>
            </a:pPr>
            <a:r>
              <a:rPr lang="zh-CN" altLang="en-US" dirty="0"/>
              <a:t>为原优化问题构造一个等价的概率模型</a:t>
            </a:r>
          </a:p>
        </p:txBody>
      </p:sp>
      <p:pic>
        <p:nvPicPr>
          <p:cNvPr id="6" name="图片 5">
            <a:extLst>
              <a:ext uri="{FF2B5EF4-FFF2-40B4-BE49-F238E27FC236}">
                <a16:creationId xmlns:a16="http://schemas.microsoft.com/office/drawing/2014/main" id="{5CDDDA61-1B08-47EF-B5F1-10B5DA05B3A4}"/>
              </a:ext>
            </a:extLst>
          </p:cNvPr>
          <p:cNvPicPr>
            <a:picLocks noChangeAspect="1"/>
          </p:cNvPicPr>
          <p:nvPr/>
        </p:nvPicPr>
        <p:blipFill>
          <a:blip r:embed="rId3"/>
          <a:stretch>
            <a:fillRect/>
          </a:stretch>
        </p:blipFill>
        <p:spPr>
          <a:xfrm>
            <a:off x="1253104" y="3429000"/>
            <a:ext cx="4746412" cy="927870"/>
          </a:xfrm>
          <a:prstGeom prst="rect">
            <a:avLst/>
          </a:prstGeom>
        </p:spPr>
      </p:pic>
      <p:sp>
        <p:nvSpPr>
          <p:cNvPr id="7" name="文本框 6">
            <a:extLst>
              <a:ext uri="{FF2B5EF4-FFF2-40B4-BE49-F238E27FC236}">
                <a16:creationId xmlns:a16="http://schemas.microsoft.com/office/drawing/2014/main" id="{A0E372BE-D709-4340-8B82-4AD21EC5C4E5}"/>
              </a:ext>
            </a:extLst>
          </p:cNvPr>
          <p:cNvSpPr txBox="1"/>
          <p:nvPr/>
        </p:nvSpPr>
        <p:spPr>
          <a:xfrm>
            <a:off x="953888" y="3025402"/>
            <a:ext cx="4108817" cy="369332"/>
          </a:xfrm>
          <a:prstGeom prst="rect">
            <a:avLst/>
          </a:prstGeom>
          <a:noFill/>
        </p:spPr>
        <p:txBody>
          <a:bodyPr wrap="none" rtlCol="0">
            <a:spAutoFit/>
          </a:bodyPr>
          <a:lstStyle/>
          <a:p>
            <a:r>
              <a:rPr lang="zh-CN" altLang="en-US" dirty="0"/>
              <a:t>将决策变量概率分布构造为吉布斯分布</a:t>
            </a:r>
          </a:p>
        </p:txBody>
      </p:sp>
      <p:sp>
        <p:nvSpPr>
          <p:cNvPr id="19" name="文本框 18">
            <a:extLst>
              <a:ext uri="{FF2B5EF4-FFF2-40B4-BE49-F238E27FC236}">
                <a16:creationId xmlns:a16="http://schemas.microsoft.com/office/drawing/2014/main" id="{E0F49C9C-3DFB-4821-8D6B-E7E599BD5603}"/>
              </a:ext>
            </a:extLst>
          </p:cNvPr>
          <p:cNvSpPr txBox="1"/>
          <p:nvPr/>
        </p:nvSpPr>
        <p:spPr>
          <a:xfrm>
            <a:off x="953888" y="1617724"/>
            <a:ext cx="3185487" cy="369332"/>
          </a:xfrm>
          <a:prstGeom prst="rect">
            <a:avLst/>
          </a:prstGeom>
          <a:noFill/>
        </p:spPr>
        <p:txBody>
          <a:bodyPr wrap="none" rtlCol="0">
            <a:spAutoFit/>
          </a:bodyPr>
          <a:lstStyle/>
          <a:p>
            <a:r>
              <a:rPr lang="zh-CN" altLang="en-US" dirty="0"/>
              <a:t>定义能量函数等价于成本函数</a:t>
            </a:r>
          </a:p>
        </p:txBody>
      </p:sp>
      <p:pic>
        <p:nvPicPr>
          <p:cNvPr id="8" name="图片 7">
            <a:extLst>
              <a:ext uri="{FF2B5EF4-FFF2-40B4-BE49-F238E27FC236}">
                <a16:creationId xmlns:a16="http://schemas.microsoft.com/office/drawing/2014/main" id="{A52BEF9F-3A56-459B-979A-D1C2F27DAFB8}"/>
              </a:ext>
            </a:extLst>
          </p:cNvPr>
          <p:cNvPicPr>
            <a:picLocks noChangeAspect="1"/>
          </p:cNvPicPr>
          <p:nvPr/>
        </p:nvPicPr>
        <p:blipFill>
          <a:blip r:embed="rId4"/>
          <a:stretch>
            <a:fillRect/>
          </a:stretch>
        </p:blipFill>
        <p:spPr>
          <a:xfrm>
            <a:off x="1790620" y="2147281"/>
            <a:ext cx="3111660" cy="469924"/>
          </a:xfrm>
          <a:prstGeom prst="rect">
            <a:avLst/>
          </a:prstGeom>
        </p:spPr>
      </p:pic>
      <p:pic>
        <p:nvPicPr>
          <p:cNvPr id="9" name="图片 8">
            <a:extLst>
              <a:ext uri="{FF2B5EF4-FFF2-40B4-BE49-F238E27FC236}">
                <a16:creationId xmlns:a16="http://schemas.microsoft.com/office/drawing/2014/main" id="{975229EB-77EA-44CF-B0D4-879EA7A384D5}"/>
              </a:ext>
            </a:extLst>
          </p:cNvPr>
          <p:cNvPicPr>
            <a:picLocks noChangeAspect="1"/>
          </p:cNvPicPr>
          <p:nvPr/>
        </p:nvPicPr>
        <p:blipFill>
          <a:blip r:embed="rId5"/>
          <a:stretch>
            <a:fillRect/>
          </a:stretch>
        </p:blipFill>
        <p:spPr>
          <a:xfrm>
            <a:off x="7727990" y="2186959"/>
            <a:ext cx="2336920" cy="520727"/>
          </a:xfrm>
          <a:prstGeom prst="rect">
            <a:avLst/>
          </a:prstGeom>
        </p:spPr>
      </p:pic>
      <p:sp>
        <p:nvSpPr>
          <p:cNvPr id="10" name="箭头: 右 9">
            <a:extLst>
              <a:ext uri="{FF2B5EF4-FFF2-40B4-BE49-F238E27FC236}">
                <a16:creationId xmlns:a16="http://schemas.microsoft.com/office/drawing/2014/main" id="{A07F7BDE-20D8-43C7-901B-0716EA4637DE}"/>
              </a:ext>
            </a:extLst>
          </p:cNvPr>
          <p:cNvSpPr/>
          <p:nvPr/>
        </p:nvSpPr>
        <p:spPr>
          <a:xfrm>
            <a:off x="5143500" y="2252040"/>
            <a:ext cx="1905000" cy="39056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52CDEAF2-EA6A-4499-A398-389E1E4C445D}"/>
              </a:ext>
            </a:extLst>
          </p:cNvPr>
          <p:cNvSpPr txBox="1"/>
          <p:nvPr/>
        </p:nvSpPr>
        <p:spPr>
          <a:xfrm>
            <a:off x="4932849" y="1747885"/>
            <a:ext cx="2644061" cy="523220"/>
          </a:xfrm>
          <a:prstGeom prst="rect">
            <a:avLst/>
          </a:prstGeom>
          <a:noFill/>
        </p:spPr>
        <p:txBody>
          <a:bodyPr wrap="square" rtlCol="0">
            <a:spAutoFit/>
          </a:bodyPr>
          <a:lstStyle/>
          <a:p>
            <a:r>
              <a:rPr lang="zh-CN" altLang="en-US" sz="1400" dirty="0"/>
              <a:t>原始成本最小化问题转化为等价的能量最小化问题</a:t>
            </a:r>
          </a:p>
        </p:txBody>
      </p:sp>
      <p:sp>
        <p:nvSpPr>
          <p:cNvPr id="25" name="文本框 24">
            <a:extLst>
              <a:ext uri="{FF2B5EF4-FFF2-40B4-BE49-F238E27FC236}">
                <a16:creationId xmlns:a16="http://schemas.microsoft.com/office/drawing/2014/main" id="{08759298-9751-403E-AF27-090FB40A5D88}"/>
              </a:ext>
            </a:extLst>
          </p:cNvPr>
          <p:cNvSpPr txBox="1"/>
          <p:nvPr/>
        </p:nvSpPr>
        <p:spPr>
          <a:xfrm>
            <a:off x="953888" y="4446357"/>
            <a:ext cx="5482591" cy="369332"/>
          </a:xfrm>
          <a:prstGeom prst="rect">
            <a:avLst/>
          </a:prstGeom>
          <a:noFill/>
        </p:spPr>
        <p:txBody>
          <a:bodyPr wrap="none" rtlCol="0">
            <a:spAutoFit/>
          </a:bodyPr>
          <a:lstStyle/>
          <a:p>
            <a:r>
              <a:rPr lang="zh-CN" altLang="en-US" dirty="0"/>
              <a:t>求解该概率模型的</a:t>
            </a:r>
            <a:r>
              <a:rPr lang="en-US" altLang="zh-CN" dirty="0"/>
              <a:t>MAP</a:t>
            </a:r>
            <a:r>
              <a:rPr lang="zh-CN" altLang="en-US" dirty="0"/>
              <a:t>推断问题，与原优化问题等价</a:t>
            </a:r>
          </a:p>
        </p:txBody>
      </p:sp>
      <p:pic>
        <p:nvPicPr>
          <p:cNvPr id="2" name="图片 1">
            <a:extLst>
              <a:ext uri="{FF2B5EF4-FFF2-40B4-BE49-F238E27FC236}">
                <a16:creationId xmlns:a16="http://schemas.microsoft.com/office/drawing/2014/main" id="{74A0963E-032E-47EA-9335-397BC6932062}"/>
              </a:ext>
            </a:extLst>
          </p:cNvPr>
          <p:cNvPicPr>
            <a:picLocks noChangeAspect="1"/>
          </p:cNvPicPr>
          <p:nvPr/>
        </p:nvPicPr>
        <p:blipFill>
          <a:blip r:embed="rId6"/>
          <a:stretch>
            <a:fillRect/>
          </a:stretch>
        </p:blipFill>
        <p:spPr>
          <a:xfrm>
            <a:off x="1977668" y="4945491"/>
            <a:ext cx="6561118" cy="1718828"/>
          </a:xfrm>
          <a:prstGeom prst="rect">
            <a:avLst/>
          </a:prstGeom>
        </p:spPr>
      </p:pic>
    </p:spTree>
    <p:extLst>
      <p:ext uri="{BB962C8B-B14F-4D97-AF65-F5344CB8AC3E}">
        <p14:creationId xmlns:p14="http://schemas.microsoft.com/office/powerpoint/2010/main" val="1327089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945361" cy="730249"/>
          </a:xfrm>
        </p:spPr>
        <p:txBody>
          <a:bodyPr>
            <a:normAutofit/>
          </a:bodyPr>
          <a:lstStyle/>
          <a:p>
            <a:r>
              <a:rPr lang="en-US" altLang="zh-CN" dirty="0"/>
              <a:t>MRF</a:t>
            </a:r>
            <a:r>
              <a:rPr lang="zh-CN" altLang="en-US" dirty="0"/>
              <a:t>建模</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32</a:t>
            </a:fld>
            <a:r>
              <a:rPr lang="en-US" altLang="zh-CN" dirty="0">
                <a:solidFill>
                  <a:schemeClr val="accent1">
                    <a:lumMod val="50000"/>
                  </a:schemeClr>
                </a:solidFill>
              </a:rPr>
              <a:t>/40</a:t>
            </a:r>
            <a:endParaRPr lang="zh-CN" altLang="en-US" dirty="0">
              <a:solidFill>
                <a:schemeClr val="accent1">
                  <a:lumMod val="50000"/>
                </a:schemeClr>
              </a:solidFill>
            </a:endParaRP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DC491D0C-4A36-4800-9ADA-AD0C68584F4C}"/>
                  </a:ext>
                </a:extLst>
              </p:cNvPr>
              <p:cNvSpPr txBox="1"/>
              <p:nvPr/>
            </p:nvSpPr>
            <p:spPr>
              <a:xfrm>
                <a:off x="425220" y="4487637"/>
                <a:ext cx="11163300" cy="1350370"/>
              </a:xfrm>
              <a:prstGeom prst="rect">
                <a:avLst/>
              </a:prstGeom>
              <a:noFill/>
            </p:spPr>
            <p:txBody>
              <a:bodyPr wrap="square" rtlCol="0">
                <a:spAutoFit/>
              </a:bodyPr>
              <a:lstStyle/>
              <a:p>
                <a:pPr>
                  <a:lnSpc>
                    <a:spcPct val="150000"/>
                  </a:lnSpc>
                </a:pPr>
                <a:r>
                  <a:rPr lang="zh-CN" altLang="en-US" b="1" dirty="0"/>
                  <a:t>命题</a:t>
                </a:r>
                <a:r>
                  <a:rPr lang="en-US" altLang="zh-CN" b="1" dirty="0"/>
                  <a:t>3</a:t>
                </a:r>
                <a:r>
                  <a:rPr lang="zh-CN" altLang="en-US" b="1" dirty="0"/>
                  <a:t>：</a:t>
                </a:r>
                <a:r>
                  <a:rPr lang="zh-CN" altLang="en-US" dirty="0"/>
                  <a:t>在该</a:t>
                </a:r>
                <a:r>
                  <a:rPr lang="en-US" altLang="zh-CN" dirty="0"/>
                  <a:t>MRF</a:t>
                </a:r>
                <a:r>
                  <a:rPr lang="zh-CN" altLang="en-US" dirty="0"/>
                  <a:t>模型中，任意节点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在时刻 </a:t>
                </a:r>
                <a14:m>
                  <m:oMath xmlns:m="http://schemas.openxmlformats.org/officeDocument/2006/math">
                    <m:r>
                      <a:rPr lang="en-US" altLang="zh-CN" b="0" i="1" smtClean="0">
                        <a:latin typeface="Cambria Math" panose="02040503050406030204" pitchFamily="18" charset="0"/>
                      </a:rPr>
                      <m:t>𝑡</m:t>
                    </m:r>
                  </m:oMath>
                </a14:m>
                <a:r>
                  <a:rPr lang="zh-CN" altLang="en-US" dirty="0"/>
                  <a:t> 的卸载决策 </a:t>
                </a:r>
                <a14:m>
                  <m:oMath xmlns:m="http://schemas.openxmlformats.org/officeDocument/2006/math">
                    <m:sSubSup>
                      <m:sSubSupPr>
                        <m:ctrlPr>
                          <a:rPr lang="en-US" altLang="zh-CN" i="1" dirty="0" err="1">
                            <a:latin typeface="Cambria Math" panose="02040503050406030204" pitchFamily="18" charset="0"/>
                          </a:rPr>
                        </m:ctrlPr>
                      </m:sSubSupPr>
                      <m:e>
                        <m:r>
                          <a:rPr lang="en-US" altLang="zh-CN" i="1" dirty="0" smtClean="0">
                            <a:latin typeface="Cambria Math" panose="02040503050406030204" pitchFamily="18" charset="0"/>
                          </a:rPr>
                          <m:t>𝐴</m:t>
                        </m:r>
                      </m:e>
                      <m:sub>
                        <m:r>
                          <a:rPr lang="en-US" altLang="zh-CN" i="1" dirty="0" err="1">
                            <a:latin typeface="Cambria Math" panose="02040503050406030204" pitchFamily="18" charset="0"/>
                          </a:rPr>
                          <m:t>𝑖</m:t>
                        </m:r>
                      </m:sub>
                      <m:sup>
                        <m:r>
                          <a:rPr lang="en-US" altLang="zh-CN" i="1" dirty="0" err="1">
                            <a:latin typeface="Cambria Math" panose="02040503050406030204" pitchFamily="18" charset="0"/>
                          </a:rPr>
                          <m:t>𝑡</m:t>
                        </m:r>
                      </m:sup>
                    </m:sSubSup>
                  </m:oMath>
                </a14:m>
                <a:r>
                  <a:rPr lang="zh-CN" altLang="en-US" dirty="0"/>
                  <a:t>，在给定集群中所有其他决策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b>
                    </m:sSub>
                  </m:oMath>
                </a14:m>
                <a:r>
                  <a:rPr lang="zh-CN" altLang="en-US" dirty="0"/>
                  <a:t> 的条件下的概率分布，仅取决于其马尔可夫毯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𝑀𝐵</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sub>
                    </m:sSub>
                  </m:oMath>
                </a14:m>
                <a:r>
                  <a:rPr lang="zh-CN" altLang="en-US" dirty="0"/>
                  <a:t>内的决策。其中马尔可夫毯在物理上精确对应于所有与决策 </a:t>
                </a:r>
                <a14:m>
                  <m:oMath xmlns:m="http://schemas.openxmlformats.org/officeDocument/2006/math">
                    <m:sSubSup>
                      <m:sSubSupPr>
                        <m:ctrlPr>
                          <a:rPr lang="en-US" altLang="zh-CN" i="1" dirty="0" err="1">
                            <a:latin typeface="Cambria Math" panose="02040503050406030204" pitchFamily="18" charset="0"/>
                          </a:rPr>
                        </m:ctrlPr>
                      </m:sSubSupPr>
                      <m:e>
                        <m:r>
                          <a:rPr lang="en-US" altLang="zh-CN" i="1" dirty="0" smtClean="0">
                            <a:latin typeface="Cambria Math" panose="02040503050406030204" pitchFamily="18" charset="0"/>
                          </a:rPr>
                          <m:t>𝐴</m:t>
                        </m:r>
                      </m:e>
                      <m:sub>
                        <m:r>
                          <a:rPr lang="en-US" altLang="zh-CN" i="1" dirty="0" err="1">
                            <a:latin typeface="Cambria Math" panose="02040503050406030204" pitchFamily="18" charset="0"/>
                          </a:rPr>
                          <m:t>𝑖</m:t>
                        </m:r>
                      </m:sub>
                      <m:sup>
                        <m:r>
                          <a:rPr lang="en-US" altLang="zh-CN" i="1" dirty="0" err="1">
                            <a:latin typeface="Cambria Math" panose="02040503050406030204" pitchFamily="18" charset="0"/>
                          </a:rPr>
                          <m:t>𝑡</m:t>
                        </m:r>
                      </m:sup>
                    </m:sSubSup>
                  </m:oMath>
                </a14:m>
                <a:r>
                  <a:rPr lang="zh-CN" altLang="en-US" dirty="0"/>
                  <a:t>直接产生成本耦合的其他决策。</a:t>
                </a:r>
              </a:p>
            </p:txBody>
          </p:sp>
        </mc:Choice>
        <mc:Fallback>
          <p:sp>
            <p:nvSpPr>
              <p:cNvPr id="2" name="文本框 1">
                <a:extLst>
                  <a:ext uri="{FF2B5EF4-FFF2-40B4-BE49-F238E27FC236}">
                    <a16:creationId xmlns:a16="http://schemas.microsoft.com/office/drawing/2014/main" id="{DC491D0C-4A36-4800-9ADA-AD0C68584F4C}"/>
                  </a:ext>
                </a:extLst>
              </p:cNvPr>
              <p:cNvSpPr txBox="1">
                <a:spLocks noRot="1" noChangeAspect="1" noMove="1" noResize="1" noEditPoints="1" noAdjustHandles="1" noChangeArrowheads="1" noChangeShapeType="1" noTextEdit="1"/>
              </p:cNvSpPr>
              <p:nvPr/>
            </p:nvSpPr>
            <p:spPr>
              <a:xfrm>
                <a:off x="425220" y="4487637"/>
                <a:ext cx="11163300" cy="1350370"/>
              </a:xfrm>
              <a:prstGeom prst="rect">
                <a:avLst/>
              </a:prstGeom>
              <a:blipFill>
                <a:blip r:embed="rId3"/>
                <a:stretch>
                  <a:fillRect l="-492" b="-67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BF217D8-6268-4E81-A82C-3CDB47ADEF8B}"/>
                  </a:ext>
                </a:extLst>
              </p:cNvPr>
              <p:cNvSpPr txBox="1"/>
              <p:nvPr/>
            </p:nvSpPr>
            <p:spPr>
              <a:xfrm>
                <a:off x="420497" y="1397128"/>
                <a:ext cx="9518953" cy="369332"/>
              </a:xfrm>
              <a:prstGeom prst="rect">
                <a:avLst/>
              </a:prstGeom>
              <a:noFill/>
            </p:spPr>
            <p:txBody>
              <a:bodyPr wrap="none" rtlCol="0">
                <a:spAutoFit/>
              </a:bodyPr>
              <a:lstStyle/>
              <a:p>
                <a:r>
                  <a:rPr lang="zh-CN" altLang="en-US" b="1" dirty="0"/>
                  <a:t>命题</a:t>
                </a:r>
                <a:r>
                  <a:rPr lang="en-US" altLang="zh-CN" b="1" dirty="0"/>
                  <a:t>1</a:t>
                </a:r>
                <a:r>
                  <a:rPr lang="zh-CN" altLang="en-US" b="1" dirty="0"/>
                  <a:t>：</a:t>
                </a:r>
                <a:r>
                  <a:rPr lang="zh-CN" altLang="en-US" dirty="0"/>
                  <a:t>所构建的</a:t>
                </a:r>
                <a:r>
                  <a:rPr lang="en-US" altLang="zh-CN" dirty="0"/>
                  <a:t>MRF</a:t>
                </a:r>
                <a:r>
                  <a:rPr lang="zh-CN" altLang="en-US" dirty="0"/>
                  <a:t>模型的</a:t>
                </a:r>
                <a:r>
                  <a:rPr lang="en-US" altLang="zh-CN" dirty="0"/>
                  <a:t>MAP</a:t>
                </a:r>
                <a:r>
                  <a:rPr lang="zh-CN" altLang="en-US" dirty="0"/>
                  <a:t>推断问题，即最小化能量函数 </a:t>
                </a:r>
                <a14:m>
                  <m:oMath xmlns:m="http://schemas.openxmlformats.org/officeDocument/2006/math">
                    <m:r>
                      <a:rPr lang="en-US" altLang="zh-CN" i="1" dirty="0" smtClean="0">
                        <a:latin typeface="Cambria Math" panose="02040503050406030204" pitchFamily="18" charset="0"/>
                      </a:rPr>
                      <m:t>𝐸</m:t>
                    </m:r>
                    <m:d>
                      <m:dPr>
                        <m:ctrlPr>
                          <a:rPr lang="en-US" altLang="zh-CN" i="1" dirty="0">
                            <a:latin typeface="Cambria Math" panose="02040503050406030204" pitchFamily="18" charset="0"/>
                          </a:rPr>
                        </m:ctrlPr>
                      </m:dPr>
                      <m:e>
                        <m:r>
                          <a:rPr lang="en-US" altLang="zh-CN" b="1" i="1" dirty="0" smtClean="0">
                            <a:latin typeface="Cambria Math" panose="02040503050406030204" pitchFamily="18" charset="0"/>
                          </a:rPr>
                          <m:t>𝑨</m:t>
                        </m:r>
                      </m:e>
                    </m:d>
                  </m:oMath>
                </a14:m>
                <a:r>
                  <a:rPr lang="en-US" altLang="zh-CN" dirty="0"/>
                  <a:t> </a:t>
                </a:r>
                <a:r>
                  <a:rPr lang="zh-CN" altLang="en-US" dirty="0"/>
                  <a:t>的问题，是</a:t>
                </a:r>
                <a:r>
                  <a:rPr lang="en-US" altLang="zh-CN" dirty="0"/>
                  <a:t>NP-hard</a:t>
                </a:r>
                <a:r>
                  <a:rPr lang="zh-CN" altLang="en-US" dirty="0"/>
                  <a:t>的。</a:t>
                </a:r>
              </a:p>
            </p:txBody>
          </p:sp>
        </mc:Choice>
        <mc:Fallback xmlns="">
          <p:sp>
            <p:nvSpPr>
              <p:cNvPr id="3" name="文本框 2">
                <a:extLst>
                  <a:ext uri="{FF2B5EF4-FFF2-40B4-BE49-F238E27FC236}">
                    <a16:creationId xmlns:a16="http://schemas.microsoft.com/office/drawing/2014/main" id="{3BF217D8-6268-4E81-A82C-3CDB47ADEF8B}"/>
                  </a:ext>
                </a:extLst>
              </p:cNvPr>
              <p:cNvSpPr txBox="1">
                <a:spLocks noRot="1" noChangeAspect="1" noMove="1" noResize="1" noEditPoints="1" noAdjustHandles="1" noChangeArrowheads="1" noChangeShapeType="1" noTextEdit="1"/>
              </p:cNvSpPr>
              <p:nvPr/>
            </p:nvSpPr>
            <p:spPr>
              <a:xfrm>
                <a:off x="420497" y="1397128"/>
                <a:ext cx="9518953" cy="369332"/>
              </a:xfrm>
              <a:prstGeom prst="rect">
                <a:avLst/>
              </a:prstGeom>
              <a:blipFill>
                <a:blip r:embed="rId4"/>
                <a:stretch>
                  <a:fillRect l="-577" t="-8197" b="-245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6170FE50-6F35-4ACB-AE47-A8254E72A226}"/>
                  </a:ext>
                </a:extLst>
              </p:cNvPr>
              <p:cNvSpPr txBox="1"/>
              <p:nvPr/>
            </p:nvSpPr>
            <p:spPr>
              <a:xfrm>
                <a:off x="420497" y="2856460"/>
                <a:ext cx="11163300" cy="902363"/>
              </a:xfrm>
              <a:prstGeom prst="rect">
                <a:avLst/>
              </a:prstGeom>
              <a:noFill/>
            </p:spPr>
            <p:txBody>
              <a:bodyPr wrap="square" rtlCol="0">
                <a:spAutoFit/>
              </a:bodyPr>
              <a:lstStyle/>
              <a:p>
                <a:pPr>
                  <a:lnSpc>
                    <a:spcPct val="150000"/>
                  </a:lnSpc>
                </a:pPr>
                <a:r>
                  <a:rPr lang="zh-CN" altLang="en-US" b="1" dirty="0"/>
                  <a:t>命题</a:t>
                </a:r>
                <a:r>
                  <a:rPr lang="en-US" altLang="zh-CN" b="1" dirty="0"/>
                  <a:t>2</a:t>
                </a:r>
                <a:r>
                  <a:rPr lang="zh-CN" altLang="en-US" b="1" dirty="0"/>
                  <a:t>：</a:t>
                </a:r>
                <a:r>
                  <a:rPr lang="zh-CN" altLang="en-US" dirty="0"/>
                  <a:t>竞争势函数 </a:t>
                </a:r>
                <a14:m>
                  <m:oMath xmlns:m="http://schemas.openxmlformats.org/officeDocument/2006/math">
                    <m:sSup>
                      <m:sSupPr>
                        <m:ctrlPr>
                          <a:rPr lang="en-US" altLang="zh-CN" i="1" dirty="0">
                            <a:latin typeface="Cambria Math" panose="02040503050406030204" pitchFamily="18" charset="0"/>
                          </a:rPr>
                        </m:ctrlPr>
                      </m:sSupPr>
                      <m:e>
                        <m:r>
                          <a:rPr lang="en-US" altLang="zh-CN" i="1" dirty="0" smtClean="0">
                            <a:latin typeface="Cambria Math" panose="02040503050406030204" pitchFamily="18" charset="0"/>
                          </a:rPr>
                          <m:t>𝑉</m:t>
                        </m:r>
                      </m:e>
                      <m:sup>
                        <m:r>
                          <a:rPr lang="en-US" altLang="zh-CN" i="1" dirty="0" smtClean="0">
                            <a:latin typeface="Cambria Math" panose="02040503050406030204" pitchFamily="18" charset="0"/>
                          </a:rPr>
                          <m:t>𝑐</m:t>
                        </m:r>
                        <m:r>
                          <a:rPr lang="en-US" altLang="zh-CN" b="0" i="1" dirty="0" smtClean="0">
                            <a:latin typeface="Cambria Math" panose="02040503050406030204" pitchFamily="18" charset="0"/>
                          </a:rPr>
                          <m:t>𝑜𝑛𝑡𝑒𝑛𝑡𝑖𝑜𝑛</m:t>
                        </m:r>
                      </m:sup>
                    </m:sSup>
                  </m:oMath>
                </a14:m>
                <a:r>
                  <a:rPr lang="en-US" altLang="zh-CN" dirty="0"/>
                  <a:t> </a:t>
                </a:r>
                <a:r>
                  <a:rPr lang="zh-CN" altLang="en-US" dirty="0"/>
                  <a:t>是非子模 </a:t>
                </a:r>
                <a:r>
                  <a:rPr lang="en-US" altLang="zh-CN" dirty="0"/>
                  <a:t>(non-submodular) </a:t>
                </a:r>
                <a:r>
                  <a:rPr lang="zh-CN" altLang="en-US" dirty="0"/>
                  <a:t>的，因此，能够保证最优解的图割等标准</a:t>
                </a:r>
                <a:r>
                  <a:rPr lang="en-US" altLang="zh-CN" dirty="0"/>
                  <a:t>MRF</a:t>
                </a:r>
                <a:r>
                  <a:rPr lang="zh-CN" altLang="en-US" dirty="0"/>
                  <a:t>推断算法不直接适用。</a:t>
                </a:r>
              </a:p>
            </p:txBody>
          </p:sp>
        </mc:Choice>
        <mc:Fallback>
          <p:sp>
            <p:nvSpPr>
              <p:cNvPr id="4" name="文本框 3">
                <a:extLst>
                  <a:ext uri="{FF2B5EF4-FFF2-40B4-BE49-F238E27FC236}">
                    <a16:creationId xmlns:a16="http://schemas.microsoft.com/office/drawing/2014/main" id="{6170FE50-6F35-4ACB-AE47-A8254E72A226}"/>
                  </a:ext>
                </a:extLst>
              </p:cNvPr>
              <p:cNvSpPr txBox="1">
                <a:spLocks noRot="1" noChangeAspect="1" noMove="1" noResize="1" noEditPoints="1" noAdjustHandles="1" noChangeArrowheads="1" noChangeShapeType="1" noTextEdit="1"/>
              </p:cNvSpPr>
              <p:nvPr/>
            </p:nvSpPr>
            <p:spPr>
              <a:xfrm>
                <a:off x="420497" y="2856460"/>
                <a:ext cx="11163300" cy="902363"/>
              </a:xfrm>
              <a:prstGeom prst="rect">
                <a:avLst/>
              </a:prstGeom>
              <a:blipFill>
                <a:blip r:embed="rId5"/>
                <a:stretch>
                  <a:fillRect l="-492" b="-8108"/>
                </a:stretch>
              </a:blipFill>
            </p:spPr>
            <p:txBody>
              <a:bodyPr/>
              <a:lstStyle/>
              <a:p>
                <a:r>
                  <a:rPr lang="zh-CN" altLang="en-US">
                    <a:noFill/>
                  </a:rPr>
                  <a:t> </a:t>
                </a:r>
              </a:p>
            </p:txBody>
          </p:sp>
        </mc:Fallback>
      </mc:AlternateContent>
      <p:sp>
        <p:nvSpPr>
          <p:cNvPr id="5" name="箭头: 右 4">
            <a:extLst>
              <a:ext uri="{FF2B5EF4-FFF2-40B4-BE49-F238E27FC236}">
                <a16:creationId xmlns:a16="http://schemas.microsoft.com/office/drawing/2014/main" id="{B3D216B0-92C5-4EB9-A41D-A753B763EE52}"/>
              </a:ext>
            </a:extLst>
          </p:cNvPr>
          <p:cNvSpPr/>
          <p:nvPr/>
        </p:nvSpPr>
        <p:spPr>
          <a:xfrm>
            <a:off x="2844570" y="6058498"/>
            <a:ext cx="1136650" cy="3683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B5A96CB-187A-4D29-B206-5CA2C133F69D}"/>
              </a:ext>
            </a:extLst>
          </p:cNvPr>
          <p:cNvSpPr txBox="1"/>
          <p:nvPr/>
        </p:nvSpPr>
        <p:spPr>
          <a:xfrm>
            <a:off x="4419370" y="6011637"/>
            <a:ext cx="2262158" cy="369332"/>
          </a:xfrm>
          <a:prstGeom prst="rect">
            <a:avLst/>
          </a:prstGeom>
          <a:noFill/>
        </p:spPr>
        <p:txBody>
          <a:bodyPr wrap="none" rtlCol="0">
            <a:spAutoFit/>
          </a:bodyPr>
          <a:lstStyle/>
          <a:p>
            <a:r>
              <a:rPr lang="zh-CN" altLang="en-US" dirty="0"/>
              <a:t>只需要局部信息交互</a:t>
            </a:r>
          </a:p>
        </p:txBody>
      </p:sp>
      <p:sp>
        <p:nvSpPr>
          <p:cNvPr id="9" name="箭头: 右 8">
            <a:extLst>
              <a:ext uri="{FF2B5EF4-FFF2-40B4-BE49-F238E27FC236}">
                <a16:creationId xmlns:a16="http://schemas.microsoft.com/office/drawing/2014/main" id="{EBC42600-308D-4209-A63B-1E52D55A273B}"/>
              </a:ext>
            </a:extLst>
          </p:cNvPr>
          <p:cNvSpPr/>
          <p:nvPr/>
        </p:nvSpPr>
        <p:spPr>
          <a:xfrm>
            <a:off x="2673120" y="1976607"/>
            <a:ext cx="1136650" cy="3683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0367861F-DEAE-4F97-B8B0-8DF178D4590D}"/>
              </a:ext>
            </a:extLst>
          </p:cNvPr>
          <p:cNvSpPr txBox="1"/>
          <p:nvPr/>
        </p:nvSpPr>
        <p:spPr>
          <a:xfrm>
            <a:off x="4228870" y="1976607"/>
            <a:ext cx="1800493" cy="369332"/>
          </a:xfrm>
          <a:prstGeom prst="rect">
            <a:avLst/>
          </a:prstGeom>
          <a:noFill/>
        </p:spPr>
        <p:txBody>
          <a:bodyPr wrap="none" rtlCol="0">
            <a:spAutoFit/>
          </a:bodyPr>
          <a:lstStyle/>
          <a:p>
            <a:r>
              <a:rPr lang="zh-CN" altLang="en-US" dirty="0"/>
              <a:t>问题求解难度大</a:t>
            </a:r>
          </a:p>
        </p:txBody>
      </p:sp>
      <p:sp>
        <p:nvSpPr>
          <p:cNvPr id="11" name="箭头: 右 10">
            <a:extLst>
              <a:ext uri="{FF2B5EF4-FFF2-40B4-BE49-F238E27FC236}">
                <a16:creationId xmlns:a16="http://schemas.microsoft.com/office/drawing/2014/main" id="{63DB27C8-10C2-4B6C-9FA5-C7E4AE8BFFA3}"/>
              </a:ext>
            </a:extLst>
          </p:cNvPr>
          <p:cNvSpPr/>
          <p:nvPr/>
        </p:nvSpPr>
        <p:spPr>
          <a:xfrm>
            <a:off x="2673120" y="3948612"/>
            <a:ext cx="1136650" cy="3683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B2209DE-675E-4508-944A-90C1A8677AAA}"/>
              </a:ext>
            </a:extLst>
          </p:cNvPr>
          <p:cNvSpPr txBox="1"/>
          <p:nvPr/>
        </p:nvSpPr>
        <p:spPr>
          <a:xfrm>
            <a:off x="4228870" y="3948612"/>
            <a:ext cx="2555508" cy="369332"/>
          </a:xfrm>
          <a:prstGeom prst="rect">
            <a:avLst/>
          </a:prstGeom>
          <a:noFill/>
        </p:spPr>
        <p:txBody>
          <a:bodyPr wrap="none" rtlCol="0">
            <a:spAutoFit/>
          </a:bodyPr>
          <a:lstStyle/>
          <a:p>
            <a:r>
              <a:rPr lang="zh-CN" altLang="en-US" dirty="0"/>
              <a:t>难以采用经典推断算法</a:t>
            </a:r>
          </a:p>
        </p:txBody>
      </p:sp>
    </p:spTree>
    <p:extLst>
      <p:ext uri="{BB962C8B-B14F-4D97-AF65-F5344CB8AC3E}">
        <p14:creationId xmlns:p14="http://schemas.microsoft.com/office/powerpoint/2010/main" val="2056623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8199884" cy="730249"/>
          </a:xfrm>
        </p:spPr>
        <p:txBody>
          <a:bodyPr>
            <a:normAutofit/>
          </a:bodyPr>
          <a:lstStyle/>
          <a:p>
            <a:r>
              <a:rPr lang="zh-CN" altLang="en-US" dirty="0"/>
              <a:t>基于图神经网络的分布式</a:t>
            </a:r>
            <a:r>
              <a:rPr lang="en-US" altLang="zh-CN" dirty="0"/>
              <a:t>MAP</a:t>
            </a:r>
            <a:r>
              <a:rPr lang="zh-CN" altLang="en-US" dirty="0"/>
              <a:t>推断</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33</a:t>
            </a:fld>
            <a:r>
              <a:rPr lang="en-US" altLang="zh-CN" dirty="0">
                <a:solidFill>
                  <a:schemeClr val="accent1">
                    <a:lumMod val="50000"/>
                  </a:schemeClr>
                </a:solidFill>
              </a:rPr>
              <a:t>/40</a:t>
            </a:r>
            <a:endParaRPr lang="zh-CN" altLang="en-US" dirty="0">
              <a:solidFill>
                <a:schemeClr val="accent1">
                  <a:lumMod val="50000"/>
                </a:schemeClr>
              </a:solidFill>
            </a:endParaRPr>
          </a:p>
        </p:txBody>
      </p:sp>
      <p:grpSp>
        <p:nvGrpSpPr>
          <p:cNvPr id="108" name="组合 107">
            <a:extLst>
              <a:ext uri="{FF2B5EF4-FFF2-40B4-BE49-F238E27FC236}">
                <a16:creationId xmlns:a16="http://schemas.microsoft.com/office/drawing/2014/main" id="{B3587348-A444-459C-8CAB-E7FD49FB47B3}"/>
              </a:ext>
            </a:extLst>
          </p:cNvPr>
          <p:cNvGrpSpPr/>
          <p:nvPr/>
        </p:nvGrpSpPr>
        <p:grpSpPr>
          <a:xfrm>
            <a:off x="3975729" y="1817737"/>
            <a:ext cx="8088172" cy="3393180"/>
            <a:chOff x="3206971" y="1689870"/>
            <a:chExt cx="8985030" cy="3769433"/>
          </a:xfrm>
        </p:grpSpPr>
        <p:sp>
          <p:nvSpPr>
            <p:cNvPr id="105" name="矩形: 圆角 104">
              <a:extLst>
                <a:ext uri="{FF2B5EF4-FFF2-40B4-BE49-F238E27FC236}">
                  <a16:creationId xmlns:a16="http://schemas.microsoft.com/office/drawing/2014/main" id="{5B1C076A-0607-41A1-9B5D-42F5DEB0F93D}"/>
                </a:ext>
              </a:extLst>
            </p:cNvPr>
            <p:cNvSpPr/>
            <p:nvPr/>
          </p:nvSpPr>
          <p:spPr>
            <a:xfrm>
              <a:off x="3206971" y="1689870"/>
              <a:ext cx="8985030" cy="3769433"/>
            </a:xfrm>
            <a:prstGeom prst="roundRect">
              <a:avLst>
                <a:gd name="adj" fmla="val 2356"/>
              </a:avLst>
            </a:prstGeom>
            <a:solidFill>
              <a:schemeClr val="accent6">
                <a:lumMod val="20000"/>
                <a:lumOff val="80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圆角 3">
              <a:extLst>
                <a:ext uri="{FF2B5EF4-FFF2-40B4-BE49-F238E27FC236}">
                  <a16:creationId xmlns:a16="http://schemas.microsoft.com/office/drawing/2014/main" id="{AF3C92FB-92B4-437F-B54E-C58FFF9E0801}"/>
                </a:ext>
              </a:extLst>
            </p:cNvPr>
            <p:cNvSpPr/>
            <p:nvPr/>
          </p:nvSpPr>
          <p:spPr>
            <a:xfrm>
              <a:off x="6774502" y="2521175"/>
              <a:ext cx="4501244" cy="2678464"/>
            </a:xfrm>
            <a:prstGeom prst="roundRect">
              <a:avLst>
                <a:gd name="adj" fmla="val 6697"/>
              </a:avLst>
            </a:prstGeom>
            <a:solidFill>
              <a:srgbClr val="E1D5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D660C6D1-F0BA-41F9-A2F8-221FF6F378FB}"/>
                </a:ext>
              </a:extLst>
            </p:cNvPr>
            <p:cNvSpPr/>
            <p:nvPr/>
          </p:nvSpPr>
          <p:spPr>
            <a:xfrm>
              <a:off x="6651338" y="2373523"/>
              <a:ext cx="4501244" cy="2678464"/>
            </a:xfrm>
            <a:prstGeom prst="roundRect">
              <a:avLst>
                <a:gd name="adj" fmla="val 6697"/>
              </a:avLst>
            </a:prstGeom>
            <a:solidFill>
              <a:srgbClr val="E1D5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68942981-D208-45B9-9CDD-A58955EA1061}"/>
                </a:ext>
              </a:extLst>
            </p:cNvPr>
            <p:cNvSpPr/>
            <p:nvPr/>
          </p:nvSpPr>
          <p:spPr>
            <a:xfrm>
              <a:off x="3764953" y="2930336"/>
              <a:ext cx="2470100" cy="1760025"/>
            </a:xfrm>
            <a:prstGeom prst="roundRect">
              <a:avLst>
                <a:gd name="adj" fmla="val 9134"/>
              </a:avLst>
            </a:prstGeom>
            <a:solidFill>
              <a:srgbClr val="F2F8F2"/>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F9EDD9A5-81BC-4FC8-A186-EA128635DDFE}"/>
                </a:ext>
              </a:extLst>
            </p:cNvPr>
            <p:cNvSpPr/>
            <p:nvPr/>
          </p:nvSpPr>
          <p:spPr>
            <a:xfrm>
              <a:off x="3652374" y="2803149"/>
              <a:ext cx="2470100" cy="1760025"/>
            </a:xfrm>
            <a:prstGeom prst="roundRect">
              <a:avLst>
                <a:gd name="adj" fmla="val 9134"/>
              </a:avLst>
            </a:prstGeom>
            <a:solidFill>
              <a:srgbClr val="F2F8F2"/>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F91CA39D-E69E-4CB2-99CF-00D8F575BC94}"/>
                </a:ext>
              </a:extLst>
            </p:cNvPr>
            <p:cNvSpPr/>
            <p:nvPr/>
          </p:nvSpPr>
          <p:spPr>
            <a:xfrm>
              <a:off x="3522733" y="2662097"/>
              <a:ext cx="2470100" cy="1760025"/>
            </a:xfrm>
            <a:prstGeom prst="roundRect">
              <a:avLst>
                <a:gd name="adj" fmla="val 9134"/>
              </a:avLst>
            </a:prstGeom>
            <a:solidFill>
              <a:srgbClr val="F2F8F2"/>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DBD4B379-27CB-4CE9-AEDA-22EAC42CC6E0}"/>
                </a:ext>
              </a:extLst>
            </p:cNvPr>
            <p:cNvSpPr/>
            <p:nvPr/>
          </p:nvSpPr>
          <p:spPr>
            <a:xfrm>
              <a:off x="3678543" y="2813168"/>
              <a:ext cx="966083" cy="1456345"/>
            </a:xfrm>
            <a:prstGeom prst="roundRect">
              <a:avLst>
                <a:gd name="adj" fmla="val 9134"/>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65C4EC08-5E9D-4AA5-9F78-198A752F005A}"/>
                </a:ext>
              </a:extLst>
            </p:cNvPr>
            <p:cNvSpPr/>
            <p:nvPr/>
          </p:nvSpPr>
          <p:spPr>
            <a:xfrm>
              <a:off x="6476333" y="2241426"/>
              <a:ext cx="4501244" cy="2678464"/>
            </a:xfrm>
            <a:prstGeom prst="roundRect">
              <a:avLst>
                <a:gd name="adj" fmla="val 6697"/>
              </a:avLst>
            </a:prstGeom>
            <a:solidFill>
              <a:srgbClr val="E1D5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1" name="流程图: 接点 10">
                  <a:extLst>
                    <a:ext uri="{FF2B5EF4-FFF2-40B4-BE49-F238E27FC236}">
                      <a16:creationId xmlns:a16="http://schemas.microsoft.com/office/drawing/2014/main" id="{023F88ED-1ADC-4F85-8396-FEC9294C0BDE}"/>
                    </a:ext>
                  </a:extLst>
                </p:cNvPr>
                <p:cNvSpPr/>
                <p:nvPr/>
              </p:nvSpPr>
              <p:spPr>
                <a:xfrm>
                  <a:off x="6753563" y="2782465"/>
                  <a:ext cx="180000" cy="180000"/>
                </a:xfrm>
                <a:prstGeom prst="flowChartConnector">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rPr>
                          <m:t>𝑖</m:t>
                        </m:r>
                      </m:oMath>
                    </m:oMathPara>
                  </a14:m>
                  <a:endParaRPr lang="zh-CN" altLang="en-US" sz="1200" dirty="0">
                    <a:solidFill>
                      <a:schemeClr val="tx1"/>
                    </a:solidFill>
                  </a:endParaRPr>
                </a:p>
              </p:txBody>
            </p:sp>
          </mc:Choice>
          <mc:Fallback>
            <p:sp>
              <p:nvSpPr>
                <p:cNvPr id="11" name="流程图: 接点 10">
                  <a:extLst>
                    <a:ext uri="{FF2B5EF4-FFF2-40B4-BE49-F238E27FC236}">
                      <a16:creationId xmlns:a16="http://schemas.microsoft.com/office/drawing/2014/main" id="{023F88ED-1ADC-4F85-8396-FEC9294C0BDE}"/>
                    </a:ext>
                  </a:extLst>
                </p:cNvPr>
                <p:cNvSpPr>
                  <a:spLocks noRot="1" noChangeAspect="1" noMove="1" noResize="1" noEditPoints="1" noAdjustHandles="1" noChangeArrowheads="1" noChangeShapeType="1" noTextEdit="1"/>
                </p:cNvSpPr>
                <p:nvPr/>
              </p:nvSpPr>
              <p:spPr>
                <a:xfrm>
                  <a:off x="6753563" y="2782465"/>
                  <a:ext cx="180000" cy="180000"/>
                </a:xfrm>
                <a:prstGeom prst="flowChartConnector">
                  <a:avLst/>
                </a:prstGeom>
                <a:blipFill>
                  <a:blip r:embed="rId3"/>
                  <a:stretch>
                    <a:fillRect l="-7143" b="-10714"/>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流程图: 接点 11">
                  <a:extLst>
                    <a:ext uri="{FF2B5EF4-FFF2-40B4-BE49-F238E27FC236}">
                      <a16:creationId xmlns:a16="http://schemas.microsoft.com/office/drawing/2014/main" id="{DB396E99-AAAD-4526-B7F2-8678A05DFEC2}"/>
                    </a:ext>
                  </a:extLst>
                </p:cNvPr>
                <p:cNvSpPr/>
                <p:nvPr/>
              </p:nvSpPr>
              <p:spPr>
                <a:xfrm>
                  <a:off x="7121299" y="2782464"/>
                  <a:ext cx="180000" cy="180000"/>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b="0" i="1" smtClean="0">
                            <a:solidFill>
                              <a:schemeClr val="bg1"/>
                            </a:solidFill>
                            <a:latin typeface="Cambria Math" panose="02040503050406030204" pitchFamily="18" charset="0"/>
                          </a:rPr>
                          <m:t>𝑗</m:t>
                        </m:r>
                      </m:oMath>
                    </m:oMathPara>
                  </a14:m>
                  <a:endParaRPr lang="zh-CN" altLang="en-US" sz="1100" dirty="0">
                    <a:solidFill>
                      <a:schemeClr val="bg1"/>
                    </a:solidFill>
                  </a:endParaRPr>
                </a:p>
              </p:txBody>
            </p:sp>
          </mc:Choice>
          <mc:Fallback>
            <p:sp>
              <p:nvSpPr>
                <p:cNvPr id="12" name="流程图: 接点 11">
                  <a:extLst>
                    <a:ext uri="{FF2B5EF4-FFF2-40B4-BE49-F238E27FC236}">
                      <a16:creationId xmlns:a16="http://schemas.microsoft.com/office/drawing/2014/main" id="{DB396E99-AAAD-4526-B7F2-8678A05DFEC2}"/>
                    </a:ext>
                  </a:extLst>
                </p:cNvPr>
                <p:cNvSpPr>
                  <a:spLocks noRot="1" noChangeAspect="1" noMove="1" noResize="1" noEditPoints="1" noAdjustHandles="1" noChangeArrowheads="1" noChangeShapeType="1" noTextEdit="1"/>
                </p:cNvSpPr>
                <p:nvPr/>
              </p:nvSpPr>
              <p:spPr>
                <a:xfrm>
                  <a:off x="7121299" y="2782464"/>
                  <a:ext cx="180000" cy="180000"/>
                </a:xfrm>
                <a:prstGeom prst="flowChartConnector">
                  <a:avLst/>
                </a:prstGeom>
                <a:blipFill>
                  <a:blip r:embed="rId4"/>
                  <a:stretch>
                    <a:fillRect l="-10345" b="-35714"/>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流程图: 接点 12">
                  <a:extLst>
                    <a:ext uri="{FF2B5EF4-FFF2-40B4-BE49-F238E27FC236}">
                      <a16:creationId xmlns:a16="http://schemas.microsoft.com/office/drawing/2014/main" id="{56D95B93-0271-4465-91DB-C289630D0647}"/>
                    </a:ext>
                  </a:extLst>
                </p:cNvPr>
                <p:cNvSpPr/>
                <p:nvPr/>
              </p:nvSpPr>
              <p:spPr>
                <a:xfrm>
                  <a:off x="7433361" y="2487163"/>
                  <a:ext cx="180000" cy="180000"/>
                </a:xfrm>
                <a:prstGeom prst="flowChartConnector">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rPr>
                          <m:t>𝑢</m:t>
                        </m:r>
                      </m:oMath>
                    </m:oMathPara>
                  </a14:m>
                  <a:endParaRPr lang="zh-CN" altLang="en-US" sz="1200" dirty="0">
                    <a:solidFill>
                      <a:schemeClr val="tx1"/>
                    </a:solidFill>
                  </a:endParaRPr>
                </a:p>
              </p:txBody>
            </p:sp>
          </mc:Choice>
          <mc:Fallback>
            <p:sp>
              <p:nvSpPr>
                <p:cNvPr id="13" name="流程图: 接点 12">
                  <a:extLst>
                    <a:ext uri="{FF2B5EF4-FFF2-40B4-BE49-F238E27FC236}">
                      <a16:creationId xmlns:a16="http://schemas.microsoft.com/office/drawing/2014/main" id="{56D95B93-0271-4465-91DB-C289630D0647}"/>
                    </a:ext>
                  </a:extLst>
                </p:cNvPr>
                <p:cNvSpPr>
                  <a:spLocks noRot="1" noChangeAspect="1" noMove="1" noResize="1" noEditPoints="1" noAdjustHandles="1" noChangeArrowheads="1" noChangeShapeType="1" noTextEdit="1"/>
                </p:cNvSpPr>
                <p:nvPr/>
              </p:nvSpPr>
              <p:spPr>
                <a:xfrm>
                  <a:off x="7433361" y="2487163"/>
                  <a:ext cx="180000" cy="180000"/>
                </a:xfrm>
                <a:prstGeom prst="flowChartConnector">
                  <a:avLst/>
                </a:prstGeom>
                <a:blipFill>
                  <a:blip r:embed="rId5"/>
                  <a:stretch>
                    <a:fillRect l="-10345" b="-3448"/>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流程图: 接点 13">
                  <a:extLst>
                    <a:ext uri="{FF2B5EF4-FFF2-40B4-BE49-F238E27FC236}">
                      <a16:creationId xmlns:a16="http://schemas.microsoft.com/office/drawing/2014/main" id="{F216672D-D95E-4FB2-B5D0-DC9F31DEC28D}"/>
                    </a:ext>
                  </a:extLst>
                </p:cNvPr>
                <p:cNvSpPr/>
                <p:nvPr/>
              </p:nvSpPr>
              <p:spPr>
                <a:xfrm>
                  <a:off x="7433361" y="3083424"/>
                  <a:ext cx="180000" cy="180000"/>
                </a:xfrm>
                <a:prstGeom prst="flowChartConnector">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𝑤</m:t>
                        </m:r>
                      </m:oMath>
                    </m:oMathPara>
                  </a14:m>
                  <a:endParaRPr lang="zh-CN" altLang="en-US" sz="1400" dirty="0">
                    <a:solidFill>
                      <a:schemeClr val="tx1"/>
                    </a:solidFill>
                  </a:endParaRPr>
                </a:p>
              </p:txBody>
            </p:sp>
          </mc:Choice>
          <mc:Fallback>
            <p:sp>
              <p:nvSpPr>
                <p:cNvPr id="14" name="流程图: 接点 13">
                  <a:extLst>
                    <a:ext uri="{FF2B5EF4-FFF2-40B4-BE49-F238E27FC236}">
                      <a16:creationId xmlns:a16="http://schemas.microsoft.com/office/drawing/2014/main" id="{F216672D-D95E-4FB2-B5D0-DC9F31DEC28D}"/>
                    </a:ext>
                  </a:extLst>
                </p:cNvPr>
                <p:cNvSpPr>
                  <a:spLocks noRot="1" noChangeAspect="1" noMove="1" noResize="1" noEditPoints="1" noAdjustHandles="1" noChangeArrowheads="1" noChangeShapeType="1" noTextEdit="1"/>
                </p:cNvSpPr>
                <p:nvPr/>
              </p:nvSpPr>
              <p:spPr>
                <a:xfrm>
                  <a:off x="7433361" y="3083424"/>
                  <a:ext cx="180000" cy="180000"/>
                </a:xfrm>
                <a:prstGeom prst="flowChartConnector">
                  <a:avLst/>
                </a:prstGeom>
                <a:blipFill>
                  <a:blip r:embed="rId6"/>
                  <a:stretch>
                    <a:fillRect l="-27586" b="-10345"/>
                  </a:stretch>
                </a:blipFill>
                <a:ln>
                  <a:solidFill>
                    <a:schemeClr val="tx1"/>
                  </a:solidFill>
                </a:ln>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A3AD939B-56D4-445A-993A-C1736F323E26}"/>
                </a:ext>
              </a:extLst>
            </p:cNvPr>
            <p:cNvCxnSpPr>
              <a:stCxn id="11" idx="6"/>
              <a:endCxn id="12" idx="2"/>
            </p:cNvCxnSpPr>
            <p:nvPr/>
          </p:nvCxnSpPr>
          <p:spPr>
            <a:xfrm flipV="1">
              <a:off x="6933563" y="2872464"/>
              <a:ext cx="187736" cy="1"/>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9ABB238-E985-46F5-B3C2-C71F26AC2BB6}"/>
                </a:ext>
              </a:extLst>
            </p:cNvPr>
            <p:cNvCxnSpPr>
              <a:stCxn id="13" idx="3"/>
              <a:endCxn id="12" idx="7"/>
            </p:cNvCxnSpPr>
            <p:nvPr/>
          </p:nvCxnSpPr>
          <p:spPr>
            <a:xfrm flipH="1">
              <a:off x="7274939" y="2640803"/>
              <a:ext cx="184782" cy="16802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AD9B8FA8-23CE-4715-A2FC-D6C264104369}"/>
                </a:ext>
              </a:extLst>
            </p:cNvPr>
            <p:cNvCxnSpPr>
              <a:stCxn id="14" idx="1"/>
              <a:endCxn id="12" idx="5"/>
            </p:cNvCxnSpPr>
            <p:nvPr/>
          </p:nvCxnSpPr>
          <p:spPr>
            <a:xfrm flipH="1" flipV="1">
              <a:off x="7274939" y="2936104"/>
              <a:ext cx="184782" cy="17368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8DD9C435-E284-4631-911D-D3BF0FB57D6A}"/>
                </a:ext>
              </a:extLst>
            </p:cNvPr>
            <p:cNvSpPr/>
            <p:nvPr/>
          </p:nvSpPr>
          <p:spPr>
            <a:xfrm>
              <a:off x="6695427" y="2385604"/>
              <a:ext cx="993764" cy="937240"/>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0" name="流程图: 接点 19">
                  <a:extLst>
                    <a:ext uri="{FF2B5EF4-FFF2-40B4-BE49-F238E27FC236}">
                      <a16:creationId xmlns:a16="http://schemas.microsoft.com/office/drawing/2014/main" id="{6F5065EC-C483-4A15-8372-485013D3C6DA}"/>
                    </a:ext>
                  </a:extLst>
                </p:cNvPr>
                <p:cNvSpPr/>
                <p:nvPr/>
              </p:nvSpPr>
              <p:spPr>
                <a:xfrm>
                  <a:off x="6743946" y="4202713"/>
                  <a:ext cx="180000" cy="180000"/>
                </a:xfrm>
                <a:prstGeom prst="flowChartConnector">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rPr>
                          <m:t>𝑖</m:t>
                        </m:r>
                      </m:oMath>
                    </m:oMathPara>
                  </a14:m>
                  <a:endParaRPr lang="zh-CN" altLang="en-US" sz="1200" dirty="0">
                    <a:solidFill>
                      <a:schemeClr val="tx1"/>
                    </a:solidFill>
                  </a:endParaRPr>
                </a:p>
              </p:txBody>
            </p:sp>
          </mc:Choice>
          <mc:Fallback>
            <p:sp>
              <p:nvSpPr>
                <p:cNvPr id="20" name="流程图: 接点 19">
                  <a:extLst>
                    <a:ext uri="{FF2B5EF4-FFF2-40B4-BE49-F238E27FC236}">
                      <a16:creationId xmlns:a16="http://schemas.microsoft.com/office/drawing/2014/main" id="{6F5065EC-C483-4A15-8372-485013D3C6DA}"/>
                    </a:ext>
                  </a:extLst>
                </p:cNvPr>
                <p:cNvSpPr>
                  <a:spLocks noRot="1" noChangeAspect="1" noMove="1" noResize="1" noEditPoints="1" noAdjustHandles="1" noChangeArrowheads="1" noChangeShapeType="1" noTextEdit="1"/>
                </p:cNvSpPr>
                <p:nvPr/>
              </p:nvSpPr>
              <p:spPr>
                <a:xfrm>
                  <a:off x="6743946" y="4202713"/>
                  <a:ext cx="180000" cy="180000"/>
                </a:xfrm>
                <a:prstGeom prst="flowChartConnector">
                  <a:avLst/>
                </a:prstGeom>
                <a:blipFill>
                  <a:blip r:embed="rId7"/>
                  <a:stretch>
                    <a:fillRect l="-6897" b="-10345"/>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流程图: 接点 20">
                  <a:extLst>
                    <a:ext uri="{FF2B5EF4-FFF2-40B4-BE49-F238E27FC236}">
                      <a16:creationId xmlns:a16="http://schemas.microsoft.com/office/drawing/2014/main" id="{4597A27D-CB35-42C1-891C-22416F2260D2}"/>
                    </a:ext>
                  </a:extLst>
                </p:cNvPr>
                <p:cNvSpPr/>
                <p:nvPr/>
              </p:nvSpPr>
              <p:spPr>
                <a:xfrm>
                  <a:off x="7124472" y="4202713"/>
                  <a:ext cx="180000" cy="180000"/>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b="0" i="1" smtClean="0">
                            <a:solidFill>
                              <a:schemeClr val="bg1"/>
                            </a:solidFill>
                            <a:latin typeface="Cambria Math" panose="02040503050406030204" pitchFamily="18" charset="0"/>
                          </a:rPr>
                          <m:t>𝑙</m:t>
                        </m:r>
                      </m:oMath>
                    </m:oMathPara>
                  </a14:m>
                  <a:endParaRPr lang="zh-CN" altLang="en-US" sz="1100" dirty="0">
                    <a:solidFill>
                      <a:schemeClr val="bg1"/>
                    </a:solidFill>
                  </a:endParaRPr>
                </a:p>
              </p:txBody>
            </p:sp>
          </mc:Choice>
          <mc:Fallback>
            <p:sp>
              <p:nvSpPr>
                <p:cNvPr id="21" name="流程图: 接点 20">
                  <a:extLst>
                    <a:ext uri="{FF2B5EF4-FFF2-40B4-BE49-F238E27FC236}">
                      <a16:creationId xmlns:a16="http://schemas.microsoft.com/office/drawing/2014/main" id="{4597A27D-CB35-42C1-891C-22416F2260D2}"/>
                    </a:ext>
                  </a:extLst>
                </p:cNvPr>
                <p:cNvSpPr>
                  <a:spLocks noRot="1" noChangeAspect="1" noMove="1" noResize="1" noEditPoints="1" noAdjustHandles="1" noChangeArrowheads="1" noChangeShapeType="1" noTextEdit="1"/>
                </p:cNvSpPr>
                <p:nvPr/>
              </p:nvSpPr>
              <p:spPr>
                <a:xfrm>
                  <a:off x="7124472" y="4202713"/>
                  <a:ext cx="180000" cy="180000"/>
                </a:xfrm>
                <a:prstGeom prst="flowChartConnector">
                  <a:avLst/>
                </a:prstGeom>
                <a:blipFill>
                  <a:blip r:embed="rId8"/>
                  <a:stretch>
                    <a:fillRect l="-7143" b="-6897"/>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流程图: 接点 21">
                  <a:extLst>
                    <a:ext uri="{FF2B5EF4-FFF2-40B4-BE49-F238E27FC236}">
                      <a16:creationId xmlns:a16="http://schemas.microsoft.com/office/drawing/2014/main" id="{5F5B5975-C824-4A53-AFC9-DEDF0E8EA6FB}"/>
                    </a:ext>
                  </a:extLst>
                </p:cNvPr>
                <p:cNvSpPr/>
                <p:nvPr/>
              </p:nvSpPr>
              <p:spPr>
                <a:xfrm>
                  <a:off x="7388805" y="3876359"/>
                  <a:ext cx="180000" cy="180000"/>
                </a:xfrm>
                <a:prstGeom prst="flowChartConnector">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b="0" i="1" smtClean="0">
                            <a:solidFill>
                              <a:schemeClr val="tx1"/>
                            </a:solidFill>
                            <a:latin typeface="Cambria Math" panose="02040503050406030204" pitchFamily="18" charset="0"/>
                          </a:rPr>
                          <m:t>𝑚</m:t>
                        </m:r>
                      </m:oMath>
                    </m:oMathPara>
                  </a14:m>
                  <a:endParaRPr lang="zh-CN" altLang="en-US" sz="1100" dirty="0">
                    <a:solidFill>
                      <a:schemeClr val="tx1"/>
                    </a:solidFill>
                  </a:endParaRPr>
                </a:p>
              </p:txBody>
            </p:sp>
          </mc:Choice>
          <mc:Fallback>
            <p:sp>
              <p:nvSpPr>
                <p:cNvPr id="22" name="流程图: 接点 21">
                  <a:extLst>
                    <a:ext uri="{FF2B5EF4-FFF2-40B4-BE49-F238E27FC236}">
                      <a16:creationId xmlns:a16="http://schemas.microsoft.com/office/drawing/2014/main" id="{5F5B5975-C824-4A53-AFC9-DEDF0E8EA6FB}"/>
                    </a:ext>
                  </a:extLst>
                </p:cNvPr>
                <p:cNvSpPr>
                  <a:spLocks noRot="1" noChangeAspect="1" noMove="1" noResize="1" noEditPoints="1" noAdjustHandles="1" noChangeArrowheads="1" noChangeShapeType="1" noTextEdit="1"/>
                </p:cNvSpPr>
                <p:nvPr/>
              </p:nvSpPr>
              <p:spPr>
                <a:xfrm>
                  <a:off x="7388805" y="3876359"/>
                  <a:ext cx="180000" cy="180000"/>
                </a:xfrm>
                <a:prstGeom prst="flowChartConnector">
                  <a:avLst/>
                </a:prstGeom>
                <a:blipFill>
                  <a:blip r:embed="rId9"/>
                  <a:stretch>
                    <a:fillRect l="-17857"/>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流程图: 接点 22">
                  <a:extLst>
                    <a:ext uri="{FF2B5EF4-FFF2-40B4-BE49-F238E27FC236}">
                      <a16:creationId xmlns:a16="http://schemas.microsoft.com/office/drawing/2014/main" id="{719AEAF9-2606-406B-BBF6-608491266C15}"/>
                    </a:ext>
                  </a:extLst>
                </p:cNvPr>
                <p:cNvSpPr/>
                <p:nvPr/>
              </p:nvSpPr>
              <p:spPr>
                <a:xfrm>
                  <a:off x="7467948" y="4474386"/>
                  <a:ext cx="180000" cy="180000"/>
                </a:xfrm>
                <a:prstGeom prst="flowChartConnector">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𝑛</m:t>
                        </m:r>
                      </m:oMath>
                    </m:oMathPara>
                  </a14:m>
                  <a:endParaRPr lang="zh-CN" altLang="en-US" sz="1400" dirty="0">
                    <a:solidFill>
                      <a:schemeClr val="tx1"/>
                    </a:solidFill>
                  </a:endParaRPr>
                </a:p>
              </p:txBody>
            </p:sp>
          </mc:Choice>
          <mc:Fallback>
            <p:sp>
              <p:nvSpPr>
                <p:cNvPr id="23" name="流程图: 接点 22">
                  <a:extLst>
                    <a:ext uri="{FF2B5EF4-FFF2-40B4-BE49-F238E27FC236}">
                      <a16:creationId xmlns:a16="http://schemas.microsoft.com/office/drawing/2014/main" id="{719AEAF9-2606-406B-BBF6-608491266C15}"/>
                    </a:ext>
                  </a:extLst>
                </p:cNvPr>
                <p:cNvSpPr>
                  <a:spLocks noRot="1" noChangeAspect="1" noMove="1" noResize="1" noEditPoints="1" noAdjustHandles="1" noChangeArrowheads="1" noChangeShapeType="1" noTextEdit="1"/>
                </p:cNvSpPr>
                <p:nvPr/>
              </p:nvSpPr>
              <p:spPr>
                <a:xfrm>
                  <a:off x="7467948" y="4474386"/>
                  <a:ext cx="180000" cy="180000"/>
                </a:xfrm>
                <a:prstGeom prst="flowChartConnector">
                  <a:avLst/>
                </a:prstGeom>
                <a:blipFill>
                  <a:blip r:embed="rId10"/>
                  <a:stretch>
                    <a:fillRect l="-17241" b="-13793"/>
                  </a:stretch>
                </a:blipFill>
                <a:ln>
                  <a:solidFill>
                    <a:schemeClr val="tx1"/>
                  </a:solidFill>
                </a:ln>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F1B3B8CB-0978-474C-B49F-177B62E0130D}"/>
                </a:ext>
              </a:extLst>
            </p:cNvPr>
            <p:cNvCxnSpPr>
              <a:stCxn id="20" idx="6"/>
              <a:endCxn id="21" idx="2"/>
            </p:cNvCxnSpPr>
            <p:nvPr/>
          </p:nvCxnSpPr>
          <p:spPr>
            <a:xfrm>
              <a:off x="6923946" y="4292713"/>
              <a:ext cx="200526" cy="0"/>
            </a:xfrm>
            <a:prstGeom prst="straightConnector1">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AA8296A-C42D-42FF-8C1B-E06BA3F76763}"/>
                </a:ext>
              </a:extLst>
            </p:cNvPr>
            <p:cNvCxnSpPr>
              <a:stCxn id="22" idx="3"/>
              <a:endCxn id="21" idx="7"/>
            </p:cNvCxnSpPr>
            <p:nvPr/>
          </p:nvCxnSpPr>
          <p:spPr>
            <a:xfrm flipH="1">
              <a:off x="7278112" y="4029999"/>
              <a:ext cx="137053" cy="19907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AC1EFEC-B191-4648-A9C0-55FBCA88D5B9}"/>
                </a:ext>
              </a:extLst>
            </p:cNvPr>
            <p:cNvCxnSpPr>
              <a:stCxn id="23" idx="1"/>
              <a:endCxn id="21" idx="5"/>
            </p:cNvCxnSpPr>
            <p:nvPr/>
          </p:nvCxnSpPr>
          <p:spPr>
            <a:xfrm flipH="1" flipV="1">
              <a:off x="7278112" y="4356353"/>
              <a:ext cx="216196" cy="14439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矩形: 圆角 26">
              <a:extLst>
                <a:ext uri="{FF2B5EF4-FFF2-40B4-BE49-F238E27FC236}">
                  <a16:creationId xmlns:a16="http://schemas.microsoft.com/office/drawing/2014/main" id="{7296AD9E-D646-447F-A7DE-9D2C76ACB605}"/>
                </a:ext>
              </a:extLst>
            </p:cNvPr>
            <p:cNvSpPr/>
            <p:nvPr/>
          </p:nvSpPr>
          <p:spPr>
            <a:xfrm>
              <a:off x="6698601" y="3805853"/>
              <a:ext cx="990590" cy="937240"/>
            </a:xfrm>
            <a:prstGeom prst="roundRect">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7B6BABC1-FF02-4726-9CA4-6DDC898F772D}"/>
                </a:ext>
              </a:extLst>
            </p:cNvPr>
            <p:cNvSpPr txBox="1"/>
            <p:nvPr/>
          </p:nvSpPr>
          <p:spPr>
            <a:xfrm>
              <a:off x="6935521" y="3444626"/>
              <a:ext cx="424732" cy="246221"/>
            </a:xfrm>
            <a:prstGeom prst="rect">
              <a:avLst/>
            </a:prstGeom>
            <a:noFill/>
          </p:spPr>
          <p:txBody>
            <a:bodyPr vert="eaVert" wrap="none" rtlCol="0">
              <a:spAutoFit/>
            </a:bodyPr>
            <a:lstStyle/>
            <a:p>
              <a:pPr algn="ctr">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a:t>
              </a:r>
              <a:endParaRPr kumimoji="1" lang="zh-CN" altLang="en-US" sz="1200" dirty="0">
                <a:latin typeface="Source Han Sans SC Normal" panose="020B0400000000000000" pitchFamily="34" charset="-128"/>
                <a:ea typeface="Source Han Sans SC Normal" panose="020B0400000000000000" pitchFamily="34" charset="-128"/>
              </a:endParaRPr>
            </a:p>
          </p:txBody>
        </p:sp>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A65A6275-B40A-49A2-A5F7-07199E9DE3B0}"/>
                    </a:ext>
                  </a:extLst>
                </p:cNvPr>
                <p:cNvSpPr/>
                <p:nvPr/>
              </p:nvSpPr>
              <p:spPr>
                <a:xfrm>
                  <a:off x="8145095" y="2739686"/>
                  <a:ext cx="518617" cy="242560"/>
                </a:xfrm>
                <a:prstGeom prst="rect">
                  <a:avLst/>
                </a:prstGeom>
                <a:solidFill>
                  <a:srgbClr val="C2E8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800" b="1" i="1" smtClean="0">
                                <a:solidFill>
                                  <a:schemeClr val="tx1"/>
                                </a:solidFill>
                                <a:latin typeface="Cambria Math" panose="02040503050406030204" pitchFamily="18" charset="0"/>
                              </a:rPr>
                            </m:ctrlPr>
                          </m:sSubSupPr>
                          <m:e>
                            <m:r>
                              <a:rPr lang="en-US" altLang="zh-CN" sz="800" b="1" i="1" smtClean="0">
                                <a:solidFill>
                                  <a:schemeClr val="tx1"/>
                                </a:solidFill>
                                <a:latin typeface="Cambria Math" panose="02040503050406030204" pitchFamily="18" charset="0"/>
                              </a:rPr>
                              <m:t>𝑾</m:t>
                            </m:r>
                          </m:e>
                          <m:sub>
                            <m:r>
                              <a:rPr lang="en-US" altLang="zh-CN" sz="800" b="1" i="1" smtClean="0">
                                <a:solidFill>
                                  <a:schemeClr val="tx1"/>
                                </a:solidFill>
                                <a:latin typeface="Cambria Math" panose="02040503050406030204" pitchFamily="18" charset="0"/>
                              </a:rPr>
                              <m:t>𝒒</m:t>
                            </m:r>
                          </m:sub>
                          <m:sup>
                            <m:r>
                              <a:rPr lang="en-US" altLang="zh-CN" sz="800" b="1" i="1" smtClean="0">
                                <a:solidFill>
                                  <a:schemeClr val="tx1"/>
                                </a:solidFill>
                                <a:latin typeface="Cambria Math" panose="02040503050406030204" pitchFamily="18" charset="0"/>
                              </a:rPr>
                              <m:t>𝒊</m:t>
                            </m:r>
                          </m:sup>
                        </m:sSubSup>
                        <m:r>
                          <a:rPr lang="en-US" altLang="zh-CN" sz="800" b="1" i="1" smtClean="0">
                            <a:solidFill>
                              <a:schemeClr val="tx1"/>
                            </a:solidFill>
                            <a:latin typeface="Cambria Math" panose="02040503050406030204" pitchFamily="18" charset="0"/>
                          </a:rPr>
                          <m:t> </m:t>
                        </m:r>
                        <m:sSubSup>
                          <m:sSubSupPr>
                            <m:ctrlPr>
                              <a:rPr lang="en-US" altLang="zh-CN" sz="800" b="1" i="1" smtClean="0">
                                <a:solidFill>
                                  <a:schemeClr val="tx1"/>
                                </a:solidFill>
                                <a:latin typeface="Cambria Math" panose="02040503050406030204" pitchFamily="18" charset="0"/>
                              </a:rPr>
                            </m:ctrlPr>
                          </m:sSubSupPr>
                          <m:e>
                            <m:r>
                              <a:rPr lang="en-US" altLang="zh-CN" sz="800" b="1" i="1" smtClean="0">
                                <a:solidFill>
                                  <a:schemeClr val="tx1"/>
                                </a:solidFill>
                                <a:latin typeface="Cambria Math" panose="02040503050406030204" pitchFamily="18" charset="0"/>
                              </a:rPr>
                              <m:t>𝑾</m:t>
                            </m:r>
                          </m:e>
                          <m:sub>
                            <m:r>
                              <a:rPr lang="en-US" altLang="zh-CN" sz="800" b="1" i="1" smtClean="0">
                                <a:solidFill>
                                  <a:schemeClr val="tx1"/>
                                </a:solidFill>
                                <a:latin typeface="Cambria Math" panose="02040503050406030204" pitchFamily="18" charset="0"/>
                              </a:rPr>
                              <m:t>𝒌</m:t>
                            </m:r>
                          </m:sub>
                          <m:sup>
                            <m:r>
                              <a:rPr lang="en-US" altLang="zh-CN" sz="800" b="1" i="1" smtClean="0">
                                <a:solidFill>
                                  <a:schemeClr val="tx1"/>
                                </a:solidFill>
                                <a:latin typeface="Cambria Math" panose="02040503050406030204" pitchFamily="18" charset="0"/>
                              </a:rPr>
                              <m:t>𝒊</m:t>
                            </m:r>
                          </m:sup>
                        </m:sSubSup>
                        <m:r>
                          <a:rPr lang="en-US" altLang="zh-CN" sz="800" b="1" i="1" smtClean="0">
                            <a:solidFill>
                              <a:schemeClr val="tx1"/>
                            </a:solidFill>
                            <a:latin typeface="Cambria Math" panose="02040503050406030204" pitchFamily="18" charset="0"/>
                          </a:rPr>
                          <m:t> </m:t>
                        </m:r>
                        <m:sSubSup>
                          <m:sSubSupPr>
                            <m:ctrlPr>
                              <a:rPr lang="en-US" altLang="zh-CN" sz="800" b="1" i="1" smtClean="0">
                                <a:solidFill>
                                  <a:schemeClr val="tx1"/>
                                </a:solidFill>
                                <a:latin typeface="Cambria Math" panose="02040503050406030204" pitchFamily="18" charset="0"/>
                              </a:rPr>
                            </m:ctrlPr>
                          </m:sSubSupPr>
                          <m:e>
                            <m:r>
                              <a:rPr lang="en-US" altLang="zh-CN" sz="800" b="1" i="1" smtClean="0">
                                <a:solidFill>
                                  <a:schemeClr val="tx1"/>
                                </a:solidFill>
                                <a:latin typeface="Cambria Math" panose="02040503050406030204" pitchFamily="18" charset="0"/>
                              </a:rPr>
                              <m:t>𝑾</m:t>
                            </m:r>
                          </m:e>
                          <m:sub>
                            <m:r>
                              <a:rPr lang="en-US" altLang="zh-CN" sz="800" b="1" i="1" smtClean="0">
                                <a:solidFill>
                                  <a:schemeClr val="tx1"/>
                                </a:solidFill>
                                <a:latin typeface="Cambria Math" panose="02040503050406030204" pitchFamily="18" charset="0"/>
                              </a:rPr>
                              <m:t>𝒗</m:t>
                            </m:r>
                          </m:sub>
                          <m:sup>
                            <m:r>
                              <a:rPr lang="en-US" altLang="zh-CN" sz="800" b="1" i="1" smtClean="0">
                                <a:solidFill>
                                  <a:schemeClr val="tx1"/>
                                </a:solidFill>
                                <a:latin typeface="Cambria Math" panose="02040503050406030204" pitchFamily="18" charset="0"/>
                              </a:rPr>
                              <m:t>𝒊</m:t>
                            </m:r>
                          </m:sup>
                        </m:sSubSup>
                      </m:oMath>
                    </m:oMathPara>
                  </a14:m>
                  <a:endParaRPr lang="zh-CN" altLang="en-US" sz="800" b="1" dirty="0">
                    <a:solidFill>
                      <a:schemeClr val="tx1"/>
                    </a:solidFill>
                  </a:endParaRPr>
                </a:p>
              </p:txBody>
            </p:sp>
          </mc:Choice>
          <mc:Fallback>
            <p:sp>
              <p:nvSpPr>
                <p:cNvPr id="29" name="矩形 28">
                  <a:extLst>
                    <a:ext uri="{FF2B5EF4-FFF2-40B4-BE49-F238E27FC236}">
                      <a16:creationId xmlns:a16="http://schemas.microsoft.com/office/drawing/2014/main" id="{A65A6275-B40A-49A2-A5F7-07199E9DE3B0}"/>
                    </a:ext>
                  </a:extLst>
                </p:cNvPr>
                <p:cNvSpPr>
                  <a:spLocks noRot="1" noChangeAspect="1" noMove="1" noResize="1" noEditPoints="1" noAdjustHandles="1" noChangeArrowheads="1" noChangeShapeType="1" noTextEdit="1"/>
                </p:cNvSpPr>
                <p:nvPr/>
              </p:nvSpPr>
              <p:spPr>
                <a:xfrm>
                  <a:off x="8145095" y="2739686"/>
                  <a:ext cx="518617" cy="242560"/>
                </a:xfrm>
                <a:prstGeom prst="rect">
                  <a:avLst/>
                </a:prstGeom>
                <a:blipFill>
                  <a:blip r:embed="rId11"/>
                  <a:stretch>
                    <a:fillRect l="-11392" r="-2532"/>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a16:creationId xmlns:a16="http://schemas.microsoft.com/office/drawing/2014/main" id="{AD6D73C3-EF05-4038-8566-885800E0F16D}"/>
                    </a:ext>
                  </a:extLst>
                </p:cNvPr>
                <p:cNvSpPr/>
                <p:nvPr/>
              </p:nvSpPr>
              <p:spPr>
                <a:xfrm>
                  <a:off x="8150376" y="4156307"/>
                  <a:ext cx="514785" cy="242560"/>
                </a:xfrm>
                <a:prstGeom prst="rect">
                  <a:avLst/>
                </a:prstGeom>
                <a:solidFill>
                  <a:srgbClr val="C2E8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altLang="zh-CN" sz="800" b="1" i="1" smtClean="0">
                                <a:solidFill>
                                  <a:schemeClr val="tx1"/>
                                </a:solidFill>
                                <a:latin typeface="Cambria Math" panose="02040503050406030204" pitchFamily="18" charset="0"/>
                              </a:rPr>
                            </m:ctrlPr>
                          </m:sSubSupPr>
                          <m:e>
                            <m:r>
                              <a:rPr lang="en-US" altLang="zh-CN" sz="800" b="1" i="1" smtClean="0">
                                <a:solidFill>
                                  <a:schemeClr val="tx1"/>
                                </a:solidFill>
                                <a:latin typeface="Cambria Math" panose="02040503050406030204" pitchFamily="18" charset="0"/>
                              </a:rPr>
                              <m:t>𝑾</m:t>
                            </m:r>
                          </m:e>
                          <m:sub>
                            <m:r>
                              <a:rPr lang="en-US" altLang="zh-CN" sz="800" b="1" i="1" smtClean="0">
                                <a:solidFill>
                                  <a:schemeClr val="tx1"/>
                                </a:solidFill>
                                <a:latin typeface="Cambria Math" panose="02040503050406030204" pitchFamily="18" charset="0"/>
                              </a:rPr>
                              <m:t>𝒒</m:t>
                            </m:r>
                          </m:sub>
                          <m:sup>
                            <m:r>
                              <a:rPr lang="en-US" altLang="zh-CN" sz="800" b="1" i="1" smtClean="0">
                                <a:solidFill>
                                  <a:schemeClr val="tx1"/>
                                </a:solidFill>
                                <a:latin typeface="Cambria Math" panose="02040503050406030204" pitchFamily="18" charset="0"/>
                              </a:rPr>
                              <m:t>𝒊</m:t>
                            </m:r>
                          </m:sup>
                        </m:sSubSup>
                        <m:r>
                          <a:rPr lang="en-US" altLang="zh-CN" sz="800" b="1" i="1" smtClean="0">
                            <a:solidFill>
                              <a:schemeClr val="tx1"/>
                            </a:solidFill>
                            <a:latin typeface="Cambria Math" panose="02040503050406030204" pitchFamily="18" charset="0"/>
                          </a:rPr>
                          <m:t> </m:t>
                        </m:r>
                        <m:sSubSup>
                          <m:sSubSupPr>
                            <m:ctrlPr>
                              <a:rPr lang="en-US" altLang="zh-CN" sz="800" b="1" i="1" smtClean="0">
                                <a:solidFill>
                                  <a:schemeClr val="tx1"/>
                                </a:solidFill>
                                <a:latin typeface="Cambria Math" panose="02040503050406030204" pitchFamily="18" charset="0"/>
                              </a:rPr>
                            </m:ctrlPr>
                          </m:sSubSupPr>
                          <m:e>
                            <m:r>
                              <a:rPr lang="en-US" altLang="zh-CN" sz="800" b="1" i="1" smtClean="0">
                                <a:solidFill>
                                  <a:schemeClr val="tx1"/>
                                </a:solidFill>
                                <a:latin typeface="Cambria Math" panose="02040503050406030204" pitchFamily="18" charset="0"/>
                              </a:rPr>
                              <m:t>𝑾</m:t>
                            </m:r>
                          </m:e>
                          <m:sub>
                            <m:r>
                              <a:rPr lang="en-US" altLang="zh-CN" sz="800" b="1" i="1" smtClean="0">
                                <a:solidFill>
                                  <a:schemeClr val="tx1"/>
                                </a:solidFill>
                                <a:latin typeface="Cambria Math" panose="02040503050406030204" pitchFamily="18" charset="0"/>
                              </a:rPr>
                              <m:t>𝒌</m:t>
                            </m:r>
                          </m:sub>
                          <m:sup>
                            <m:r>
                              <a:rPr lang="en-US" altLang="zh-CN" sz="800" b="1" i="1" smtClean="0">
                                <a:solidFill>
                                  <a:schemeClr val="tx1"/>
                                </a:solidFill>
                                <a:latin typeface="Cambria Math" panose="02040503050406030204" pitchFamily="18" charset="0"/>
                              </a:rPr>
                              <m:t>𝒊</m:t>
                            </m:r>
                          </m:sup>
                        </m:sSubSup>
                        <m:r>
                          <a:rPr lang="en-US" altLang="zh-CN" sz="800" b="1" i="1" smtClean="0">
                            <a:solidFill>
                              <a:schemeClr val="tx1"/>
                            </a:solidFill>
                            <a:latin typeface="Cambria Math" panose="02040503050406030204" pitchFamily="18" charset="0"/>
                          </a:rPr>
                          <m:t> </m:t>
                        </m:r>
                        <m:sSubSup>
                          <m:sSubSupPr>
                            <m:ctrlPr>
                              <a:rPr lang="en-US" altLang="zh-CN" sz="800" b="1" i="1" smtClean="0">
                                <a:solidFill>
                                  <a:schemeClr val="tx1"/>
                                </a:solidFill>
                                <a:latin typeface="Cambria Math" panose="02040503050406030204" pitchFamily="18" charset="0"/>
                              </a:rPr>
                            </m:ctrlPr>
                          </m:sSubSupPr>
                          <m:e>
                            <m:r>
                              <a:rPr lang="en-US" altLang="zh-CN" sz="800" b="1" i="1" smtClean="0">
                                <a:solidFill>
                                  <a:schemeClr val="tx1"/>
                                </a:solidFill>
                                <a:latin typeface="Cambria Math" panose="02040503050406030204" pitchFamily="18" charset="0"/>
                              </a:rPr>
                              <m:t>𝑾</m:t>
                            </m:r>
                          </m:e>
                          <m:sub>
                            <m:r>
                              <a:rPr lang="en-US" altLang="zh-CN" sz="800" b="1" i="1" smtClean="0">
                                <a:solidFill>
                                  <a:schemeClr val="tx1"/>
                                </a:solidFill>
                                <a:latin typeface="Cambria Math" panose="02040503050406030204" pitchFamily="18" charset="0"/>
                              </a:rPr>
                              <m:t>𝒗</m:t>
                            </m:r>
                          </m:sub>
                          <m:sup>
                            <m:r>
                              <a:rPr lang="en-US" altLang="zh-CN" sz="800" b="1" i="1" smtClean="0">
                                <a:solidFill>
                                  <a:schemeClr val="tx1"/>
                                </a:solidFill>
                                <a:latin typeface="Cambria Math" panose="02040503050406030204" pitchFamily="18" charset="0"/>
                              </a:rPr>
                              <m:t>𝒊</m:t>
                            </m:r>
                          </m:sup>
                        </m:sSubSup>
                      </m:oMath>
                    </m:oMathPara>
                  </a14:m>
                  <a:endParaRPr lang="zh-CN" altLang="en-US" sz="800" b="1" dirty="0">
                    <a:solidFill>
                      <a:schemeClr val="tx1"/>
                    </a:solidFill>
                  </a:endParaRPr>
                </a:p>
              </p:txBody>
            </p:sp>
          </mc:Choice>
          <mc:Fallback>
            <p:sp>
              <p:nvSpPr>
                <p:cNvPr id="30" name="矩形 29">
                  <a:extLst>
                    <a:ext uri="{FF2B5EF4-FFF2-40B4-BE49-F238E27FC236}">
                      <a16:creationId xmlns:a16="http://schemas.microsoft.com/office/drawing/2014/main" id="{AD6D73C3-EF05-4038-8566-885800E0F16D}"/>
                    </a:ext>
                  </a:extLst>
                </p:cNvPr>
                <p:cNvSpPr>
                  <a:spLocks noRot="1" noChangeAspect="1" noMove="1" noResize="1" noEditPoints="1" noAdjustHandles="1" noChangeArrowheads="1" noChangeShapeType="1" noTextEdit="1"/>
                </p:cNvSpPr>
                <p:nvPr/>
              </p:nvSpPr>
              <p:spPr>
                <a:xfrm>
                  <a:off x="8150376" y="4156307"/>
                  <a:ext cx="514785" cy="242560"/>
                </a:xfrm>
                <a:prstGeom prst="rect">
                  <a:avLst/>
                </a:prstGeom>
                <a:blipFill>
                  <a:blip r:embed="rId12"/>
                  <a:stretch>
                    <a:fillRect l="-12821" r="-3846"/>
                  </a:stretch>
                </a:blipFill>
                <a:ln>
                  <a:solidFill>
                    <a:schemeClr val="tx1"/>
                  </a:solidFill>
                </a:ln>
              </p:spPr>
              <p:txBody>
                <a:bodyPr/>
                <a:lstStyle/>
                <a:p>
                  <a:r>
                    <a:rPr lang="zh-CN" altLang="en-US">
                      <a:noFill/>
                    </a:rPr>
                    <a:t> </a:t>
                  </a:r>
                </a:p>
              </p:txBody>
            </p:sp>
          </mc:Fallback>
        </mc:AlternateContent>
        <p:cxnSp>
          <p:nvCxnSpPr>
            <p:cNvPr id="31" name="直接箭头连接符 30">
              <a:extLst>
                <a:ext uri="{FF2B5EF4-FFF2-40B4-BE49-F238E27FC236}">
                  <a16:creationId xmlns:a16="http://schemas.microsoft.com/office/drawing/2014/main" id="{2B14C6F3-BAF1-45EB-B960-E2CB78F06F8C}"/>
                </a:ext>
              </a:extLst>
            </p:cNvPr>
            <p:cNvCxnSpPr>
              <a:cxnSpLocks/>
              <a:stCxn id="19" idx="3"/>
              <a:endCxn id="29" idx="1"/>
            </p:cNvCxnSpPr>
            <p:nvPr/>
          </p:nvCxnSpPr>
          <p:spPr>
            <a:xfrm>
              <a:off x="7689191" y="2854224"/>
              <a:ext cx="455904" cy="674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6795532D-FDC9-4181-AD6A-B1D50128296F}"/>
                </a:ext>
              </a:extLst>
            </p:cNvPr>
            <p:cNvCxnSpPr>
              <a:cxnSpLocks/>
              <a:stCxn id="27" idx="3"/>
              <a:endCxn id="30" idx="1"/>
            </p:cNvCxnSpPr>
            <p:nvPr/>
          </p:nvCxnSpPr>
          <p:spPr>
            <a:xfrm>
              <a:off x="7689191" y="4274473"/>
              <a:ext cx="461185" cy="311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0B8E797-FE52-4176-A39A-FF36498FCBC6}"/>
                </a:ext>
              </a:extLst>
            </p:cNvPr>
            <p:cNvCxnSpPr>
              <a:cxnSpLocks/>
              <a:stCxn id="29" idx="3"/>
              <a:endCxn id="84" idx="1"/>
            </p:cNvCxnSpPr>
            <p:nvPr/>
          </p:nvCxnSpPr>
          <p:spPr>
            <a:xfrm flipV="1">
              <a:off x="8663712" y="2853470"/>
              <a:ext cx="652225" cy="749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1161394A-8C97-4E93-B6E4-401FC12800A4}"/>
                </a:ext>
              </a:extLst>
            </p:cNvPr>
            <p:cNvCxnSpPr>
              <a:cxnSpLocks/>
              <a:stCxn id="30" idx="3"/>
              <a:endCxn id="35" idx="1"/>
            </p:cNvCxnSpPr>
            <p:nvPr/>
          </p:nvCxnSpPr>
          <p:spPr>
            <a:xfrm flipV="1">
              <a:off x="8665161" y="4274473"/>
              <a:ext cx="608829" cy="311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矩形 34">
                  <a:extLst>
                    <a:ext uri="{FF2B5EF4-FFF2-40B4-BE49-F238E27FC236}">
                      <a16:creationId xmlns:a16="http://schemas.microsoft.com/office/drawing/2014/main" id="{AF87F920-A041-4023-9428-58D3E94D79BE}"/>
                    </a:ext>
                  </a:extLst>
                </p:cNvPr>
                <p:cNvSpPr/>
                <p:nvPr/>
              </p:nvSpPr>
              <p:spPr>
                <a:xfrm>
                  <a:off x="9273990" y="4095541"/>
                  <a:ext cx="596518" cy="357864"/>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smtClean="0">
                            <a:solidFill>
                              <a:schemeClr val="tx1"/>
                            </a:solidFill>
                            <a:latin typeface="Cambria Math" panose="02040503050406030204" pitchFamily="18" charset="0"/>
                          </a:rPr>
                          <m:t>𝐴𝑡𝑡𝑒𝑛𝑡𝑖𝑜𝑛</m:t>
                        </m:r>
                      </m:oMath>
                    </m:oMathPara>
                  </a14:m>
                  <a:endParaRPr lang="zh-CN" altLang="en-US" sz="1000" i="1" dirty="0">
                    <a:solidFill>
                      <a:schemeClr val="tx1"/>
                    </a:solidFill>
                    <a:latin typeface="Cambria Math" panose="02040503050406030204" pitchFamily="18" charset="0"/>
                  </a:endParaRPr>
                </a:p>
              </p:txBody>
            </p:sp>
          </mc:Choice>
          <mc:Fallback>
            <p:sp>
              <p:nvSpPr>
                <p:cNvPr id="35" name="矩形 34">
                  <a:extLst>
                    <a:ext uri="{FF2B5EF4-FFF2-40B4-BE49-F238E27FC236}">
                      <a16:creationId xmlns:a16="http://schemas.microsoft.com/office/drawing/2014/main" id="{AF87F920-A041-4023-9428-58D3E94D79BE}"/>
                    </a:ext>
                  </a:extLst>
                </p:cNvPr>
                <p:cNvSpPr>
                  <a:spLocks noRot="1" noChangeAspect="1" noMove="1" noResize="1" noEditPoints="1" noAdjustHandles="1" noChangeArrowheads="1" noChangeShapeType="1" noTextEdit="1"/>
                </p:cNvSpPr>
                <p:nvPr/>
              </p:nvSpPr>
              <p:spPr>
                <a:xfrm>
                  <a:off x="9273990" y="4095541"/>
                  <a:ext cx="596518" cy="357864"/>
                </a:xfrm>
                <a:prstGeom prst="rect">
                  <a:avLst/>
                </a:prstGeom>
                <a:blipFill>
                  <a:blip r:embed="rId13"/>
                  <a:stretch>
                    <a:fillRect l="-11111" r="-5556"/>
                  </a:stretch>
                </a:blipFill>
                <a:ln>
                  <a:solidFill>
                    <a:schemeClr val="tx1"/>
                  </a:solidFill>
                </a:ln>
              </p:spPr>
              <p:txBody>
                <a:bodyPr/>
                <a:lstStyle/>
                <a:p>
                  <a:r>
                    <a:rPr lang="zh-CN" altLang="en-US">
                      <a:noFill/>
                    </a:rPr>
                    <a:t> </a:t>
                  </a:r>
                </a:p>
              </p:txBody>
            </p:sp>
          </mc:Fallback>
        </mc:AlternateContent>
        <p:sp>
          <p:nvSpPr>
            <p:cNvPr id="36" name="矩形 35">
              <a:extLst>
                <a:ext uri="{FF2B5EF4-FFF2-40B4-BE49-F238E27FC236}">
                  <a16:creationId xmlns:a16="http://schemas.microsoft.com/office/drawing/2014/main" id="{2776E853-1703-4F23-998D-755A2AEA7944}"/>
                </a:ext>
              </a:extLst>
            </p:cNvPr>
            <p:cNvSpPr/>
            <p:nvPr/>
          </p:nvSpPr>
          <p:spPr>
            <a:xfrm>
              <a:off x="10202954" y="3363628"/>
              <a:ext cx="657265" cy="3440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cxnSp>
          <p:nvCxnSpPr>
            <p:cNvPr id="37" name="直接箭头连接符 36">
              <a:extLst>
                <a:ext uri="{FF2B5EF4-FFF2-40B4-BE49-F238E27FC236}">
                  <a16:creationId xmlns:a16="http://schemas.microsoft.com/office/drawing/2014/main" id="{90B42EFD-2E08-4739-ACC3-3036C0BD170A}"/>
                </a:ext>
              </a:extLst>
            </p:cNvPr>
            <p:cNvCxnSpPr>
              <a:cxnSpLocks/>
              <a:stCxn id="84" idx="3"/>
              <a:endCxn id="36" idx="1"/>
            </p:cNvCxnSpPr>
            <p:nvPr/>
          </p:nvCxnSpPr>
          <p:spPr>
            <a:xfrm>
              <a:off x="9912455" y="2853470"/>
              <a:ext cx="290499" cy="68220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2FDC010-307C-48AC-A8A8-D2350EEA1ACF}"/>
                </a:ext>
              </a:extLst>
            </p:cNvPr>
            <p:cNvCxnSpPr>
              <a:cxnSpLocks/>
              <a:stCxn id="35" idx="3"/>
              <a:endCxn id="36" idx="1"/>
            </p:cNvCxnSpPr>
            <p:nvPr/>
          </p:nvCxnSpPr>
          <p:spPr>
            <a:xfrm flipV="1">
              <a:off x="9870508" y="3535678"/>
              <a:ext cx="332446" cy="73879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 name="连接符: 肘形 39">
              <a:extLst>
                <a:ext uri="{FF2B5EF4-FFF2-40B4-BE49-F238E27FC236}">
                  <a16:creationId xmlns:a16="http://schemas.microsoft.com/office/drawing/2014/main" id="{5D6852A3-8BB9-4A07-8DA4-DCC01E438C0E}"/>
                </a:ext>
              </a:extLst>
            </p:cNvPr>
            <p:cNvCxnSpPr>
              <a:cxnSpLocks/>
              <a:stCxn id="36" idx="3"/>
            </p:cNvCxnSpPr>
            <p:nvPr/>
          </p:nvCxnSpPr>
          <p:spPr>
            <a:xfrm>
              <a:off x="10860219" y="3535678"/>
              <a:ext cx="1070014" cy="12700"/>
            </a:xfrm>
            <a:prstGeom prst="bentConnector3">
              <a:avLst>
                <a:gd name="adj1" fmla="val 50000"/>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本框 41">
                  <a:extLst>
                    <a:ext uri="{FF2B5EF4-FFF2-40B4-BE49-F238E27FC236}">
                      <a16:creationId xmlns:a16="http://schemas.microsoft.com/office/drawing/2014/main" id="{3068111E-397F-48EC-BEA1-36A00A956A4B}"/>
                    </a:ext>
                  </a:extLst>
                </p:cNvPr>
                <p:cNvSpPr txBox="1"/>
                <p:nvPr/>
              </p:nvSpPr>
              <p:spPr>
                <a:xfrm>
                  <a:off x="9772779" y="3020048"/>
                  <a:ext cx="412869" cy="351763"/>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
                          <m:sSubPr>
                            <m:ctrlPr>
                              <a:rPr kumimoji="1" lang="en-US" altLang="zh-CN" sz="1200" b="0" i="1" smtClean="0">
                                <a:latin typeface="Cambria Math" panose="02040503050406030204" pitchFamily="18" charset="0"/>
                                <a:ea typeface="Source Han Sans SC Normal" panose="020B0400000000000000" pitchFamily="34" charset="-128"/>
                              </a:rPr>
                            </m:ctrlPr>
                          </m:sSubPr>
                          <m:e>
                            <m:r>
                              <a:rPr kumimoji="1" lang="en-US" altLang="zh-CN" sz="1200" i="1" smtClean="0">
                                <a:latin typeface="Cambria Math" panose="02040503050406030204" pitchFamily="18" charset="0"/>
                                <a:ea typeface="Source Han Sans SC Normal" panose="020B0400000000000000" pitchFamily="34" charset="-128"/>
                              </a:rPr>
                              <m:t>𝑝</m:t>
                            </m:r>
                          </m:e>
                          <m:sub>
                            <m:r>
                              <a:rPr kumimoji="1" lang="en-US" altLang="zh-CN" sz="1200" b="0" i="1" smtClean="0">
                                <a:latin typeface="Cambria Math" panose="02040503050406030204" pitchFamily="18" charset="0"/>
                                <a:ea typeface="Source Han Sans SC Normal" panose="020B0400000000000000" pitchFamily="34" charset="-128"/>
                              </a:rPr>
                              <m:t>𝑖𝑗</m:t>
                            </m:r>
                          </m:sub>
                        </m:sSub>
                      </m:oMath>
                    </m:oMathPara>
                  </a14:m>
                  <a:endParaRPr kumimoji="1" lang="zh-CN" altLang="en-US" sz="1200" dirty="0">
                    <a:latin typeface="Source Han Sans SC Normal" panose="020B0400000000000000" pitchFamily="34" charset="-128"/>
                    <a:ea typeface="Source Han Sans SC Normal" panose="020B0400000000000000" pitchFamily="34" charset="-128"/>
                  </a:endParaRPr>
                </a:p>
              </p:txBody>
            </p:sp>
          </mc:Choice>
          <mc:Fallback>
            <p:sp>
              <p:nvSpPr>
                <p:cNvPr id="42" name="文本框 41">
                  <a:extLst>
                    <a:ext uri="{FF2B5EF4-FFF2-40B4-BE49-F238E27FC236}">
                      <a16:creationId xmlns:a16="http://schemas.microsoft.com/office/drawing/2014/main" id="{3068111E-397F-48EC-BEA1-36A00A956A4B}"/>
                    </a:ext>
                  </a:extLst>
                </p:cNvPr>
                <p:cNvSpPr txBox="1">
                  <a:spLocks noRot="1" noChangeAspect="1" noMove="1" noResize="1" noEditPoints="1" noAdjustHandles="1" noChangeArrowheads="1" noChangeShapeType="1" noTextEdit="1"/>
                </p:cNvSpPr>
                <p:nvPr/>
              </p:nvSpPr>
              <p:spPr>
                <a:xfrm>
                  <a:off x="9772779" y="3020048"/>
                  <a:ext cx="412869" cy="351763"/>
                </a:xfrm>
                <a:prstGeom prst="rect">
                  <a:avLst/>
                </a:prstGeom>
                <a:blipFill>
                  <a:blip r:embed="rId14"/>
                  <a:stretch>
                    <a:fillRect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本框 42">
                  <a:extLst>
                    <a:ext uri="{FF2B5EF4-FFF2-40B4-BE49-F238E27FC236}">
                      <a16:creationId xmlns:a16="http://schemas.microsoft.com/office/drawing/2014/main" id="{8B69B754-2D66-4409-BF07-A1142513AD45}"/>
                    </a:ext>
                  </a:extLst>
                </p:cNvPr>
                <p:cNvSpPr txBox="1"/>
                <p:nvPr/>
              </p:nvSpPr>
              <p:spPr>
                <a:xfrm>
                  <a:off x="9682268" y="3701370"/>
                  <a:ext cx="400046" cy="332399"/>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
                          <m:sSubPr>
                            <m:ctrlPr>
                              <a:rPr kumimoji="1" lang="en-US" altLang="zh-CN" sz="1200" b="0" i="1" smtClean="0">
                                <a:latin typeface="Cambria Math" panose="02040503050406030204" pitchFamily="18" charset="0"/>
                                <a:ea typeface="Source Han Sans SC Normal" panose="020B0400000000000000" pitchFamily="34" charset="-128"/>
                              </a:rPr>
                            </m:ctrlPr>
                          </m:sSubPr>
                          <m:e>
                            <m:r>
                              <a:rPr kumimoji="1" lang="en-US" altLang="zh-CN" sz="1200" i="1" smtClean="0">
                                <a:latin typeface="Cambria Math" panose="02040503050406030204" pitchFamily="18" charset="0"/>
                                <a:ea typeface="Source Han Sans SC Normal" panose="020B0400000000000000" pitchFamily="34" charset="-128"/>
                              </a:rPr>
                              <m:t>𝑝</m:t>
                            </m:r>
                          </m:e>
                          <m:sub>
                            <m:r>
                              <a:rPr kumimoji="1" lang="en-US" altLang="zh-CN" sz="1200" b="0" i="1" smtClean="0">
                                <a:latin typeface="Cambria Math" panose="02040503050406030204" pitchFamily="18" charset="0"/>
                                <a:ea typeface="Source Han Sans SC Normal" panose="020B0400000000000000" pitchFamily="34" charset="-128"/>
                              </a:rPr>
                              <m:t>𝑖𝑙</m:t>
                            </m:r>
                          </m:sub>
                        </m:sSub>
                      </m:oMath>
                    </m:oMathPara>
                  </a14:m>
                  <a:endParaRPr kumimoji="1" lang="zh-CN" altLang="en-US" sz="1200" dirty="0">
                    <a:latin typeface="Source Han Sans SC Normal" panose="020B0400000000000000" pitchFamily="34" charset="-128"/>
                    <a:ea typeface="Source Han Sans SC Normal" panose="020B0400000000000000" pitchFamily="34" charset="-128"/>
                  </a:endParaRPr>
                </a:p>
              </p:txBody>
            </p:sp>
          </mc:Choice>
          <mc:Fallback>
            <p:sp>
              <p:nvSpPr>
                <p:cNvPr id="43" name="文本框 42">
                  <a:extLst>
                    <a:ext uri="{FF2B5EF4-FFF2-40B4-BE49-F238E27FC236}">
                      <a16:creationId xmlns:a16="http://schemas.microsoft.com/office/drawing/2014/main" id="{8B69B754-2D66-4409-BF07-A1142513AD45}"/>
                    </a:ext>
                  </a:extLst>
                </p:cNvPr>
                <p:cNvSpPr txBox="1">
                  <a:spLocks noRot="1" noChangeAspect="1" noMove="1" noResize="1" noEditPoints="1" noAdjustHandles="1" noChangeArrowheads="1" noChangeShapeType="1" noTextEdit="1"/>
                </p:cNvSpPr>
                <p:nvPr/>
              </p:nvSpPr>
              <p:spPr>
                <a:xfrm>
                  <a:off x="9682268" y="3701370"/>
                  <a:ext cx="400046" cy="332399"/>
                </a:xfrm>
                <a:prstGeom prst="rect">
                  <a:avLst/>
                </a:prstGeom>
                <a:blipFill>
                  <a:blip r:embed="rId15"/>
                  <a:stretch>
                    <a:fillRect b="-4082"/>
                  </a:stretch>
                </a:blipFill>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B3037448-C000-4D27-B919-877E5B66E443}"/>
                </a:ext>
              </a:extLst>
            </p:cNvPr>
            <p:cNvCxnSpPr>
              <a:cxnSpLocks/>
              <a:stCxn id="54" idx="3"/>
            </p:cNvCxnSpPr>
            <p:nvPr/>
          </p:nvCxnSpPr>
          <p:spPr>
            <a:xfrm flipV="1">
              <a:off x="5801712" y="3540824"/>
              <a:ext cx="661725" cy="469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流程图: 接点 45">
                  <a:extLst>
                    <a:ext uri="{FF2B5EF4-FFF2-40B4-BE49-F238E27FC236}">
                      <a16:creationId xmlns:a16="http://schemas.microsoft.com/office/drawing/2014/main" id="{5455B6B0-8D16-4870-9336-CC500A82F24A}"/>
                    </a:ext>
                  </a:extLst>
                </p:cNvPr>
                <p:cNvSpPr/>
                <p:nvPr/>
              </p:nvSpPr>
              <p:spPr>
                <a:xfrm rot="21236951">
                  <a:off x="4090623" y="3382594"/>
                  <a:ext cx="216000" cy="216000"/>
                </a:xfrm>
                <a:prstGeom prst="flowChartConnector">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rPr>
                          <m:t>𝑖</m:t>
                        </m:r>
                      </m:oMath>
                    </m:oMathPara>
                  </a14:m>
                  <a:endParaRPr lang="zh-CN" altLang="en-US" sz="1200" dirty="0">
                    <a:solidFill>
                      <a:schemeClr val="tx1"/>
                    </a:solidFill>
                  </a:endParaRPr>
                </a:p>
              </p:txBody>
            </p:sp>
          </mc:Choice>
          <mc:Fallback>
            <p:sp>
              <p:nvSpPr>
                <p:cNvPr id="46" name="流程图: 接点 45">
                  <a:extLst>
                    <a:ext uri="{FF2B5EF4-FFF2-40B4-BE49-F238E27FC236}">
                      <a16:creationId xmlns:a16="http://schemas.microsoft.com/office/drawing/2014/main" id="{5455B6B0-8D16-4870-9336-CC500A82F24A}"/>
                    </a:ext>
                  </a:extLst>
                </p:cNvPr>
                <p:cNvSpPr>
                  <a:spLocks noRot="1" noChangeAspect="1" noMove="1" noResize="1" noEditPoints="1" noAdjustHandles="1" noChangeArrowheads="1" noChangeShapeType="1" noTextEdit="1"/>
                </p:cNvSpPr>
                <p:nvPr/>
              </p:nvSpPr>
              <p:spPr>
                <a:xfrm rot="21236951">
                  <a:off x="4090623" y="3382594"/>
                  <a:ext cx="216000" cy="216000"/>
                </a:xfrm>
                <a:prstGeom prst="flowChartConnector">
                  <a:avLst/>
                </a:prstGeom>
                <a:blipFill>
                  <a:blip r:embed="rId16"/>
                  <a:stretch>
                    <a:fillRect b="-2857"/>
                  </a:stretch>
                </a:blipFill>
                <a:ln>
                  <a:solidFill>
                    <a:schemeClr val="tx1"/>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流程图: 接点 46">
                  <a:extLst>
                    <a:ext uri="{FF2B5EF4-FFF2-40B4-BE49-F238E27FC236}">
                      <a16:creationId xmlns:a16="http://schemas.microsoft.com/office/drawing/2014/main" id="{EFF1195B-19CC-4683-9DAC-FD1223D856D4}"/>
                    </a:ext>
                  </a:extLst>
                </p:cNvPr>
                <p:cNvSpPr/>
                <p:nvPr/>
              </p:nvSpPr>
              <p:spPr>
                <a:xfrm>
                  <a:off x="3993225" y="2946645"/>
                  <a:ext cx="216000" cy="21600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i="1" dirty="0" smtClean="0">
                            <a:latin typeface="Cambria Math" panose="02040503050406030204" pitchFamily="18" charset="0"/>
                          </a:rPr>
                          <m:t>𝑗</m:t>
                        </m:r>
                      </m:oMath>
                    </m:oMathPara>
                  </a14:m>
                  <a:endParaRPr lang="zh-CN" altLang="en-US" sz="1100" dirty="0"/>
                </a:p>
              </p:txBody>
            </p:sp>
          </mc:Choice>
          <mc:Fallback>
            <p:sp>
              <p:nvSpPr>
                <p:cNvPr id="47" name="流程图: 接点 46">
                  <a:extLst>
                    <a:ext uri="{FF2B5EF4-FFF2-40B4-BE49-F238E27FC236}">
                      <a16:creationId xmlns:a16="http://schemas.microsoft.com/office/drawing/2014/main" id="{EFF1195B-19CC-4683-9DAC-FD1223D856D4}"/>
                    </a:ext>
                  </a:extLst>
                </p:cNvPr>
                <p:cNvSpPr>
                  <a:spLocks noRot="1" noChangeAspect="1" noMove="1" noResize="1" noEditPoints="1" noAdjustHandles="1" noChangeArrowheads="1" noChangeShapeType="1" noTextEdit="1"/>
                </p:cNvSpPr>
                <p:nvPr/>
              </p:nvSpPr>
              <p:spPr>
                <a:xfrm>
                  <a:off x="3993225" y="2946645"/>
                  <a:ext cx="216000" cy="216000"/>
                </a:xfrm>
                <a:prstGeom prst="flowChartConnector">
                  <a:avLst/>
                </a:prstGeom>
                <a:blipFill>
                  <a:blip r:embed="rId17"/>
                  <a:stretch>
                    <a:fillRect l="-2941" b="-176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流程图: 接点 47">
                  <a:extLst>
                    <a:ext uri="{FF2B5EF4-FFF2-40B4-BE49-F238E27FC236}">
                      <a16:creationId xmlns:a16="http://schemas.microsoft.com/office/drawing/2014/main" id="{18C12840-9162-4BE6-BDF4-690518D82BA0}"/>
                    </a:ext>
                  </a:extLst>
                </p:cNvPr>
                <p:cNvSpPr/>
                <p:nvPr/>
              </p:nvSpPr>
              <p:spPr>
                <a:xfrm rot="21344316">
                  <a:off x="3799212" y="3794295"/>
                  <a:ext cx="216000" cy="21600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𝑙</m:t>
                        </m:r>
                      </m:oMath>
                    </m:oMathPara>
                  </a14:m>
                  <a:endParaRPr lang="zh-CN" altLang="en-US" sz="1100" dirty="0"/>
                </a:p>
              </p:txBody>
            </p:sp>
          </mc:Choice>
          <mc:Fallback>
            <p:sp>
              <p:nvSpPr>
                <p:cNvPr id="48" name="流程图: 接点 47">
                  <a:extLst>
                    <a:ext uri="{FF2B5EF4-FFF2-40B4-BE49-F238E27FC236}">
                      <a16:creationId xmlns:a16="http://schemas.microsoft.com/office/drawing/2014/main" id="{18C12840-9162-4BE6-BDF4-690518D82BA0}"/>
                    </a:ext>
                  </a:extLst>
                </p:cNvPr>
                <p:cNvSpPr>
                  <a:spLocks noRot="1" noChangeAspect="1" noMove="1" noResize="1" noEditPoints="1" noAdjustHandles="1" noChangeArrowheads="1" noChangeShapeType="1" noTextEdit="1"/>
                </p:cNvSpPr>
                <p:nvPr/>
              </p:nvSpPr>
              <p:spPr>
                <a:xfrm rot="21344316">
                  <a:off x="3799212" y="3794295"/>
                  <a:ext cx="216000" cy="216000"/>
                </a:xfrm>
                <a:prstGeom prst="flowChartConnector">
                  <a:avLst/>
                </a:prstGeom>
                <a:blipFill>
                  <a:blip r:embed="rId18"/>
                  <a:stretch>
                    <a:fillRect b="-2857"/>
                  </a:stretch>
                </a:blipFill>
              </p:spPr>
              <p:txBody>
                <a:bodyPr/>
                <a:lstStyle/>
                <a:p>
                  <a:r>
                    <a:rPr lang="zh-CN" altLang="en-US">
                      <a:noFill/>
                    </a:rPr>
                    <a:t> </a:t>
                  </a:r>
                </a:p>
              </p:txBody>
            </p:sp>
          </mc:Fallback>
        </mc:AlternateContent>
        <p:cxnSp>
          <p:nvCxnSpPr>
            <p:cNvPr id="49" name="直接箭头连接符 48">
              <a:extLst>
                <a:ext uri="{FF2B5EF4-FFF2-40B4-BE49-F238E27FC236}">
                  <a16:creationId xmlns:a16="http://schemas.microsoft.com/office/drawing/2014/main" id="{E89A7DA9-B46B-47D9-AA73-8D82AAD1ECF1}"/>
                </a:ext>
              </a:extLst>
            </p:cNvPr>
            <p:cNvCxnSpPr>
              <a:cxnSpLocks/>
              <a:stCxn id="47" idx="4"/>
              <a:endCxn id="46" idx="0"/>
            </p:cNvCxnSpPr>
            <p:nvPr/>
          </p:nvCxnSpPr>
          <p:spPr>
            <a:xfrm>
              <a:off x="4101225" y="3162645"/>
              <a:ext cx="86014" cy="220551"/>
            </a:xfrm>
            <a:prstGeom prst="straightConnector1">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14DB3319-31AB-412F-9B91-77A932D332D9}"/>
                </a:ext>
              </a:extLst>
            </p:cNvPr>
            <p:cNvCxnSpPr>
              <a:stCxn id="46" idx="3"/>
              <a:endCxn id="48" idx="7"/>
            </p:cNvCxnSpPr>
            <p:nvPr/>
          </p:nvCxnSpPr>
          <p:spPr>
            <a:xfrm flipH="1">
              <a:off x="3977694" y="3574587"/>
              <a:ext cx="153036" cy="245876"/>
            </a:xfrm>
            <a:prstGeom prst="straightConnector1">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流程图: 接点 50">
                  <a:extLst>
                    <a:ext uri="{FF2B5EF4-FFF2-40B4-BE49-F238E27FC236}">
                      <a16:creationId xmlns:a16="http://schemas.microsoft.com/office/drawing/2014/main" id="{EECA22A7-1187-4F95-BB0C-89EF36980AAE}"/>
                    </a:ext>
                  </a:extLst>
                </p:cNvPr>
                <p:cNvSpPr/>
                <p:nvPr/>
              </p:nvSpPr>
              <p:spPr>
                <a:xfrm rot="21164996">
                  <a:off x="4409230" y="3617054"/>
                  <a:ext cx="216000" cy="21600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100" b="0" i="1" smtClean="0">
                            <a:latin typeface="Cambria Math" panose="02040503050406030204" pitchFamily="18" charset="0"/>
                          </a:rPr>
                          <m:t>𝑚</m:t>
                        </m:r>
                      </m:oMath>
                    </m:oMathPara>
                  </a14:m>
                  <a:endParaRPr lang="zh-CN" altLang="en-US" sz="1100" dirty="0"/>
                </a:p>
              </p:txBody>
            </p:sp>
          </mc:Choice>
          <mc:Fallback>
            <p:sp>
              <p:nvSpPr>
                <p:cNvPr id="51" name="流程图: 接点 50">
                  <a:extLst>
                    <a:ext uri="{FF2B5EF4-FFF2-40B4-BE49-F238E27FC236}">
                      <a16:creationId xmlns:a16="http://schemas.microsoft.com/office/drawing/2014/main" id="{EECA22A7-1187-4F95-BB0C-89EF36980AAE}"/>
                    </a:ext>
                  </a:extLst>
                </p:cNvPr>
                <p:cNvSpPr>
                  <a:spLocks noRot="1" noChangeAspect="1" noMove="1" noResize="1" noEditPoints="1" noAdjustHandles="1" noChangeArrowheads="1" noChangeShapeType="1" noTextEdit="1"/>
                </p:cNvSpPr>
                <p:nvPr/>
              </p:nvSpPr>
              <p:spPr>
                <a:xfrm rot="21164996">
                  <a:off x="4409230" y="3617054"/>
                  <a:ext cx="216000" cy="216000"/>
                </a:xfrm>
                <a:prstGeom prst="flowChartConnector">
                  <a:avLst/>
                </a:prstGeom>
                <a:blipFill>
                  <a:blip r:embed="rId19"/>
                  <a:stretch>
                    <a:fillRect l="-5714"/>
                  </a:stretch>
                </a:blipFill>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233ED2B4-CBF9-4E8A-8BA8-FF44EDC36D5A}"/>
                </a:ext>
              </a:extLst>
            </p:cNvPr>
            <p:cNvCxnSpPr>
              <a:stCxn id="46" idx="5"/>
              <a:endCxn id="51" idx="1"/>
            </p:cNvCxnSpPr>
            <p:nvPr/>
          </p:nvCxnSpPr>
          <p:spPr>
            <a:xfrm>
              <a:off x="4282616" y="3558487"/>
              <a:ext cx="149219" cy="100447"/>
            </a:xfrm>
            <a:prstGeom prst="straightConnector1">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D1364CAF-9214-4A19-A252-CA1F0C01D86F}"/>
                </a:ext>
              </a:extLst>
            </p:cNvPr>
            <p:cNvCxnSpPr>
              <a:stCxn id="46" idx="7"/>
              <a:endCxn id="46" idx="6"/>
            </p:cNvCxnSpPr>
            <p:nvPr/>
          </p:nvCxnSpPr>
          <p:spPr>
            <a:xfrm rot="16200000" flipH="1">
              <a:off x="4249963" y="3423153"/>
              <a:ext cx="72609" cy="39505"/>
            </a:xfrm>
            <a:prstGeom prst="curvedConnector4">
              <a:avLst>
                <a:gd name="adj1" fmla="val -347900"/>
                <a:gd name="adj2" fmla="val 680185"/>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矩形 53">
                  <a:extLst>
                    <a:ext uri="{FF2B5EF4-FFF2-40B4-BE49-F238E27FC236}">
                      <a16:creationId xmlns:a16="http://schemas.microsoft.com/office/drawing/2014/main" id="{14B9F654-6C61-43FB-87D1-5E54B04AD1CC}"/>
                    </a:ext>
                  </a:extLst>
                </p:cNvPr>
                <p:cNvSpPr/>
                <p:nvPr/>
              </p:nvSpPr>
              <p:spPr>
                <a:xfrm>
                  <a:off x="4995383" y="3309723"/>
                  <a:ext cx="806329" cy="471599"/>
                </a:xfrm>
                <a:prstGeom prst="rect">
                  <a:avLst/>
                </a:prstGeom>
                <a:solidFill>
                  <a:srgbClr val="DAE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rPr>
                          <m:t>𝐺𝐴𝑇</m:t>
                        </m:r>
                      </m:oMath>
                    </m:oMathPara>
                  </a14:m>
                  <a:endParaRPr lang="zh-CN" altLang="en-US" dirty="0">
                    <a:solidFill>
                      <a:schemeClr val="tx1"/>
                    </a:solidFill>
                  </a:endParaRPr>
                </a:p>
              </p:txBody>
            </p:sp>
          </mc:Choice>
          <mc:Fallback>
            <p:sp>
              <p:nvSpPr>
                <p:cNvPr id="54" name="矩形 53">
                  <a:extLst>
                    <a:ext uri="{FF2B5EF4-FFF2-40B4-BE49-F238E27FC236}">
                      <a16:creationId xmlns:a16="http://schemas.microsoft.com/office/drawing/2014/main" id="{14B9F654-6C61-43FB-87D1-5E54B04AD1CC}"/>
                    </a:ext>
                  </a:extLst>
                </p:cNvPr>
                <p:cNvSpPr>
                  <a:spLocks noRot="1" noChangeAspect="1" noMove="1" noResize="1" noEditPoints="1" noAdjustHandles="1" noChangeArrowheads="1" noChangeShapeType="1" noTextEdit="1"/>
                </p:cNvSpPr>
                <p:nvPr/>
              </p:nvSpPr>
              <p:spPr>
                <a:xfrm>
                  <a:off x="4995383" y="3309723"/>
                  <a:ext cx="806329" cy="471599"/>
                </a:xfrm>
                <a:prstGeom prst="rect">
                  <a:avLst/>
                </a:prstGeom>
                <a:blipFill>
                  <a:blip r:embed="rId20"/>
                  <a:stretch>
                    <a:fillRect/>
                  </a:stretch>
                </a:blipFill>
                <a:ln>
                  <a:solidFill>
                    <a:schemeClr val="tx1"/>
                  </a:solidFill>
                </a:ln>
              </p:spPr>
              <p:txBody>
                <a:bodyPr/>
                <a:lstStyle/>
                <a:p>
                  <a:r>
                    <a:rPr lang="zh-CN" altLang="en-US">
                      <a:noFill/>
                    </a:rPr>
                    <a:t> </a:t>
                  </a:r>
                </a:p>
              </p:txBody>
            </p:sp>
          </mc:Fallback>
        </mc:AlternateContent>
        <p:cxnSp>
          <p:nvCxnSpPr>
            <p:cNvPr id="55" name="直接箭头连接符 54">
              <a:extLst>
                <a:ext uri="{FF2B5EF4-FFF2-40B4-BE49-F238E27FC236}">
                  <a16:creationId xmlns:a16="http://schemas.microsoft.com/office/drawing/2014/main" id="{4292A11D-DAE5-43DF-BDF2-00F0CA61A12B}"/>
                </a:ext>
              </a:extLst>
            </p:cNvPr>
            <p:cNvCxnSpPr>
              <a:cxnSpLocks/>
              <a:stCxn id="9" idx="3"/>
              <a:endCxn id="54" idx="1"/>
            </p:cNvCxnSpPr>
            <p:nvPr/>
          </p:nvCxnSpPr>
          <p:spPr>
            <a:xfrm>
              <a:off x="4644626" y="3541341"/>
              <a:ext cx="350757" cy="418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EE0F446F-7683-48D1-AD77-0683207BC623}"/>
                </a:ext>
              </a:extLst>
            </p:cNvPr>
            <p:cNvCxnSpPr>
              <a:cxnSpLocks/>
            </p:cNvCxnSpPr>
            <p:nvPr/>
          </p:nvCxnSpPr>
          <p:spPr>
            <a:xfrm>
              <a:off x="6046274" y="3721262"/>
              <a:ext cx="426957" cy="117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393F7569-9439-41B7-ABEB-EC5284A26561}"/>
                </a:ext>
              </a:extLst>
            </p:cNvPr>
            <p:cNvCxnSpPr>
              <a:cxnSpLocks/>
            </p:cNvCxnSpPr>
            <p:nvPr/>
          </p:nvCxnSpPr>
          <p:spPr>
            <a:xfrm>
              <a:off x="6166924" y="3892712"/>
              <a:ext cx="315140" cy="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文本框 58">
                  <a:extLst>
                    <a:ext uri="{FF2B5EF4-FFF2-40B4-BE49-F238E27FC236}">
                      <a16:creationId xmlns:a16="http://schemas.microsoft.com/office/drawing/2014/main" id="{135DEED3-C3C6-4108-9702-35D3D742A5B8}"/>
                    </a:ext>
                  </a:extLst>
                </p:cNvPr>
                <p:cNvSpPr txBox="1"/>
                <p:nvPr/>
              </p:nvSpPr>
              <p:spPr>
                <a:xfrm>
                  <a:off x="5013316" y="4165333"/>
                  <a:ext cx="637867" cy="312393"/>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r>
                          <a:rPr kumimoji="1" lang="en-US" altLang="zh-CN" sz="1100" b="0" i="1" smtClean="0">
                            <a:latin typeface="Cambria Math" panose="02040503050406030204" pitchFamily="18" charset="0"/>
                            <a:ea typeface="Source Han Sans SC Normal" panose="020B0400000000000000" pitchFamily="34" charset="-128"/>
                          </a:rPr>
                          <m:t>𝑁𝑜𝑑𝑒</m:t>
                        </m:r>
                        <m:r>
                          <a:rPr kumimoji="1" lang="en-US" altLang="zh-CN" sz="1100" b="0" i="1" smtClean="0">
                            <a:latin typeface="Cambria Math" panose="02040503050406030204" pitchFamily="18" charset="0"/>
                            <a:ea typeface="Source Han Sans SC Normal" panose="020B0400000000000000" pitchFamily="34" charset="-128"/>
                          </a:rPr>
                          <m:t> </m:t>
                        </m:r>
                        <m:r>
                          <a:rPr kumimoji="1" lang="en-US" altLang="zh-CN" sz="1100" b="0" i="1" smtClean="0">
                            <a:latin typeface="Cambria Math" panose="02040503050406030204" pitchFamily="18" charset="0"/>
                            <a:ea typeface="Source Han Sans SC Normal" panose="020B0400000000000000" pitchFamily="34" charset="-128"/>
                          </a:rPr>
                          <m:t>𝑖</m:t>
                        </m:r>
                      </m:oMath>
                    </m:oMathPara>
                  </a14:m>
                  <a:endParaRPr kumimoji="1" lang="zh-CN" altLang="en-US" sz="1100" dirty="0">
                    <a:latin typeface="Source Han Sans SC Normal" panose="020B0400000000000000" pitchFamily="34" charset="-128"/>
                    <a:ea typeface="Source Han Sans SC Normal" panose="020B0400000000000000" pitchFamily="34" charset="-128"/>
                  </a:endParaRPr>
                </a:p>
              </p:txBody>
            </p:sp>
          </mc:Choice>
          <mc:Fallback>
            <p:sp>
              <p:nvSpPr>
                <p:cNvPr id="59" name="文本框 58">
                  <a:extLst>
                    <a:ext uri="{FF2B5EF4-FFF2-40B4-BE49-F238E27FC236}">
                      <a16:creationId xmlns:a16="http://schemas.microsoft.com/office/drawing/2014/main" id="{135DEED3-C3C6-4108-9702-35D3D742A5B8}"/>
                    </a:ext>
                  </a:extLst>
                </p:cNvPr>
                <p:cNvSpPr txBox="1">
                  <a:spLocks noRot="1" noChangeAspect="1" noMove="1" noResize="1" noEditPoints="1" noAdjustHandles="1" noChangeArrowheads="1" noChangeShapeType="1" noTextEdit="1"/>
                </p:cNvSpPr>
                <p:nvPr/>
              </p:nvSpPr>
              <p:spPr>
                <a:xfrm>
                  <a:off x="5013316" y="4165333"/>
                  <a:ext cx="637867" cy="312393"/>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a:extLst>
                    <a:ext uri="{FF2B5EF4-FFF2-40B4-BE49-F238E27FC236}">
                      <a16:creationId xmlns:a16="http://schemas.microsoft.com/office/drawing/2014/main" id="{21D84C39-8605-43D1-9086-35CFAC7D3124}"/>
                    </a:ext>
                  </a:extLst>
                </p:cNvPr>
                <p:cNvSpPr txBox="1"/>
                <p:nvPr/>
              </p:nvSpPr>
              <p:spPr>
                <a:xfrm>
                  <a:off x="5158215" y="4318779"/>
                  <a:ext cx="642227" cy="312393"/>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r>
                          <a:rPr kumimoji="1" lang="en-US" altLang="zh-CN" sz="1100" b="0" i="1" smtClean="0">
                            <a:latin typeface="Cambria Math" panose="02040503050406030204" pitchFamily="18" charset="0"/>
                            <a:ea typeface="Source Han Sans SC Normal" panose="020B0400000000000000" pitchFamily="34" charset="-128"/>
                          </a:rPr>
                          <m:t>𝑁𝑜𝑑𝑒</m:t>
                        </m:r>
                        <m:r>
                          <a:rPr kumimoji="1" lang="en-US" altLang="zh-CN" sz="1100" b="0" i="1" smtClean="0">
                            <a:latin typeface="Cambria Math" panose="02040503050406030204" pitchFamily="18" charset="0"/>
                            <a:ea typeface="Source Han Sans SC Normal" panose="020B0400000000000000" pitchFamily="34" charset="-128"/>
                          </a:rPr>
                          <m:t> </m:t>
                        </m:r>
                        <m:r>
                          <a:rPr kumimoji="1" lang="en-US" altLang="zh-CN" sz="1100" b="0" i="1" smtClean="0">
                            <a:latin typeface="Cambria Math" panose="02040503050406030204" pitchFamily="18" charset="0"/>
                            <a:ea typeface="Source Han Sans SC Normal" panose="020B0400000000000000" pitchFamily="34" charset="-128"/>
                          </a:rPr>
                          <m:t>𝑗</m:t>
                        </m:r>
                      </m:oMath>
                    </m:oMathPara>
                  </a14:m>
                  <a:endParaRPr kumimoji="1" lang="zh-CN" altLang="en-US" sz="1100" dirty="0">
                    <a:latin typeface="Source Han Sans SC Normal" panose="020B0400000000000000" pitchFamily="34" charset="-128"/>
                    <a:ea typeface="Source Han Sans SC Normal" panose="020B0400000000000000" pitchFamily="34" charset="-128"/>
                  </a:endParaRPr>
                </a:p>
              </p:txBody>
            </p:sp>
          </mc:Choice>
          <mc:Fallback>
            <p:sp>
              <p:nvSpPr>
                <p:cNvPr id="60" name="文本框 59">
                  <a:extLst>
                    <a:ext uri="{FF2B5EF4-FFF2-40B4-BE49-F238E27FC236}">
                      <a16:creationId xmlns:a16="http://schemas.microsoft.com/office/drawing/2014/main" id="{21D84C39-8605-43D1-9086-35CFAC7D3124}"/>
                    </a:ext>
                  </a:extLst>
                </p:cNvPr>
                <p:cNvSpPr txBox="1">
                  <a:spLocks noRot="1" noChangeAspect="1" noMove="1" noResize="1" noEditPoints="1" noAdjustHandles="1" noChangeArrowheads="1" noChangeShapeType="1" noTextEdit="1"/>
                </p:cNvSpPr>
                <p:nvPr/>
              </p:nvSpPr>
              <p:spPr>
                <a:xfrm>
                  <a:off x="5158215" y="4318779"/>
                  <a:ext cx="642227" cy="312393"/>
                </a:xfrm>
                <a:prstGeom prst="rect">
                  <a:avLst/>
                </a:prstGeom>
                <a:blipFill>
                  <a:blip r:embed="rId22"/>
                  <a:stretch>
                    <a:fillRect b="-63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文本框 60">
                  <a:extLst>
                    <a:ext uri="{FF2B5EF4-FFF2-40B4-BE49-F238E27FC236}">
                      <a16:creationId xmlns:a16="http://schemas.microsoft.com/office/drawing/2014/main" id="{84896CC2-9776-40BA-A4F1-BF7ED5D419D4}"/>
                    </a:ext>
                  </a:extLst>
                </p:cNvPr>
                <p:cNvSpPr txBox="1"/>
                <p:nvPr/>
              </p:nvSpPr>
              <p:spPr>
                <a:xfrm>
                  <a:off x="5307072" y="4474975"/>
                  <a:ext cx="694549" cy="312393"/>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r>
                          <a:rPr kumimoji="1" lang="en-US" altLang="zh-CN" sz="1100" b="0" i="1" smtClean="0">
                            <a:latin typeface="Cambria Math" panose="02040503050406030204" pitchFamily="18" charset="0"/>
                            <a:ea typeface="Source Han Sans SC Normal" panose="020B0400000000000000" pitchFamily="34" charset="-128"/>
                          </a:rPr>
                          <m:t>𝑁𝑜𝑑𝑒</m:t>
                        </m:r>
                        <m:r>
                          <a:rPr kumimoji="1" lang="en-US" altLang="zh-CN" sz="1100" b="0" i="1" smtClean="0">
                            <a:latin typeface="Cambria Math" panose="02040503050406030204" pitchFamily="18" charset="0"/>
                            <a:ea typeface="Source Han Sans SC Normal" panose="020B0400000000000000" pitchFamily="34" charset="-128"/>
                          </a:rPr>
                          <m:t> </m:t>
                        </m:r>
                        <m:r>
                          <a:rPr kumimoji="1" lang="en-US" altLang="zh-CN" sz="1100" b="0" i="1" smtClean="0">
                            <a:latin typeface="Cambria Math" panose="02040503050406030204" pitchFamily="18" charset="0"/>
                            <a:ea typeface="Source Han Sans SC Normal" panose="020B0400000000000000" pitchFamily="34" charset="-128"/>
                          </a:rPr>
                          <m:t>𝑁</m:t>
                        </m:r>
                      </m:oMath>
                    </m:oMathPara>
                  </a14:m>
                  <a:endParaRPr kumimoji="1" lang="zh-CN" altLang="en-US" sz="1100" dirty="0">
                    <a:latin typeface="Source Han Sans SC Normal" panose="020B0400000000000000" pitchFamily="34" charset="-128"/>
                    <a:ea typeface="Source Han Sans SC Normal" panose="020B0400000000000000" pitchFamily="34" charset="-128"/>
                  </a:endParaRPr>
                </a:p>
              </p:txBody>
            </p:sp>
          </mc:Choice>
          <mc:Fallback>
            <p:sp>
              <p:nvSpPr>
                <p:cNvPr id="61" name="文本框 60">
                  <a:extLst>
                    <a:ext uri="{FF2B5EF4-FFF2-40B4-BE49-F238E27FC236}">
                      <a16:creationId xmlns:a16="http://schemas.microsoft.com/office/drawing/2014/main" id="{84896CC2-9776-40BA-A4F1-BF7ED5D419D4}"/>
                    </a:ext>
                  </a:extLst>
                </p:cNvPr>
                <p:cNvSpPr txBox="1">
                  <a:spLocks noRot="1" noChangeAspect="1" noMove="1" noResize="1" noEditPoints="1" noAdjustHandles="1" noChangeArrowheads="1" noChangeShapeType="1" noTextEdit="1"/>
                </p:cNvSpPr>
                <p:nvPr/>
              </p:nvSpPr>
              <p:spPr>
                <a:xfrm>
                  <a:off x="5307072" y="4474975"/>
                  <a:ext cx="694549" cy="312393"/>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本框 61">
                  <a:extLst>
                    <a:ext uri="{FF2B5EF4-FFF2-40B4-BE49-F238E27FC236}">
                      <a16:creationId xmlns:a16="http://schemas.microsoft.com/office/drawing/2014/main" id="{3D9D5BA2-163E-4C42-98FE-28D03F369145}"/>
                    </a:ext>
                  </a:extLst>
                </p:cNvPr>
                <p:cNvSpPr txBox="1"/>
                <p:nvPr/>
              </p:nvSpPr>
              <p:spPr>
                <a:xfrm>
                  <a:off x="9304141" y="4635117"/>
                  <a:ext cx="678647" cy="332399"/>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r>
                          <a:rPr kumimoji="1" lang="en-US" altLang="zh-CN" sz="1200" b="0" i="1" smtClean="0">
                            <a:latin typeface="Cambria Math" panose="02040503050406030204" pitchFamily="18" charset="0"/>
                            <a:ea typeface="Source Han Sans SC Normal" panose="020B0400000000000000" pitchFamily="34" charset="-128"/>
                          </a:rPr>
                          <m:t>𝑁𝑜𝑑𝑒</m:t>
                        </m:r>
                        <m:r>
                          <a:rPr kumimoji="1" lang="en-US" altLang="zh-CN" sz="1200" b="0" i="1" smtClean="0">
                            <a:latin typeface="Cambria Math" panose="02040503050406030204" pitchFamily="18" charset="0"/>
                            <a:ea typeface="Source Han Sans SC Normal" panose="020B0400000000000000" pitchFamily="34" charset="-128"/>
                          </a:rPr>
                          <m:t> </m:t>
                        </m:r>
                        <m:r>
                          <a:rPr kumimoji="1" lang="en-US" altLang="zh-CN" sz="1200" b="0" i="1" smtClean="0">
                            <a:latin typeface="Cambria Math" panose="02040503050406030204" pitchFamily="18" charset="0"/>
                            <a:ea typeface="Source Han Sans SC Normal" panose="020B0400000000000000" pitchFamily="34" charset="-128"/>
                          </a:rPr>
                          <m:t>𝑖</m:t>
                        </m:r>
                      </m:oMath>
                    </m:oMathPara>
                  </a14:m>
                  <a:endParaRPr kumimoji="1" lang="zh-CN" altLang="en-US" sz="1200" dirty="0">
                    <a:latin typeface="Source Han Sans SC Normal" panose="020B0400000000000000" pitchFamily="34" charset="-128"/>
                    <a:ea typeface="Source Han Sans SC Normal" panose="020B0400000000000000" pitchFamily="34" charset="-128"/>
                  </a:endParaRPr>
                </a:p>
              </p:txBody>
            </p:sp>
          </mc:Choice>
          <mc:Fallback>
            <p:sp>
              <p:nvSpPr>
                <p:cNvPr id="62" name="文本框 61">
                  <a:extLst>
                    <a:ext uri="{FF2B5EF4-FFF2-40B4-BE49-F238E27FC236}">
                      <a16:creationId xmlns:a16="http://schemas.microsoft.com/office/drawing/2014/main" id="{3D9D5BA2-163E-4C42-98FE-28D03F369145}"/>
                    </a:ext>
                  </a:extLst>
                </p:cNvPr>
                <p:cNvSpPr txBox="1">
                  <a:spLocks noRot="1" noChangeAspect="1" noMove="1" noResize="1" noEditPoints="1" noAdjustHandles="1" noChangeArrowheads="1" noChangeShapeType="1" noTextEdit="1"/>
                </p:cNvSpPr>
                <p:nvPr/>
              </p:nvSpPr>
              <p:spPr>
                <a:xfrm>
                  <a:off x="9304141" y="4635117"/>
                  <a:ext cx="678647" cy="3323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本框 62">
                  <a:extLst>
                    <a:ext uri="{FF2B5EF4-FFF2-40B4-BE49-F238E27FC236}">
                      <a16:creationId xmlns:a16="http://schemas.microsoft.com/office/drawing/2014/main" id="{EFD8B385-6A7E-4DC9-8EBE-971AAC2C2B5B}"/>
                    </a:ext>
                  </a:extLst>
                </p:cNvPr>
                <p:cNvSpPr txBox="1"/>
                <p:nvPr/>
              </p:nvSpPr>
              <p:spPr>
                <a:xfrm>
                  <a:off x="9467180" y="4808582"/>
                  <a:ext cx="684418" cy="332399"/>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r>
                          <a:rPr kumimoji="1" lang="en-US" altLang="zh-CN" sz="1200" b="0" i="1" smtClean="0">
                            <a:latin typeface="Cambria Math" panose="02040503050406030204" pitchFamily="18" charset="0"/>
                            <a:ea typeface="Source Han Sans SC Normal" panose="020B0400000000000000" pitchFamily="34" charset="-128"/>
                          </a:rPr>
                          <m:t>𝑁𝑜𝑑𝑒</m:t>
                        </m:r>
                        <m:r>
                          <a:rPr kumimoji="1" lang="en-US" altLang="zh-CN" sz="1200" b="0" i="1" smtClean="0">
                            <a:latin typeface="Cambria Math" panose="02040503050406030204" pitchFamily="18" charset="0"/>
                            <a:ea typeface="Source Han Sans SC Normal" panose="020B0400000000000000" pitchFamily="34" charset="-128"/>
                          </a:rPr>
                          <m:t> </m:t>
                        </m:r>
                        <m:r>
                          <a:rPr kumimoji="1" lang="en-US" altLang="zh-CN" sz="1200" b="0" i="1" smtClean="0">
                            <a:latin typeface="Cambria Math" panose="02040503050406030204" pitchFamily="18" charset="0"/>
                            <a:ea typeface="Source Han Sans SC Normal" panose="020B0400000000000000" pitchFamily="34" charset="-128"/>
                          </a:rPr>
                          <m:t>𝑗</m:t>
                        </m:r>
                      </m:oMath>
                    </m:oMathPara>
                  </a14:m>
                  <a:endParaRPr kumimoji="1" lang="zh-CN" altLang="en-US" sz="1200" dirty="0">
                    <a:latin typeface="Source Han Sans SC Normal" panose="020B0400000000000000" pitchFamily="34" charset="-128"/>
                    <a:ea typeface="Source Han Sans SC Normal" panose="020B0400000000000000" pitchFamily="34" charset="-128"/>
                  </a:endParaRPr>
                </a:p>
              </p:txBody>
            </p:sp>
          </mc:Choice>
          <mc:Fallback>
            <p:sp>
              <p:nvSpPr>
                <p:cNvPr id="63" name="文本框 62">
                  <a:extLst>
                    <a:ext uri="{FF2B5EF4-FFF2-40B4-BE49-F238E27FC236}">
                      <a16:creationId xmlns:a16="http://schemas.microsoft.com/office/drawing/2014/main" id="{EFD8B385-6A7E-4DC9-8EBE-971AAC2C2B5B}"/>
                    </a:ext>
                  </a:extLst>
                </p:cNvPr>
                <p:cNvSpPr txBox="1">
                  <a:spLocks noRot="1" noChangeAspect="1" noMove="1" noResize="1" noEditPoints="1" noAdjustHandles="1" noChangeArrowheads="1" noChangeShapeType="1" noTextEdit="1"/>
                </p:cNvSpPr>
                <p:nvPr/>
              </p:nvSpPr>
              <p:spPr>
                <a:xfrm>
                  <a:off x="9467180" y="4808582"/>
                  <a:ext cx="684418" cy="332399"/>
                </a:xfrm>
                <a:prstGeom prst="rect">
                  <a:avLst/>
                </a:prstGeom>
                <a:blipFill>
                  <a:blip r:embed="rId25"/>
                  <a:stretch>
                    <a:fillRect b="-61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本框 63">
                  <a:extLst>
                    <a:ext uri="{FF2B5EF4-FFF2-40B4-BE49-F238E27FC236}">
                      <a16:creationId xmlns:a16="http://schemas.microsoft.com/office/drawing/2014/main" id="{34FC25F0-6DBA-4A03-9614-EFE6771D2A7B}"/>
                    </a:ext>
                  </a:extLst>
                </p:cNvPr>
                <p:cNvSpPr txBox="1"/>
                <p:nvPr/>
              </p:nvSpPr>
              <p:spPr>
                <a:xfrm>
                  <a:off x="9627992" y="4944871"/>
                  <a:ext cx="741678" cy="332399"/>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r>
                          <a:rPr kumimoji="1" lang="en-US" altLang="zh-CN" sz="1200" b="0" i="1" smtClean="0">
                            <a:latin typeface="Cambria Math" panose="02040503050406030204" pitchFamily="18" charset="0"/>
                            <a:ea typeface="Source Han Sans SC Normal" panose="020B0400000000000000" pitchFamily="34" charset="-128"/>
                          </a:rPr>
                          <m:t>𝑁𝑜𝑑𝑒</m:t>
                        </m:r>
                        <m:r>
                          <a:rPr kumimoji="1" lang="en-US" altLang="zh-CN" sz="1200" b="0" i="1" smtClean="0">
                            <a:latin typeface="Cambria Math" panose="02040503050406030204" pitchFamily="18" charset="0"/>
                            <a:ea typeface="Source Han Sans SC Normal" panose="020B0400000000000000" pitchFamily="34" charset="-128"/>
                          </a:rPr>
                          <m:t> </m:t>
                        </m:r>
                        <m:r>
                          <a:rPr kumimoji="1" lang="en-US" altLang="zh-CN" sz="1200" b="0" i="1" smtClean="0">
                            <a:latin typeface="Cambria Math" panose="02040503050406030204" pitchFamily="18" charset="0"/>
                            <a:ea typeface="Source Han Sans SC Normal" panose="020B0400000000000000" pitchFamily="34" charset="-128"/>
                          </a:rPr>
                          <m:t>𝑁</m:t>
                        </m:r>
                      </m:oMath>
                    </m:oMathPara>
                  </a14:m>
                  <a:endParaRPr kumimoji="1" lang="zh-CN" altLang="en-US" sz="1200" dirty="0">
                    <a:latin typeface="Source Han Sans SC Normal" panose="020B0400000000000000" pitchFamily="34" charset="-128"/>
                    <a:ea typeface="Source Han Sans SC Normal" panose="020B0400000000000000" pitchFamily="34" charset="-128"/>
                  </a:endParaRPr>
                </a:p>
              </p:txBody>
            </p:sp>
          </mc:Choice>
          <mc:Fallback>
            <p:sp>
              <p:nvSpPr>
                <p:cNvPr id="64" name="文本框 63">
                  <a:extLst>
                    <a:ext uri="{FF2B5EF4-FFF2-40B4-BE49-F238E27FC236}">
                      <a16:creationId xmlns:a16="http://schemas.microsoft.com/office/drawing/2014/main" id="{34FC25F0-6DBA-4A03-9614-EFE6771D2A7B}"/>
                    </a:ext>
                  </a:extLst>
                </p:cNvPr>
                <p:cNvSpPr txBox="1">
                  <a:spLocks noRot="1" noChangeAspect="1" noMove="1" noResize="1" noEditPoints="1" noAdjustHandles="1" noChangeArrowheads="1" noChangeShapeType="1" noTextEdit="1"/>
                </p:cNvSpPr>
                <p:nvPr/>
              </p:nvSpPr>
              <p:spPr>
                <a:xfrm>
                  <a:off x="9627992" y="4944871"/>
                  <a:ext cx="741678" cy="332399"/>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a:extLst>
                    <a:ext uri="{FF2B5EF4-FFF2-40B4-BE49-F238E27FC236}">
                      <a16:creationId xmlns:a16="http://schemas.microsoft.com/office/drawing/2014/main" id="{5C45B7AF-B240-4E1E-878D-8A5C10C77418}"/>
                    </a:ext>
                  </a:extLst>
                </p:cNvPr>
                <p:cNvSpPr txBox="1"/>
                <p:nvPr/>
              </p:nvSpPr>
              <p:spPr>
                <a:xfrm>
                  <a:off x="6159833" y="3212227"/>
                  <a:ext cx="390107" cy="333296"/>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Sup>
                          <m:sSubSupPr>
                            <m:ctrlPr>
                              <a:rPr kumimoji="1" lang="en-US" altLang="zh-CN" sz="1200" b="0" i="1" smtClean="0">
                                <a:latin typeface="Cambria Math" panose="02040503050406030204" pitchFamily="18" charset="0"/>
                                <a:ea typeface="Source Han Sans SC Normal" panose="020B0400000000000000" pitchFamily="34" charset="-128"/>
                              </a:rPr>
                            </m:ctrlPr>
                          </m:sSubSupPr>
                          <m:e>
                            <m:r>
                              <a:rPr kumimoji="1" lang="en-US" altLang="zh-CN" sz="1200" b="0" i="1" smtClean="0">
                                <a:latin typeface="Cambria Math" panose="02040503050406030204" pitchFamily="18" charset="0"/>
                                <a:ea typeface="Source Han Sans SC Normal" panose="020B0400000000000000" pitchFamily="34" charset="-128"/>
                              </a:rPr>
                              <m:t>h</m:t>
                            </m:r>
                          </m:e>
                          <m:sub>
                            <m:r>
                              <a:rPr kumimoji="1" lang="en-US" altLang="zh-CN" sz="1200" b="0" i="1" smtClean="0">
                                <a:latin typeface="Cambria Math" panose="02040503050406030204" pitchFamily="18" charset="0"/>
                                <a:ea typeface="Source Han Sans SC Normal" panose="020B0400000000000000" pitchFamily="34" charset="-128"/>
                              </a:rPr>
                              <m:t>𝑖</m:t>
                            </m:r>
                          </m:sub>
                          <m:sup>
                            <m:r>
                              <a:rPr kumimoji="1" lang="en-US" altLang="zh-CN" sz="1200" b="0" i="1" smtClean="0">
                                <a:latin typeface="Cambria Math" panose="02040503050406030204" pitchFamily="18" charset="0"/>
                                <a:ea typeface="Source Han Sans SC Normal" panose="020B0400000000000000" pitchFamily="34" charset="-128"/>
                              </a:rPr>
                              <m:t>𝑜</m:t>
                            </m:r>
                          </m:sup>
                        </m:sSubSup>
                      </m:oMath>
                    </m:oMathPara>
                  </a14:m>
                  <a:endParaRPr kumimoji="1" lang="zh-CN" altLang="en-US" sz="1200" dirty="0">
                    <a:latin typeface="Source Han Sans SC Normal" panose="020B0400000000000000" pitchFamily="34" charset="-128"/>
                    <a:ea typeface="Source Han Sans SC Normal" panose="020B0400000000000000" pitchFamily="34" charset="-128"/>
                  </a:endParaRPr>
                </a:p>
              </p:txBody>
            </p:sp>
          </mc:Choice>
          <mc:Fallback>
            <p:sp>
              <p:nvSpPr>
                <p:cNvPr id="65" name="文本框 64">
                  <a:extLst>
                    <a:ext uri="{FF2B5EF4-FFF2-40B4-BE49-F238E27FC236}">
                      <a16:creationId xmlns:a16="http://schemas.microsoft.com/office/drawing/2014/main" id="{5C45B7AF-B240-4E1E-878D-8A5C10C77418}"/>
                    </a:ext>
                  </a:extLst>
                </p:cNvPr>
                <p:cNvSpPr txBox="1">
                  <a:spLocks noRot="1" noChangeAspect="1" noMove="1" noResize="1" noEditPoints="1" noAdjustHandles="1" noChangeArrowheads="1" noChangeShapeType="1" noTextEdit="1"/>
                </p:cNvSpPr>
                <p:nvPr/>
              </p:nvSpPr>
              <p:spPr>
                <a:xfrm>
                  <a:off x="6159833" y="3212227"/>
                  <a:ext cx="390107" cy="333296"/>
                </a:xfrm>
                <a:prstGeom prst="rect">
                  <a:avLst/>
                </a:prstGeom>
                <a:blipFill>
                  <a:blip r:embed="rId27"/>
                  <a:stretch>
                    <a:fillRect b="-20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本框 65">
                  <a:extLst>
                    <a:ext uri="{FF2B5EF4-FFF2-40B4-BE49-F238E27FC236}">
                      <a16:creationId xmlns:a16="http://schemas.microsoft.com/office/drawing/2014/main" id="{F4F14404-70F8-4A6E-BF35-4887857B3649}"/>
                    </a:ext>
                  </a:extLst>
                </p:cNvPr>
                <p:cNvSpPr txBox="1"/>
                <p:nvPr/>
              </p:nvSpPr>
              <p:spPr>
                <a:xfrm>
                  <a:off x="6139471" y="3921933"/>
                  <a:ext cx="421910" cy="338747"/>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Sup>
                          <m:sSubSupPr>
                            <m:ctrlPr>
                              <a:rPr kumimoji="1" lang="en-US" altLang="zh-CN" sz="1200" b="0" i="1" smtClean="0">
                                <a:latin typeface="Cambria Math" panose="02040503050406030204" pitchFamily="18" charset="0"/>
                                <a:ea typeface="Source Han Sans SC Normal" panose="020B0400000000000000" pitchFamily="34" charset="-128"/>
                              </a:rPr>
                            </m:ctrlPr>
                          </m:sSubSupPr>
                          <m:e>
                            <m:r>
                              <a:rPr kumimoji="1" lang="en-US" altLang="zh-CN" sz="1200" b="0" i="1" smtClean="0">
                                <a:latin typeface="Cambria Math" panose="02040503050406030204" pitchFamily="18" charset="0"/>
                                <a:ea typeface="Source Han Sans SC Normal" panose="020B0400000000000000" pitchFamily="34" charset="-128"/>
                              </a:rPr>
                              <m:t>h</m:t>
                            </m:r>
                          </m:e>
                          <m:sub>
                            <m:r>
                              <a:rPr kumimoji="1" lang="en-US" altLang="zh-CN" sz="1200" b="0" i="1" smtClean="0">
                                <a:latin typeface="Cambria Math" panose="02040503050406030204" pitchFamily="18" charset="0"/>
                                <a:ea typeface="Source Han Sans SC Normal" panose="020B0400000000000000" pitchFamily="34" charset="-128"/>
                              </a:rPr>
                              <m:t>𝑁</m:t>
                            </m:r>
                          </m:sub>
                          <m:sup>
                            <m:r>
                              <a:rPr kumimoji="1" lang="en-US" altLang="zh-CN" sz="1200" b="0" i="1" smtClean="0">
                                <a:latin typeface="Cambria Math" panose="02040503050406030204" pitchFamily="18" charset="0"/>
                                <a:ea typeface="Source Han Sans SC Normal" panose="020B0400000000000000" pitchFamily="34" charset="-128"/>
                              </a:rPr>
                              <m:t>𝑜</m:t>
                            </m:r>
                          </m:sup>
                        </m:sSubSup>
                      </m:oMath>
                    </m:oMathPara>
                  </a14:m>
                  <a:endParaRPr kumimoji="1" lang="zh-CN" altLang="en-US" sz="1200" dirty="0">
                    <a:latin typeface="Source Han Sans SC Normal" panose="020B0400000000000000" pitchFamily="34" charset="-128"/>
                    <a:ea typeface="Source Han Sans SC Normal" panose="020B0400000000000000" pitchFamily="34" charset="-128"/>
                  </a:endParaRPr>
                </a:p>
              </p:txBody>
            </p:sp>
          </mc:Choice>
          <mc:Fallback>
            <p:sp>
              <p:nvSpPr>
                <p:cNvPr id="66" name="文本框 65">
                  <a:extLst>
                    <a:ext uri="{FF2B5EF4-FFF2-40B4-BE49-F238E27FC236}">
                      <a16:creationId xmlns:a16="http://schemas.microsoft.com/office/drawing/2014/main" id="{F4F14404-70F8-4A6E-BF35-4887857B3649}"/>
                    </a:ext>
                  </a:extLst>
                </p:cNvPr>
                <p:cNvSpPr txBox="1">
                  <a:spLocks noRot="1" noChangeAspect="1" noMove="1" noResize="1" noEditPoints="1" noAdjustHandles="1" noChangeArrowheads="1" noChangeShapeType="1" noTextEdit="1"/>
                </p:cNvSpPr>
                <p:nvPr/>
              </p:nvSpPr>
              <p:spPr>
                <a:xfrm>
                  <a:off x="6139471" y="3921933"/>
                  <a:ext cx="421910" cy="338747"/>
                </a:xfrm>
                <a:prstGeom prst="rect">
                  <a:avLst/>
                </a:prstGeom>
                <a:blipFill>
                  <a:blip r:embed="rId28"/>
                  <a:stretch>
                    <a:fillRect/>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C37A5BA6-F526-4B49-851C-B1AA2A10E49D}"/>
                </a:ext>
              </a:extLst>
            </p:cNvPr>
            <p:cNvSpPr txBox="1"/>
            <p:nvPr/>
          </p:nvSpPr>
          <p:spPr>
            <a:xfrm>
              <a:off x="6122474" y="3597026"/>
              <a:ext cx="424732" cy="246221"/>
            </a:xfrm>
            <a:prstGeom prst="rect">
              <a:avLst/>
            </a:prstGeom>
            <a:noFill/>
          </p:spPr>
          <p:txBody>
            <a:bodyPr vert="eaVert" wrap="none" rtlCol="0">
              <a:spAutoFit/>
            </a:bodyPr>
            <a:lstStyle/>
            <a:p>
              <a:pPr algn="ctr">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a:t>
              </a:r>
              <a:endParaRPr kumimoji="1" lang="zh-CN" altLang="en-US" sz="1200" dirty="0">
                <a:latin typeface="Source Han Sans SC Normal" panose="020B0400000000000000" pitchFamily="34" charset="-128"/>
                <a:ea typeface="Source Han Sans SC Normal" panose="020B0400000000000000" pitchFamily="34" charset="-128"/>
              </a:endParaRPr>
            </a:p>
          </p:txBody>
        </p:sp>
        <mc:AlternateContent xmlns:mc="http://schemas.openxmlformats.org/markup-compatibility/2006">
          <mc:Choice xmlns:a14="http://schemas.microsoft.com/office/drawing/2010/main" Requires="a14">
            <p:sp>
              <p:nvSpPr>
                <p:cNvPr id="74" name="文本框 73">
                  <a:extLst>
                    <a:ext uri="{FF2B5EF4-FFF2-40B4-BE49-F238E27FC236}">
                      <a16:creationId xmlns:a16="http://schemas.microsoft.com/office/drawing/2014/main" id="{E6D35431-B74F-4BB7-A8A3-6F10C6B68F43}"/>
                    </a:ext>
                  </a:extLst>
                </p:cNvPr>
                <p:cNvSpPr txBox="1"/>
                <p:nvPr/>
              </p:nvSpPr>
              <p:spPr>
                <a:xfrm>
                  <a:off x="8633786" y="2168576"/>
                  <a:ext cx="712077" cy="740780"/>
                </a:xfrm>
                <a:prstGeom prst="rect">
                  <a:avLst/>
                </a:prstGeom>
                <a:noFill/>
              </p:spPr>
              <p:txBody>
                <a:bodyPr wrap="squar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𝑞</m:t>
                            </m:r>
                          </m:e>
                          <m:sub>
                            <m:r>
                              <a:rPr kumimoji="1" lang="en-US" altLang="zh-CN" sz="1000" b="0" i="1" smtClean="0">
                                <a:latin typeface="Cambria Math" panose="02040503050406030204" pitchFamily="18" charset="0"/>
                                <a:ea typeface="Source Han Sans SC Normal" panose="020B0400000000000000" pitchFamily="34" charset="-128"/>
                              </a:rPr>
                              <m:t>𝑖𝑗</m:t>
                            </m:r>
                          </m:sub>
                        </m:sSub>
                        <m:r>
                          <a:rPr kumimoji="1" lang="en-US" altLang="zh-CN" sz="1000" b="0" i="1" smtClean="0">
                            <a:latin typeface="Cambria Math" panose="02040503050406030204" pitchFamily="18" charset="0"/>
                            <a:ea typeface="Source Han Sans SC Normal" panose="020B0400000000000000" pitchFamily="34" charset="-128"/>
                          </a:rPr>
                          <m:t>  </m:t>
                        </m:r>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𝑘</m:t>
                            </m:r>
                          </m:e>
                          <m:sub>
                            <m:r>
                              <a:rPr kumimoji="1" lang="en-US" altLang="zh-CN" sz="1000" b="0" i="1" smtClean="0">
                                <a:latin typeface="Cambria Math" panose="02040503050406030204" pitchFamily="18" charset="0"/>
                                <a:ea typeface="Source Han Sans SC Normal" panose="020B0400000000000000" pitchFamily="34" charset="-128"/>
                              </a:rPr>
                              <m:t>𝑖𝑗</m:t>
                            </m:r>
                          </m:sub>
                        </m:sSub>
                        <m:r>
                          <a:rPr kumimoji="1" lang="en-US" altLang="zh-CN" sz="1000" b="0" i="1" smtClean="0">
                            <a:latin typeface="Cambria Math" panose="02040503050406030204" pitchFamily="18" charset="0"/>
                            <a:ea typeface="Source Han Sans SC Normal" panose="020B0400000000000000" pitchFamily="34" charset="-128"/>
                          </a:rPr>
                          <m:t>  </m:t>
                        </m:r>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𝑣</m:t>
                            </m:r>
                          </m:e>
                          <m:sub>
                            <m:r>
                              <a:rPr kumimoji="1" lang="en-US" altLang="zh-CN" sz="1000" b="0" i="1" smtClean="0">
                                <a:latin typeface="Cambria Math" panose="02040503050406030204" pitchFamily="18" charset="0"/>
                                <a:ea typeface="Source Han Sans SC Normal" panose="020B0400000000000000" pitchFamily="34" charset="-128"/>
                              </a:rPr>
                              <m:t>𝑖𝑗</m:t>
                            </m:r>
                          </m:sub>
                        </m:sSub>
                      </m:oMath>
                    </m:oMathPara>
                  </a14:m>
                  <a:endParaRPr kumimoji="1" lang="en-US" altLang="zh-CN" sz="1000" b="0" dirty="0">
                    <a:latin typeface="Source Han Sans SC Normal" panose="020B0400000000000000" pitchFamily="34" charset="-128"/>
                    <a:ea typeface="Source Han Sans SC Normal" panose="020B0400000000000000" pitchFamily="34" charset="-128"/>
                  </a:endParaRPr>
                </a:p>
                <a:p>
                  <a:pPr algn="ctr">
                    <a:lnSpc>
                      <a:spcPct val="130000"/>
                    </a:lnSpc>
                  </a:pPr>
                  <a14:m>
                    <m:oMathPara xmlns:m="http://schemas.openxmlformats.org/officeDocument/2006/math">
                      <m:oMathParaPr>
                        <m:jc m:val="centerGroup"/>
                      </m:oMathParaPr>
                      <m:oMath xmlns:m="http://schemas.openxmlformats.org/officeDocument/2006/math">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𝑘</m:t>
                            </m:r>
                          </m:e>
                          <m:sub>
                            <m:r>
                              <a:rPr kumimoji="1" lang="en-US" altLang="zh-CN" sz="1000" b="0" i="1" smtClean="0">
                                <a:latin typeface="Cambria Math" panose="02040503050406030204" pitchFamily="18" charset="0"/>
                                <a:ea typeface="Source Han Sans SC Normal" panose="020B0400000000000000" pitchFamily="34" charset="-128"/>
                              </a:rPr>
                              <m:t>𝑢𝑗</m:t>
                            </m:r>
                          </m:sub>
                        </m:sSub>
                        <m:r>
                          <a:rPr kumimoji="1" lang="en-US" altLang="zh-CN" sz="1000" b="0" i="1" smtClean="0">
                            <a:latin typeface="Cambria Math" panose="02040503050406030204" pitchFamily="18" charset="0"/>
                            <a:ea typeface="Source Han Sans SC Normal" panose="020B0400000000000000" pitchFamily="34" charset="-128"/>
                          </a:rPr>
                          <m:t>  </m:t>
                        </m:r>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𝑣</m:t>
                            </m:r>
                          </m:e>
                          <m:sub>
                            <m:r>
                              <a:rPr kumimoji="1" lang="en-US" altLang="zh-CN" sz="1000" b="0" i="1" smtClean="0">
                                <a:latin typeface="Cambria Math" panose="02040503050406030204" pitchFamily="18" charset="0"/>
                                <a:ea typeface="Source Han Sans SC Normal" panose="020B0400000000000000" pitchFamily="34" charset="-128"/>
                              </a:rPr>
                              <m:t>𝑢𝑗</m:t>
                            </m:r>
                          </m:sub>
                        </m:sSub>
                      </m:oMath>
                    </m:oMathPara>
                  </a14:m>
                  <a:endParaRPr kumimoji="1" lang="en-US" altLang="zh-CN" sz="1000" dirty="0">
                    <a:latin typeface="Source Han Sans SC Normal" panose="020B0400000000000000" pitchFamily="34" charset="-128"/>
                    <a:ea typeface="Source Han Sans SC Normal" panose="020B0400000000000000" pitchFamily="34" charset="-128"/>
                  </a:endParaRPr>
                </a:p>
                <a:p>
                  <a:pPr algn="ctr">
                    <a:lnSpc>
                      <a:spcPct val="130000"/>
                    </a:lnSpc>
                  </a:pPr>
                  <a14:m>
                    <m:oMathPara xmlns:m="http://schemas.openxmlformats.org/officeDocument/2006/math">
                      <m:oMathParaPr>
                        <m:jc m:val="centerGroup"/>
                      </m:oMathParaPr>
                      <m:oMath xmlns:m="http://schemas.openxmlformats.org/officeDocument/2006/math">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𝑘</m:t>
                            </m:r>
                          </m:e>
                          <m:sub>
                            <m:r>
                              <a:rPr kumimoji="1" lang="en-US" altLang="zh-CN" sz="1000" b="0" i="1" smtClean="0">
                                <a:latin typeface="Cambria Math" panose="02040503050406030204" pitchFamily="18" charset="0"/>
                                <a:ea typeface="Source Han Sans SC Normal" panose="020B0400000000000000" pitchFamily="34" charset="-128"/>
                              </a:rPr>
                              <m:t>𝑤𝑗</m:t>
                            </m:r>
                          </m:sub>
                        </m:sSub>
                        <m:r>
                          <a:rPr kumimoji="1" lang="en-US" altLang="zh-CN" sz="1000" b="0" i="1" smtClean="0">
                            <a:latin typeface="Cambria Math" panose="02040503050406030204" pitchFamily="18" charset="0"/>
                            <a:ea typeface="Source Han Sans SC Normal" panose="020B0400000000000000" pitchFamily="34" charset="-128"/>
                          </a:rPr>
                          <m:t>  </m:t>
                        </m:r>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𝑣</m:t>
                            </m:r>
                          </m:e>
                          <m:sub>
                            <m:r>
                              <a:rPr kumimoji="1" lang="en-US" altLang="zh-CN" sz="1000" b="0" i="1" smtClean="0">
                                <a:latin typeface="Cambria Math" panose="02040503050406030204" pitchFamily="18" charset="0"/>
                                <a:ea typeface="Source Han Sans SC Normal" panose="020B0400000000000000" pitchFamily="34" charset="-128"/>
                              </a:rPr>
                              <m:t>𝑤𝑗</m:t>
                            </m:r>
                          </m:sub>
                        </m:sSub>
                      </m:oMath>
                    </m:oMathPara>
                  </a14:m>
                  <a:endParaRPr kumimoji="1" lang="zh-CN" altLang="en-US" sz="1000" dirty="0">
                    <a:latin typeface="Source Han Sans SC Normal" panose="020B0400000000000000" pitchFamily="34" charset="-128"/>
                    <a:ea typeface="Source Han Sans SC Normal" panose="020B0400000000000000" pitchFamily="34" charset="-128"/>
                  </a:endParaRPr>
                </a:p>
              </p:txBody>
            </p:sp>
          </mc:Choice>
          <mc:Fallback>
            <p:sp>
              <p:nvSpPr>
                <p:cNvPr id="74" name="文本框 73">
                  <a:extLst>
                    <a:ext uri="{FF2B5EF4-FFF2-40B4-BE49-F238E27FC236}">
                      <a16:creationId xmlns:a16="http://schemas.microsoft.com/office/drawing/2014/main" id="{E6D35431-B74F-4BB7-A8A3-6F10C6B68F43}"/>
                    </a:ext>
                  </a:extLst>
                </p:cNvPr>
                <p:cNvSpPr txBox="1">
                  <a:spLocks noRot="1" noChangeAspect="1" noMove="1" noResize="1" noEditPoints="1" noAdjustHandles="1" noChangeArrowheads="1" noChangeShapeType="1" noTextEdit="1"/>
                </p:cNvSpPr>
                <p:nvPr/>
              </p:nvSpPr>
              <p:spPr>
                <a:xfrm>
                  <a:off x="8633786" y="2168576"/>
                  <a:ext cx="712077" cy="740780"/>
                </a:xfrm>
                <a:prstGeom prst="rect">
                  <a:avLst/>
                </a:prstGeom>
                <a:blipFill>
                  <a:blip r:embed="rId29"/>
                  <a:stretch>
                    <a:fillRect l="-4762" b="-73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文本框 74">
                  <a:extLst>
                    <a:ext uri="{FF2B5EF4-FFF2-40B4-BE49-F238E27FC236}">
                      <a16:creationId xmlns:a16="http://schemas.microsoft.com/office/drawing/2014/main" id="{80652910-488B-420B-AB59-E305C2E296DE}"/>
                    </a:ext>
                  </a:extLst>
                </p:cNvPr>
                <p:cNvSpPr txBox="1"/>
                <p:nvPr/>
              </p:nvSpPr>
              <p:spPr>
                <a:xfrm>
                  <a:off x="8593177" y="3639849"/>
                  <a:ext cx="765915" cy="692497"/>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𝑞</m:t>
                            </m:r>
                          </m:e>
                          <m:sub>
                            <m:r>
                              <a:rPr kumimoji="1" lang="en-US" altLang="zh-CN" sz="1000" b="0" i="1" smtClean="0">
                                <a:latin typeface="Cambria Math" panose="02040503050406030204" pitchFamily="18" charset="0"/>
                                <a:ea typeface="Source Han Sans SC Normal" panose="020B0400000000000000" pitchFamily="34" charset="-128"/>
                              </a:rPr>
                              <m:t>𝑖𝑙</m:t>
                            </m:r>
                          </m:sub>
                        </m:sSub>
                        <m:r>
                          <a:rPr kumimoji="1" lang="en-US" altLang="zh-CN" sz="1000" b="0" i="1" smtClean="0">
                            <a:latin typeface="Cambria Math" panose="02040503050406030204" pitchFamily="18" charset="0"/>
                            <a:ea typeface="Source Han Sans SC Normal" panose="020B0400000000000000" pitchFamily="34" charset="-128"/>
                          </a:rPr>
                          <m:t>  </m:t>
                        </m:r>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𝑘</m:t>
                            </m:r>
                          </m:e>
                          <m:sub>
                            <m:r>
                              <a:rPr kumimoji="1" lang="en-US" altLang="zh-CN" sz="1000" b="0" i="1" smtClean="0">
                                <a:latin typeface="Cambria Math" panose="02040503050406030204" pitchFamily="18" charset="0"/>
                                <a:ea typeface="Source Han Sans SC Normal" panose="020B0400000000000000" pitchFamily="34" charset="-128"/>
                              </a:rPr>
                              <m:t>𝑖𝑙</m:t>
                            </m:r>
                          </m:sub>
                        </m:sSub>
                        <m:r>
                          <a:rPr kumimoji="1" lang="en-US" altLang="zh-CN" sz="1000" b="0" i="1" smtClean="0">
                            <a:latin typeface="Cambria Math" panose="02040503050406030204" pitchFamily="18" charset="0"/>
                            <a:ea typeface="Source Han Sans SC Normal" panose="020B0400000000000000" pitchFamily="34" charset="-128"/>
                          </a:rPr>
                          <m:t>  </m:t>
                        </m:r>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𝑣</m:t>
                            </m:r>
                          </m:e>
                          <m:sub>
                            <m:r>
                              <a:rPr kumimoji="1" lang="en-US" altLang="zh-CN" sz="1000" b="0" i="1" smtClean="0">
                                <a:latin typeface="Cambria Math" panose="02040503050406030204" pitchFamily="18" charset="0"/>
                                <a:ea typeface="Source Han Sans SC Normal" panose="020B0400000000000000" pitchFamily="34" charset="-128"/>
                              </a:rPr>
                              <m:t>𝑖𝑙</m:t>
                            </m:r>
                          </m:sub>
                        </m:sSub>
                      </m:oMath>
                    </m:oMathPara>
                  </a14:m>
                  <a:endParaRPr kumimoji="1" lang="en-US" altLang="zh-CN" sz="1000" b="0" dirty="0">
                    <a:latin typeface="Source Han Sans SC Normal" panose="020B0400000000000000" pitchFamily="34" charset="-128"/>
                    <a:ea typeface="Source Han Sans SC Normal" panose="020B0400000000000000" pitchFamily="34" charset="-128"/>
                  </a:endParaRPr>
                </a:p>
                <a:p>
                  <a:pPr algn="ctr">
                    <a:lnSpc>
                      <a:spcPct val="130000"/>
                    </a:lnSpc>
                  </a:pPr>
                  <a14:m>
                    <m:oMathPara xmlns:m="http://schemas.openxmlformats.org/officeDocument/2006/math">
                      <m:oMathParaPr>
                        <m:jc m:val="centerGroup"/>
                      </m:oMathParaPr>
                      <m:oMath xmlns:m="http://schemas.openxmlformats.org/officeDocument/2006/math">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𝑘</m:t>
                            </m:r>
                          </m:e>
                          <m:sub>
                            <m:r>
                              <a:rPr kumimoji="1" lang="en-US" altLang="zh-CN" sz="1000" b="0" i="1" smtClean="0">
                                <a:latin typeface="Cambria Math" panose="02040503050406030204" pitchFamily="18" charset="0"/>
                                <a:ea typeface="Source Han Sans SC Normal" panose="020B0400000000000000" pitchFamily="34" charset="-128"/>
                              </a:rPr>
                              <m:t>𝑚𝑙</m:t>
                            </m:r>
                          </m:sub>
                        </m:sSub>
                        <m:r>
                          <a:rPr kumimoji="1" lang="en-US" altLang="zh-CN" sz="1000" b="0" i="1" smtClean="0">
                            <a:latin typeface="Cambria Math" panose="02040503050406030204" pitchFamily="18" charset="0"/>
                            <a:ea typeface="Source Han Sans SC Normal" panose="020B0400000000000000" pitchFamily="34" charset="-128"/>
                          </a:rPr>
                          <m:t>  </m:t>
                        </m:r>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𝑣</m:t>
                            </m:r>
                          </m:e>
                          <m:sub>
                            <m:r>
                              <a:rPr kumimoji="1" lang="en-US" altLang="zh-CN" sz="1000" b="0" i="1" smtClean="0">
                                <a:latin typeface="Cambria Math" panose="02040503050406030204" pitchFamily="18" charset="0"/>
                                <a:ea typeface="Source Han Sans SC Normal" panose="020B0400000000000000" pitchFamily="34" charset="-128"/>
                              </a:rPr>
                              <m:t>𝑚𝑙</m:t>
                            </m:r>
                          </m:sub>
                        </m:sSub>
                      </m:oMath>
                    </m:oMathPara>
                  </a14:m>
                  <a:endParaRPr kumimoji="1" lang="en-US" altLang="zh-CN" sz="1000" dirty="0">
                    <a:latin typeface="Source Han Sans SC Normal" panose="020B0400000000000000" pitchFamily="34" charset="-128"/>
                    <a:ea typeface="Source Han Sans SC Normal" panose="020B0400000000000000" pitchFamily="34" charset="-128"/>
                  </a:endParaRPr>
                </a:p>
                <a:p>
                  <a:pPr algn="ctr">
                    <a:lnSpc>
                      <a:spcPct val="130000"/>
                    </a:lnSpc>
                  </a:pPr>
                  <a14:m>
                    <m:oMathPara xmlns:m="http://schemas.openxmlformats.org/officeDocument/2006/math">
                      <m:oMathParaPr>
                        <m:jc m:val="centerGroup"/>
                      </m:oMathParaPr>
                      <m:oMath xmlns:m="http://schemas.openxmlformats.org/officeDocument/2006/math">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𝑘</m:t>
                            </m:r>
                          </m:e>
                          <m:sub>
                            <m:r>
                              <a:rPr kumimoji="1" lang="en-US" altLang="zh-CN" sz="1000" b="0" i="1" smtClean="0">
                                <a:latin typeface="Cambria Math" panose="02040503050406030204" pitchFamily="18" charset="0"/>
                                <a:ea typeface="Source Han Sans SC Normal" panose="020B0400000000000000" pitchFamily="34" charset="-128"/>
                              </a:rPr>
                              <m:t>𝑛𝑙</m:t>
                            </m:r>
                          </m:sub>
                        </m:sSub>
                        <m:r>
                          <a:rPr kumimoji="1" lang="en-US" altLang="zh-CN" sz="1000" b="0" i="1" smtClean="0">
                            <a:latin typeface="Cambria Math" panose="02040503050406030204" pitchFamily="18" charset="0"/>
                            <a:ea typeface="Source Han Sans SC Normal" panose="020B0400000000000000" pitchFamily="34" charset="-128"/>
                          </a:rPr>
                          <m:t>  </m:t>
                        </m:r>
                        <m:sSub>
                          <m:sSubPr>
                            <m:ctrlPr>
                              <a:rPr kumimoji="1" lang="en-US" altLang="zh-CN" sz="1000" b="0" i="1" smtClean="0">
                                <a:latin typeface="Cambria Math" panose="02040503050406030204" pitchFamily="18" charset="0"/>
                                <a:ea typeface="Source Han Sans SC Normal" panose="020B0400000000000000" pitchFamily="34" charset="-128"/>
                              </a:rPr>
                            </m:ctrlPr>
                          </m:sSubPr>
                          <m:e>
                            <m:r>
                              <a:rPr kumimoji="1" lang="en-US" altLang="zh-CN" sz="1000" b="0" i="1" smtClean="0">
                                <a:latin typeface="Cambria Math" panose="02040503050406030204" pitchFamily="18" charset="0"/>
                                <a:ea typeface="Source Han Sans SC Normal" panose="020B0400000000000000" pitchFamily="34" charset="-128"/>
                              </a:rPr>
                              <m:t>𝑣</m:t>
                            </m:r>
                          </m:e>
                          <m:sub>
                            <m:r>
                              <a:rPr kumimoji="1" lang="en-US" altLang="zh-CN" sz="1000" b="0" i="1" smtClean="0">
                                <a:latin typeface="Cambria Math" panose="02040503050406030204" pitchFamily="18" charset="0"/>
                                <a:ea typeface="Source Han Sans SC Normal" panose="020B0400000000000000" pitchFamily="34" charset="-128"/>
                              </a:rPr>
                              <m:t>𝑛𝑙</m:t>
                            </m:r>
                          </m:sub>
                        </m:sSub>
                      </m:oMath>
                    </m:oMathPara>
                  </a14:m>
                  <a:endParaRPr kumimoji="1" lang="zh-CN" altLang="en-US" sz="1000" dirty="0">
                    <a:latin typeface="Source Han Sans SC Normal" panose="020B0400000000000000" pitchFamily="34" charset="-128"/>
                    <a:ea typeface="Source Han Sans SC Normal" panose="020B0400000000000000" pitchFamily="34" charset="-128"/>
                  </a:endParaRPr>
                </a:p>
              </p:txBody>
            </p:sp>
          </mc:Choice>
          <mc:Fallback>
            <p:sp>
              <p:nvSpPr>
                <p:cNvPr id="75" name="文本框 74">
                  <a:extLst>
                    <a:ext uri="{FF2B5EF4-FFF2-40B4-BE49-F238E27FC236}">
                      <a16:creationId xmlns:a16="http://schemas.microsoft.com/office/drawing/2014/main" id="{80652910-488B-420B-AB59-E305C2E296DE}"/>
                    </a:ext>
                  </a:extLst>
                </p:cNvPr>
                <p:cNvSpPr txBox="1">
                  <a:spLocks noRot="1" noChangeAspect="1" noMove="1" noResize="1" noEditPoints="1" noAdjustHandles="1" noChangeArrowheads="1" noChangeShapeType="1" noTextEdit="1"/>
                </p:cNvSpPr>
                <p:nvPr/>
              </p:nvSpPr>
              <p:spPr>
                <a:xfrm>
                  <a:off x="8593177" y="3639849"/>
                  <a:ext cx="765915" cy="692497"/>
                </a:xfrm>
                <a:prstGeom prst="rect">
                  <a:avLst/>
                </a:prstGeom>
                <a:blipFill>
                  <a:blip r:embed="rId30"/>
                  <a:stretch>
                    <a:fillRect b="-39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文本框 75">
                  <a:extLst>
                    <a:ext uri="{FF2B5EF4-FFF2-40B4-BE49-F238E27FC236}">
                      <a16:creationId xmlns:a16="http://schemas.microsoft.com/office/drawing/2014/main" id="{86200939-0F46-47F4-8B2D-2700F2C62D63}"/>
                    </a:ext>
                  </a:extLst>
                </p:cNvPr>
                <p:cNvSpPr txBox="1"/>
                <p:nvPr/>
              </p:nvSpPr>
              <p:spPr>
                <a:xfrm>
                  <a:off x="6661682" y="2500515"/>
                  <a:ext cx="374718" cy="313034"/>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Sup>
                          <m:sSubSupPr>
                            <m:ctrlPr>
                              <a:rPr kumimoji="1" lang="en-US" altLang="zh-CN" sz="1050" b="0" i="1" smtClean="0">
                                <a:latin typeface="Cambria Math" panose="02040503050406030204" pitchFamily="18" charset="0"/>
                                <a:ea typeface="Source Han Sans SC Normal" panose="020B0400000000000000" pitchFamily="34" charset="-128"/>
                              </a:rPr>
                            </m:ctrlPr>
                          </m:sSubSupPr>
                          <m:e>
                            <m:r>
                              <a:rPr kumimoji="1" lang="en-US" altLang="zh-CN" sz="1050" b="0" i="1" smtClean="0">
                                <a:latin typeface="Cambria Math" panose="02040503050406030204" pitchFamily="18" charset="0"/>
                                <a:ea typeface="Source Han Sans SC Normal" panose="020B0400000000000000" pitchFamily="34" charset="-128"/>
                              </a:rPr>
                              <m:t>h</m:t>
                            </m:r>
                          </m:e>
                          <m:sub>
                            <m:r>
                              <a:rPr kumimoji="1" lang="en-US" altLang="zh-CN" sz="1050" b="0" i="1" smtClean="0">
                                <a:latin typeface="Cambria Math" panose="02040503050406030204" pitchFamily="18" charset="0"/>
                                <a:ea typeface="Source Han Sans SC Normal" panose="020B0400000000000000" pitchFamily="34" charset="-128"/>
                              </a:rPr>
                              <m:t>𝑖</m:t>
                            </m:r>
                          </m:sub>
                          <m:sup>
                            <m:r>
                              <a:rPr kumimoji="1" lang="en-US" altLang="zh-CN" sz="1050" b="0" i="1" smtClean="0">
                                <a:latin typeface="Cambria Math" panose="02040503050406030204" pitchFamily="18" charset="0"/>
                                <a:ea typeface="Source Han Sans SC Normal" panose="020B0400000000000000" pitchFamily="34" charset="-128"/>
                              </a:rPr>
                              <m:t>𝑜</m:t>
                            </m:r>
                          </m:sup>
                        </m:sSubSup>
                      </m:oMath>
                    </m:oMathPara>
                  </a14:m>
                  <a:endParaRPr kumimoji="1" lang="zh-CN" altLang="en-US" sz="1050" dirty="0">
                    <a:latin typeface="Source Han Sans SC Normal" panose="020B0400000000000000" pitchFamily="34" charset="-128"/>
                    <a:ea typeface="Source Han Sans SC Normal" panose="020B0400000000000000" pitchFamily="34" charset="-128"/>
                  </a:endParaRPr>
                </a:p>
              </p:txBody>
            </p:sp>
          </mc:Choice>
          <mc:Fallback>
            <p:sp>
              <p:nvSpPr>
                <p:cNvPr id="76" name="文本框 75">
                  <a:extLst>
                    <a:ext uri="{FF2B5EF4-FFF2-40B4-BE49-F238E27FC236}">
                      <a16:creationId xmlns:a16="http://schemas.microsoft.com/office/drawing/2014/main" id="{86200939-0F46-47F4-8B2D-2700F2C62D63}"/>
                    </a:ext>
                  </a:extLst>
                </p:cNvPr>
                <p:cNvSpPr txBox="1">
                  <a:spLocks noRot="1" noChangeAspect="1" noMove="1" noResize="1" noEditPoints="1" noAdjustHandles="1" noChangeArrowheads="1" noChangeShapeType="1" noTextEdit="1"/>
                </p:cNvSpPr>
                <p:nvPr/>
              </p:nvSpPr>
              <p:spPr>
                <a:xfrm>
                  <a:off x="6661682" y="2500515"/>
                  <a:ext cx="374718" cy="313034"/>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文本框 76">
                  <a:extLst>
                    <a:ext uri="{FF2B5EF4-FFF2-40B4-BE49-F238E27FC236}">
                      <a16:creationId xmlns:a16="http://schemas.microsoft.com/office/drawing/2014/main" id="{F92045EE-84C2-4FCB-8060-45670579D79B}"/>
                    </a:ext>
                  </a:extLst>
                </p:cNvPr>
                <p:cNvSpPr txBox="1"/>
                <p:nvPr/>
              </p:nvSpPr>
              <p:spPr>
                <a:xfrm>
                  <a:off x="7006465" y="2869038"/>
                  <a:ext cx="374718" cy="337978"/>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Sup>
                          <m:sSubSupPr>
                            <m:ctrlPr>
                              <a:rPr kumimoji="1" lang="en-US" altLang="zh-CN" sz="1050" b="0" i="1" smtClean="0">
                                <a:latin typeface="Cambria Math" panose="02040503050406030204" pitchFamily="18" charset="0"/>
                                <a:ea typeface="Source Han Sans SC Normal" panose="020B0400000000000000" pitchFamily="34" charset="-128"/>
                              </a:rPr>
                            </m:ctrlPr>
                          </m:sSubSupPr>
                          <m:e>
                            <m:r>
                              <a:rPr kumimoji="1" lang="en-US" altLang="zh-CN" sz="1050" b="0" i="1" smtClean="0">
                                <a:latin typeface="Cambria Math" panose="02040503050406030204" pitchFamily="18" charset="0"/>
                                <a:ea typeface="Source Han Sans SC Normal" panose="020B0400000000000000" pitchFamily="34" charset="-128"/>
                              </a:rPr>
                              <m:t>h</m:t>
                            </m:r>
                          </m:e>
                          <m:sub>
                            <m:r>
                              <a:rPr kumimoji="1" lang="en-US" altLang="zh-CN" sz="1050" b="0" i="1" smtClean="0">
                                <a:latin typeface="Cambria Math" panose="02040503050406030204" pitchFamily="18" charset="0"/>
                                <a:ea typeface="Source Han Sans SC Normal" panose="020B0400000000000000" pitchFamily="34" charset="-128"/>
                              </a:rPr>
                              <m:t>𝑗</m:t>
                            </m:r>
                          </m:sub>
                          <m:sup>
                            <m:r>
                              <a:rPr kumimoji="1" lang="en-US" altLang="zh-CN" sz="1050" b="0" i="1" smtClean="0">
                                <a:latin typeface="Cambria Math" panose="02040503050406030204" pitchFamily="18" charset="0"/>
                                <a:ea typeface="Source Han Sans SC Normal" panose="020B0400000000000000" pitchFamily="34" charset="-128"/>
                              </a:rPr>
                              <m:t>𝑜</m:t>
                            </m:r>
                          </m:sup>
                        </m:sSubSup>
                      </m:oMath>
                    </m:oMathPara>
                  </a14:m>
                  <a:endParaRPr kumimoji="1" lang="zh-CN" altLang="en-US" sz="1050" dirty="0">
                    <a:latin typeface="Source Han Sans SC Normal" panose="020B0400000000000000" pitchFamily="34" charset="-128"/>
                    <a:ea typeface="Source Han Sans SC Normal" panose="020B0400000000000000" pitchFamily="34" charset="-128"/>
                  </a:endParaRPr>
                </a:p>
              </p:txBody>
            </p:sp>
          </mc:Choice>
          <mc:Fallback>
            <p:sp>
              <p:nvSpPr>
                <p:cNvPr id="77" name="文本框 76">
                  <a:extLst>
                    <a:ext uri="{FF2B5EF4-FFF2-40B4-BE49-F238E27FC236}">
                      <a16:creationId xmlns:a16="http://schemas.microsoft.com/office/drawing/2014/main" id="{F92045EE-84C2-4FCB-8060-45670579D79B}"/>
                    </a:ext>
                  </a:extLst>
                </p:cNvPr>
                <p:cNvSpPr txBox="1">
                  <a:spLocks noRot="1" noChangeAspect="1" noMove="1" noResize="1" noEditPoints="1" noAdjustHandles="1" noChangeArrowheads="1" noChangeShapeType="1" noTextEdit="1"/>
                </p:cNvSpPr>
                <p:nvPr/>
              </p:nvSpPr>
              <p:spPr>
                <a:xfrm>
                  <a:off x="7006465" y="2869038"/>
                  <a:ext cx="374718" cy="337978"/>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 name="文本框 77">
                  <a:extLst>
                    <a:ext uri="{FF2B5EF4-FFF2-40B4-BE49-F238E27FC236}">
                      <a16:creationId xmlns:a16="http://schemas.microsoft.com/office/drawing/2014/main" id="{F4E108A6-1B40-4ECB-A40E-0ECCFA009E3D}"/>
                    </a:ext>
                  </a:extLst>
                </p:cNvPr>
                <p:cNvSpPr txBox="1"/>
                <p:nvPr/>
              </p:nvSpPr>
              <p:spPr>
                <a:xfrm>
                  <a:off x="7423141" y="2824667"/>
                  <a:ext cx="393826" cy="307905"/>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Sup>
                          <m:sSubSupPr>
                            <m:ctrlPr>
                              <a:rPr kumimoji="1" lang="en-US" altLang="zh-CN" sz="1050" b="0" i="1" smtClean="0">
                                <a:latin typeface="Cambria Math" panose="02040503050406030204" pitchFamily="18" charset="0"/>
                                <a:ea typeface="Source Han Sans SC Normal" panose="020B0400000000000000" pitchFamily="34" charset="-128"/>
                              </a:rPr>
                            </m:ctrlPr>
                          </m:sSubSupPr>
                          <m:e>
                            <m:r>
                              <a:rPr kumimoji="1" lang="en-US" altLang="zh-CN" sz="1050" b="0" i="1" smtClean="0">
                                <a:latin typeface="Cambria Math" panose="02040503050406030204" pitchFamily="18" charset="0"/>
                                <a:ea typeface="Source Han Sans SC Normal" panose="020B0400000000000000" pitchFamily="34" charset="-128"/>
                              </a:rPr>
                              <m:t>h</m:t>
                            </m:r>
                          </m:e>
                          <m:sub>
                            <m:r>
                              <a:rPr kumimoji="1" lang="en-US" altLang="zh-CN" sz="1050" b="0" i="1" smtClean="0">
                                <a:latin typeface="Cambria Math" panose="02040503050406030204" pitchFamily="18" charset="0"/>
                                <a:ea typeface="Source Han Sans SC Normal" panose="020B0400000000000000" pitchFamily="34" charset="-128"/>
                              </a:rPr>
                              <m:t>𝑤</m:t>
                            </m:r>
                          </m:sub>
                          <m:sup>
                            <m:r>
                              <a:rPr kumimoji="1" lang="en-US" altLang="zh-CN" sz="1050" b="0" i="1" smtClean="0">
                                <a:latin typeface="Cambria Math" panose="02040503050406030204" pitchFamily="18" charset="0"/>
                                <a:ea typeface="Source Han Sans SC Normal" panose="020B0400000000000000" pitchFamily="34" charset="-128"/>
                              </a:rPr>
                              <m:t>𝑜</m:t>
                            </m:r>
                          </m:sup>
                        </m:sSubSup>
                      </m:oMath>
                    </m:oMathPara>
                  </a14:m>
                  <a:endParaRPr kumimoji="1" lang="zh-CN" altLang="en-US" sz="1050" dirty="0">
                    <a:latin typeface="Source Han Sans SC Normal" panose="020B0400000000000000" pitchFamily="34" charset="-128"/>
                    <a:ea typeface="Source Han Sans SC Normal" panose="020B0400000000000000" pitchFamily="34" charset="-128"/>
                  </a:endParaRPr>
                </a:p>
              </p:txBody>
            </p:sp>
          </mc:Choice>
          <mc:Fallback>
            <p:sp>
              <p:nvSpPr>
                <p:cNvPr id="78" name="文本框 77">
                  <a:extLst>
                    <a:ext uri="{FF2B5EF4-FFF2-40B4-BE49-F238E27FC236}">
                      <a16:creationId xmlns:a16="http://schemas.microsoft.com/office/drawing/2014/main" id="{F4E108A6-1B40-4ECB-A40E-0ECCFA009E3D}"/>
                    </a:ext>
                  </a:extLst>
                </p:cNvPr>
                <p:cNvSpPr txBox="1">
                  <a:spLocks noRot="1" noChangeAspect="1" noMove="1" noResize="1" noEditPoints="1" noAdjustHandles="1" noChangeArrowheads="1" noChangeShapeType="1" noTextEdit="1"/>
                </p:cNvSpPr>
                <p:nvPr/>
              </p:nvSpPr>
              <p:spPr>
                <a:xfrm>
                  <a:off x="7423141" y="2824667"/>
                  <a:ext cx="393826" cy="307905"/>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9" name="文本框 78">
                  <a:extLst>
                    <a:ext uri="{FF2B5EF4-FFF2-40B4-BE49-F238E27FC236}">
                      <a16:creationId xmlns:a16="http://schemas.microsoft.com/office/drawing/2014/main" id="{1D4BCA18-6DDB-411F-A2B6-8EC2A58C5379}"/>
                    </a:ext>
                  </a:extLst>
                </p:cNvPr>
                <p:cNvSpPr txBox="1"/>
                <p:nvPr/>
              </p:nvSpPr>
              <p:spPr>
                <a:xfrm>
                  <a:off x="7186969" y="2329409"/>
                  <a:ext cx="369845" cy="302390"/>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Sup>
                          <m:sSubSupPr>
                            <m:ctrlPr>
                              <a:rPr kumimoji="1" lang="en-US" altLang="zh-CN" sz="1050" b="0" i="1" smtClean="0">
                                <a:latin typeface="Cambria Math" panose="02040503050406030204" pitchFamily="18" charset="0"/>
                                <a:ea typeface="Source Han Sans SC Normal" panose="020B0400000000000000" pitchFamily="34" charset="-128"/>
                              </a:rPr>
                            </m:ctrlPr>
                          </m:sSubSupPr>
                          <m:e>
                            <m:r>
                              <a:rPr kumimoji="1" lang="en-US" altLang="zh-CN" sz="1050" b="0" i="1" smtClean="0">
                                <a:latin typeface="Cambria Math" panose="02040503050406030204" pitchFamily="18" charset="0"/>
                                <a:ea typeface="Source Han Sans SC Normal" panose="020B0400000000000000" pitchFamily="34" charset="-128"/>
                              </a:rPr>
                              <m:t>h</m:t>
                            </m:r>
                          </m:e>
                          <m:sub>
                            <m:r>
                              <a:rPr kumimoji="1" lang="en-US" altLang="zh-CN" sz="1050" b="0" i="1" smtClean="0">
                                <a:latin typeface="Cambria Math" panose="02040503050406030204" pitchFamily="18" charset="0"/>
                                <a:ea typeface="Source Han Sans SC Normal" panose="020B0400000000000000" pitchFamily="34" charset="-128"/>
                              </a:rPr>
                              <m:t>𝑢</m:t>
                            </m:r>
                          </m:sub>
                          <m:sup>
                            <m:r>
                              <a:rPr kumimoji="1" lang="en-US" altLang="zh-CN" sz="1050" b="0" i="1" smtClean="0">
                                <a:latin typeface="Cambria Math" panose="02040503050406030204" pitchFamily="18" charset="0"/>
                                <a:ea typeface="Source Han Sans SC Normal" panose="020B0400000000000000" pitchFamily="34" charset="-128"/>
                              </a:rPr>
                              <m:t>𝑜</m:t>
                            </m:r>
                          </m:sup>
                        </m:sSubSup>
                      </m:oMath>
                    </m:oMathPara>
                  </a14:m>
                  <a:endParaRPr kumimoji="1" lang="zh-CN" altLang="en-US" sz="1050" dirty="0">
                    <a:latin typeface="Source Han Sans SC Normal" panose="020B0400000000000000" pitchFamily="34" charset="-128"/>
                    <a:ea typeface="Source Han Sans SC Normal" panose="020B0400000000000000" pitchFamily="34" charset="-128"/>
                  </a:endParaRPr>
                </a:p>
              </p:txBody>
            </p:sp>
          </mc:Choice>
          <mc:Fallback>
            <p:sp>
              <p:nvSpPr>
                <p:cNvPr id="79" name="文本框 78">
                  <a:extLst>
                    <a:ext uri="{FF2B5EF4-FFF2-40B4-BE49-F238E27FC236}">
                      <a16:creationId xmlns:a16="http://schemas.microsoft.com/office/drawing/2014/main" id="{1D4BCA18-6DDB-411F-A2B6-8EC2A58C5379}"/>
                    </a:ext>
                  </a:extLst>
                </p:cNvPr>
                <p:cNvSpPr txBox="1">
                  <a:spLocks noRot="1" noChangeAspect="1" noMove="1" noResize="1" noEditPoints="1" noAdjustHandles="1" noChangeArrowheads="1" noChangeShapeType="1" noTextEdit="1"/>
                </p:cNvSpPr>
                <p:nvPr/>
              </p:nvSpPr>
              <p:spPr>
                <a:xfrm>
                  <a:off x="7186969" y="2329409"/>
                  <a:ext cx="369845" cy="302390"/>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0" name="文本框 79">
                  <a:extLst>
                    <a:ext uri="{FF2B5EF4-FFF2-40B4-BE49-F238E27FC236}">
                      <a16:creationId xmlns:a16="http://schemas.microsoft.com/office/drawing/2014/main" id="{E77343AD-5508-4F5B-A898-FD20DB53E4DB}"/>
                    </a:ext>
                  </a:extLst>
                </p:cNvPr>
                <p:cNvSpPr txBox="1"/>
                <p:nvPr/>
              </p:nvSpPr>
              <p:spPr>
                <a:xfrm>
                  <a:off x="6641794" y="3943465"/>
                  <a:ext cx="366254" cy="303160"/>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Sup>
                          <m:sSubSupPr>
                            <m:ctrlPr>
                              <a:rPr kumimoji="1" lang="en-US" altLang="zh-CN" sz="1050" b="0" i="1" smtClean="0">
                                <a:latin typeface="Cambria Math" panose="02040503050406030204" pitchFamily="18" charset="0"/>
                                <a:ea typeface="Source Han Sans SC Normal" panose="020B0400000000000000" pitchFamily="34" charset="-128"/>
                              </a:rPr>
                            </m:ctrlPr>
                          </m:sSubSupPr>
                          <m:e>
                            <m:r>
                              <a:rPr kumimoji="1" lang="en-US" altLang="zh-CN" sz="1050" b="0" i="1" smtClean="0">
                                <a:latin typeface="Cambria Math" panose="02040503050406030204" pitchFamily="18" charset="0"/>
                                <a:ea typeface="Source Han Sans SC Normal" panose="020B0400000000000000" pitchFamily="34" charset="-128"/>
                              </a:rPr>
                              <m:t>h</m:t>
                            </m:r>
                          </m:e>
                          <m:sub>
                            <m:r>
                              <a:rPr kumimoji="1" lang="en-US" altLang="zh-CN" sz="1050" b="0" i="1" smtClean="0">
                                <a:latin typeface="Cambria Math" panose="02040503050406030204" pitchFamily="18" charset="0"/>
                                <a:ea typeface="Source Han Sans SC Normal" panose="020B0400000000000000" pitchFamily="34" charset="-128"/>
                              </a:rPr>
                              <m:t>𝑖</m:t>
                            </m:r>
                          </m:sub>
                          <m:sup>
                            <m:r>
                              <a:rPr kumimoji="1" lang="en-US" altLang="zh-CN" sz="1050" b="0" i="1" smtClean="0">
                                <a:latin typeface="Cambria Math" panose="02040503050406030204" pitchFamily="18" charset="0"/>
                                <a:ea typeface="Source Han Sans SC Normal" panose="020B0400000000000000" pitchFamily="34" charset="-128"/>
                              </a:rPr>
                              <m:t>𝑜</m:t>
                            </m:r>
                          </m:sup>
                        </m:sSubSup>
                      </m:oMath>
                    </m:oMathPara>
                  </a14:m>
                  <a:endParaRPr kumimoji="1" lang="zh-CN" altLang="en-US" sz="1050" dirty="0">
                    <a:latin typeface="Source Han Sans SC Normal" panose="020B0400000000000000" pitchFamily="34" charset="-128"/>
                    <a:ea typeface="Source Han Sans SC Normal" panose="020B0400000000000000" pitchFamily="34" charset="-128"/>
                  </a:endParaRPr>
                </a:p>
              </p:txBody>
            </p:sp>
          </mc:Choice>
          <mc:Fallback>
            <p:sp>
              <p:nvSpPr>
                <p:cNvPr id="80" name="文本框 79">
                  <a:extLst>
                    <a:ext uri="{FF2B5EF4-FFF2-40B4-BE49-F238E27FC236}">
                      <a16:creationId xmlns:a16="http://schemas.microsoft.com/office/drawing/2014/main" id="{E77343AD-5508-4F5B-A898-FD20DB53E4DB}"/>
                    </a:ext>
                  </a:extLst>
                </p:cNvPr>
                <p:cNvSpPr txBox="1">
                  <a:spLocks noRot="1" noChangeAspect="1" noMove="1" noResize="1" noEditPoints="1" noAdjustHandles="1" noChangeArrowheads="1" noChangeShapeType="1" noTextEdit="1"/>
                </p:cNvSpPr>
                <p:nvPr/>
              </p:nvSpPr>
              <p:spPr>
                <a:xfrm>
                  <a:off x="6641794" y="3943465"/>
                  <a:ext cx="366254" cy="303160"/>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文本框 80">
                  <a:extLst>
                    <a:ext uri="{FF2B5EF4-FFF2-40B4-BE49-F238E27FC236}">
                      <a16:creationId xmlns:a16="http://schemas.microsoft.com/office/drawing/2014/main" id="{975BDB06-9C56-4D94-AE18-4DBC70324DF7}"/>
                    </a:ext>
                  </a:extLst>
                </p:cNvPr>
                <p:cNvSpPr txBox="1"/>
                <p:nvPr/>
              </p:nvSpPr>
              <p:spPr>
                <a:xfrm>
                  <a:off x="6978792" y="4306761"/>
                  <a:ext cx="366254" cy="302390"/>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Sup>
                          <m:sSubSupPr>
                            <m:ctrlPr>
                              <a:rPr kumimoji="1" lang="en-US" altLang="zh-CN" sz="1050" b="0" i="1" smtClean="0">
                                <a:latin typeface="Cambria Math" panose="02040503050406030204" pitchFamily="18" charset="0"/>
                                <a:ea typeface="Source Han Sans SC Normal" panose="020B0400000000000000" pitchFamily="34" charset="-128"/>
                              </a:rPr>
                            </m:ctrlPr>
                          </m:sSubSupPr>
                          <m:e>
                            <m:r>
                              <a:rPr kumimoji="1" lang="en-US" altLang="zh-CN" sz="1050" b="0" i="1" smtClean="0">
                                <a:latin typeface="Cambria Math" panose="02040503050406030204" pitchFamily="18" charset="0"/>
                                <a:ea typeface="Source Han Sans SC Normal" panose="020B0400000000000000" pitchFamily="34" charset="-128"/>
                              </a:rPr>
                              <m:t>h</m:t>
                            </m:r>
                          </m:e>
                          <m:sub>
                            <m:r>
                              <a:rPr kumimoji="1" lang="en-US" altLang="zh-CN" sz="1050" b="0" i="1" smtClean="0">
                                <a:latin typeface="Cambria Math" panose="02040503050406030204" pitchFamily="18" charset="0"/>
                                <a:ea typeface="Source Han Sans SC Normal" panose="020B0400000000000000" pitchFamily="34" charset="-128"/>
                              </a:rPr>
                              <m:t>𝑙</m:t>
                            </m:r>
                          </m:sub>
                          <m:sup>
                            <m:r>
                              <a:rPr kumimoji="1" lang="en-US" altLang="zh-CN" sz="1050" b="0" i="1" smtClean="0">
                                <a:latin typeface="Cambria Math" panose="02040503050406030204" pitchFamily="18" charset="0"/>
                                <a:ea typeface="Source Han Sans SC Normal" panose="020B0400000000000000" pitchFamily="34" charset="-128"/>
                              </a:rPr>
                              <m:t>𝑜</m:t>
                            </m:r>
                          </m:sup>
                        </m:sSubSup>
                      </m:oMath>
                    </m:oMathPara>
                  </a14:m>
                  <a:endParaRPr kumimoji="1" lang="zh-CN" altLang="en-US" sz="1050" dirty="0">
                    <a:latin typeface="Source Han Sans SC Normal" panose="020B0400000000000000" pitchFamily="34" charset="-128"/>
                    <a:ea typeface="Source Han Sans SC Normal" panose="020B0400000000000000" pitchFamily="34" charset="-128"/>
                  </a:endParaRPr>
                </a:p>
              </p:txBody>
            </p:sp>
          </mc:Choice>
          <mc:Fallback>
            <p:sp>
              <p:nvSpPr>
                <p:cNvPr id="81" name="文本框 80">
                  <a:extLst>
                    <a:ext uri="{FF2B5EF4-FFF2-40B4-BE49-F238E27FC236}">
                      <a16:creationId xmlns:a16="http://schemas.microsoft.com/office/drawing/2014/main" id="{975BDB06-9C56-4D94-AE18-4DBC70324DF7}"/>
                    </a:ext>
                  </a:extLst>
                </p:cNvPr>
                <p:cNvSpPr txBox="1">
                  <a:spLocks noRot="1" noChangeAspect="1" noMove="1" noResize="1" noEditPoints="1" noAdjustHandles="1" noChangeArrowheads="1" noChangeShapeType="1" noTextEdit="1"/>
                </p:cNvSpPr>
                <p:nvPr/>
              </p:nvSpPr>
              <p:spPr>
                <a:xfrm>
                  <a:off x="6978792" y="4306761"/>
                  <a:ext cx="366254" cy="302390"/>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2" name="文本框 81">
                  <a:extLst>
                    <a:ext uri="{FF2B5EF4-FFF2-40B4-BE49-F238E27FC236}">
                      <a16:creationId xmlns:a16="http://schemas.microsoft.com/office/drawing/2014/main" id="{76F70AAF-1E19-46A4-8FC7-077F279819AD}"/>
                    </a:ext>
                  </a:extLst>
                </p:cNvPr>
                <p:cNvSpPr txBox="1"/>
                <p:nvPr/>
              </p:nvSpPr>
              <p:spPr>
                <a:xfrm>
                  <a:off x="7416365" y="4224614"/>
                  <a:ext cx="369845" cy="302390"/>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Sup>
                          <m:sSubSupPr>
                            <m:ctrlPr>
                              <a:rPr kumimoji="1" lang="en-US" altLang="zh-CN" sz="1050" b="0" i="1" smtClean="0">
                                <a:latin typeface="Cambria Math" panose="02040503050406030204" pitchFamily="18" charset="0"/>
                                <a:ea typeface="Source Han Sans SC Normal" panose="020B0400000000000000" pitchFamily="34" charset="-128"/>
                              </a:rPr>
                            </m:ctrlPr>
                          </m:sSubSupPr>
                          <m:e>
                            <m:r>
                              <a:rPr kumimoji="1" lang="en-US" altLang="zh-CN" sz="1050" b="0" i="1" smtClean="0">
                                <a:latin typeface="Cambria Math" panose="02040503050406030204" pitchFamily="18" charset="0"/>
                                <a:ea typeface="Source Han Sans SC Normal" panose="020B0400000000000000" pitchFamily="34" charset="-128"/>
                              </a:rPr>
                              <m:t>h</m:t>
                            </m:r>
                          </m:e>
                          <m:sub>
                            <m:r>
                              <a:rPr kumimoji="1" lang="en-US" altLang="zh-CN" sz="1050" b="0" i="1" smtClean="0">
                                <a:latin typeface="Cambria Math" panose="02040503050406030204" pitchFamily="18" charset="0"/>
                                <a:ea typeface="Source Han Sans SC Normal" panose="020B0400000000000000" pitchFamily="34" charset="-128"/>
                              </a:rPr>
                              <m:t>𝑛</m:t>
                            </m:r>
                          </m:sub>
                          <m:sup>
                            <m:r>
                              <a:rPr kumimoji="1" lang="en-US" altLang="zh-CN" sz="1050" b="0" i="1" smtClean="0">
                                <a:latin typeface="Cambria Math" panose="02040503050406030204" pitchFamily="18" charset="0"/>
                                <a:ea typeface="Source Han Sans SC Normal" panose="020B0400000000000000" pitchFamily="34" charset="-128"/>
                              </a:rPr>
                              <m:t>𝑜</m:t>
                            </m:r>
                          </m:sup>
                        </m:sSubSup>
                      </m:oMath>
                    </m:oMathPara>
                  </a14:m>
                  <a:endParaRPr kumimoji="1" lang="zh-CN" altLang="en-US" sz="1050" dirty="0">
                    <a:latin typeface="Source Han Sans SC Normal" panose="020B0400000000000000" pitchFamily="34" charset="-128"/>
                    <a:ea typeface="Source Han Sans SC Normal" panose="020B0400000000000000" pitchFamily="34" charset="-128"/>
                  </a:endParaRPr>
                </a:p>
              </p:txBody>
            </p:sp>
          </mc:Choice>
          <mc:Fallback>
            <p:sp>
              <p:nvSpPr>
                <p:cNvPr id="82" name="文本框 81">
                  <a:extLst>
                    <a:ext uri="{FF2B5EF4-FFF2-40B4-BE49-F238E27FC236}">
                      <a16:creationId xmlns:a16="http://schemas.microsoft.com/office/drawing/2014/main" id="{76F70AAF-1E19-46A4-8FC7-077F279819AD}"/>
                    </a:ext>
                  </a:extLst>
                </p:cNvPr>
                <p:cNvSpPr txBox="1">
                  <a:spLocks noRot="1" noChangeAspect="1" noMove="1" noResize="1" noEditPoints="1" noAdjustHandles="1" noChangeArrowheads="1" noChangeShapeType="1" noTextEdit="1"/>
                </p:cNvSpPr>
                <p:nvPr/>
              </p:nvSpPr>
              <p:spPr>
                <a:xfrm>
                  <a:off x="7416365" y="4224614"/>
                  <a:ext cx="369845" cy="302390"/>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3" name="文本框 82">
                  <a:extLst>
                    <a:ext uri="{FF2B5EF4-FFF2-40B4-BE49-F238E27FC236}">
                      <a16:creationId xmlns:a16="http://schemas.microsoft.com/office/drawing/2014/main" id="{E238DF22-FFDD-495E-B9E2-3F8E5A2FA914}"/>
                    </a:ext>
                  </a:extLst>
                </p:cNvPr>
                <p:cNvSpPr txBox="1"/>
                <p:nvPr/>
              </p:nvSpPr>
              <p:spPr>
                <a:xfrm>
                  <a:off x="7081199" y="3781264"/>
                  <a:ext cx="393826" cy="307905"/>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Sup>
                          <m:sSubSupPr>
                            <m:ctrlPr>
                              <a:rPr kumimoji="1" lang="en-US" altLang="zh-CN" sz="1050" b="0" i="1" smtClean="0">
                                <a:latin typeface="Cambria Math" panose="02040503050406030204" pitchFamily="18" charset="0"/>
                                <a:ea typeface="Source Han Sans SC Normal" panose="020B0400000000000000" pitchFamily="34" charset="-128"/>
                              </a:rPr>
                            </m:ctrlPr>
                          </m:sSubSupPr>
                          <m:e>
                            <m:r>
                              <a:rPr kumimoji="1" lang="en-US" altLang="zh-CN" sz="1050" b="0" i="1" smtClean="0">
                                <a:latin typeface="Cambria Math" panose="02040503050406030204" pitchFamily="18" charset="0"/>
                                <a:ea typeface="Source Han Sans SC Normal" panose="020B0400000000000000" pitchFamily="34" charset="-128"/>
                              </a:rPr>
                              <m:t>h</m:t>
                            </m:r>
                          </m:e>
                          <m:sub>
                            <m:r>
                              <a:rPr kumimoji="1" lang="en-US" altLang="zh-CN" sz="1050" b="0" i="1" smtClean="0">
                                <a:latin typeface="Cambria Math" panose="02040503050406030204" pitchFamily="18" charset="0"/>
                                <a:ea typeface="Source Han Sans SC Normal" panose="020B0400000000000000" pitchFamily="34" charset="-128"/>
                              </a:rPr>
                              <m:t>𝑚</m:t>
                            </m:r>
                          </m:sub>
                          <m:sup>
                            <m:r>
                              <a:rPr kumimoji="1" lang="en-US" altLang="zh-CN" sz="1050" b="0" i="1" smtClean="0">
                                <a:latin typeface="Cambria Math" panose="02040503050406030204" pitchFamily="18" charset="0"/>
                                <a:ea typeface="Source Han Sans SC Normal" panose="020B0400000000000000" pitchFamily="34" charset="-128"/>
                              </a:rPr>
                              <m:t>𝑜</m:t>
                            </m:r>
                          </m:sup>
                        </m:sSubSup>
                      </m:oMath>
                    </m:oMathPara>
                  </a14:m>
                  <a:endParaRPr kumimoji="1" lang="zh-CN" altLang="en-US" sz="1050" dirty="0">
                    <a:latin typeface="Source Han Sans SC Normal" panose="020B0400000000000000" pitchFamily="34" charset="-128"/>
                    <a:ea typeface="Source Han Sans SC Normal" panose="020B0400000000000000" pitchFamily="34" charset="-128"/>
                  </a:endParaRPr>
                </a:p>
              </p:txBody>
            </p:sp>
          </mc:Choice>
          <mc:Fallback>
            <p:sp>
              <p:nvSpPr>
                <p:cNvPr id="83" name="文本框 82">
                  <a:extLst>
                    <a:ext uri="{FF2B5EF4-FFF2-40B4-BE49-F238E27FC236}">
                      <a16:creationId xmlns:a16="http://schemas.microsoft.com/office/drawing/2014/main" id="{E238DF22-FFDD-495E-B9E2-3F8E5A2FA914}"/>
                    </a:ext>
                  </a:extLst>
                </p:cNvPr>
                <p:cNvSpPr txBox="1">
                  <a:spLocks noRot="1" noChangeAspect="1" noMove="1" noResize="1" noEditPoints="1" noAdjustHandles="1" noChangeArrowheads="1" noChangeShapeType="1" noTextEdit="1"/>
                </p:cNvSpPr>
                <p:nvPr/>
              </p:nvSpPr>
              <p:spPr>
                <a:xfrm>
                  <a:off x="7081199" y="3781264"/>
                  <a:ext cx="393826" cy="307905"/>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矩形 83">
                  <a:extLst>
                    <a:ext uri="{FF2B5EF4-FFF2-40B4-BE49-F238E27FC236}">
                      <a16:creationId xmlns:a16="http://schemas.microsoft.com/office/drawing/2014/main" id="{8AE4875A-DD8C-4754-A18E-1906B973FB00}"/>
                    </a:ext>
                  </a:extLst>
                </p:cNvPr>
                <p:cNvSpPr/>
                <p:nvPr/>
              </p:nvSpPr>
              <p:spPr>
                <a:xfrm>
                  <a:off x="9315937" y="2674538"/>
                  <a:ext cx="596518" cy="357864"/>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000" i="1" smtClean="0">
                            <a:solidFill>
                              <a:schemeClr val="tx1"/>
                            </a:solidFill>
                            <a:latin typeface="Cambria Math" panose="02040503050406030204" pitchFamily="18" charset="0"/>
                          </a:rPr>
                          <m:t>𝐴𝑡𝑡𝑒𝑛𝑡𝑖𝑜𝑛</m:t>
                        </m:r>
                      </m:oMath>
                    </m:oMathPara>
                  </a14:m>
                  <a:endParaRPr lang="zh-CN" altLang="en-US" sz="1000" i="1" dirty="0">
                    <a:solidFill>
                      <a:schemeClr val="tx1"/>
                    </a:solidFill>
                    <a:latin typeface="Cambria Math" panose="02040503050406030204" pitchFamily="18" charset="0"/>
                  </a:endParaRPr>
                </a:p>
              </p:txBody>
            </p:sp>
          </mc:Choice>
          <mc:Fallback>
            <p:sp>
              <p:nvSpPr>
                <p:cNvPr id="84" name="矩形 83">
                  <a:extLst>
                    <a:ext uri="{FF2B5EF4-FFF2-40B4-BE49-F238E27FC236}">
                      <a16:creationId xmlns:a16="http://schemas.microsoft.com/office/drawing/2014/main" id="{8AE4875A-DD8C-4754-A18E-1906B973FB00}"/>
                    </a:ext>
                  </a:extLst>
                </p:cNvPr>
                <p:cNvSpPr>
                  <a:spLocks noRot="1" noChangeAspect="1" noMove="1" noResize="1" noEditPoints="1" noAdjustHandles="1" noChangeArrowheads="1" noChangeShapeType="1" noTextEdit="1"/>
                </p:cNvSpPr>
                <p:nvPr/>
              </p:nvSpPr>
              <p:spPr>
                <a:xfrm>
                  <a:off x="9315937" y="2674538"/>
                  <a:ext cx="596518" cy="357864"/>
                </a:xfrm>
                <a:prstGeom prst="rect">
                  <a:avLst/>
                </a:prstGeom>
                <a:blipFill>
                  <a:blip r:embed="rId39"/>
                  <a:stretch>
                    <a:fillRect l="-11111" r="-5556"/>
                  </a:stretch>
                </a:blipFill>
                <a:ln>
                  <a:solidFill>
                    <a:schemeClr val="tx1"/>
                  </a:solidFill>
                </a:ln>
              </p:spPr>
              <p:txBody>
                <a:bodyPr/>
                <a:lstStyle/>
                <a:p>
                  <a:r>
                    <a:rPr lang="zh-CN" altLang="en-US">
                      <a:noFill/>
                    </a:rPr>
                    <a:t> </a:t>
                  </a:r>
                </a:p>
              </p:txBody>
            </p:sp>
          </mc:Fallback>
        </mc:AlternateContent>
        <p:cxnSp>
          <p:nvCxnSpPr>
            <p:cNvPr id="85" name="连接符: 肘形 84">
              <a:extLst>
                <a:ext uri="{FF2B5EF4-FFF2-40B4-BE49-F238E27FC236}">
                  <a16:creationId xmlns:a16="http://schemas.microsoft.com/office/drawing/2014/main" id="{00119A9E-8417-41BF-A548-9F5AB88AAED5}"/>
                </a:ext>
              </a:extLst>
            </p:cNvPr>
            <p:cNvCxnSpPr>
              <a:cxnSpLocks/>
              <a:stCxn id="5" idx="3"/>
            </p:cNvCxnSpPr>
            <p:nvPr/>
          </p:nvCxnSpPr>
          <p:spPr>
            <a:xfrm>
              <a:off x="11152582" y="3712755"/>
              <a:ext cx="777651" cy="8507"/>
            </a:xfrm>
            <a:prstGeom prst="bentConnector3">
              <a:avLst>
                <a:gd name="adj1" fmla="val 50000"/>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6" name="连接符: 肘形 85">
              <a:extLst>
                <a:ext uri="{FF2B5EF4-FFF2-40B4-BE49-F238E27FC236}">
                  <a16:creationId xmlns:a16="http://schemas.microsoft.com/office/drawing/2014/main" id="{1530DEE4-FBE7-401E-8004-26D40337CE27}"/>
                </a:ext>
              </a:extLst>
            </p:cNvPr>
            <p:cNvCxnSpPr>
              <a:cxnSpLocks/>
              <a:stCxn id="4" idx="3"/>
            </p:cNvCxnSpPr>
            <p:nvPr/>
          </p:nvCxnSpPr>
          <p:spPr>
            <a:xfrm>
              <a:off x="11275746" y="3860407"/>
              <a:ext cx="654487" cy="12700"/>
            </a:xfrm>
            <a:prstGeom prst="bentConnector3">
              <a:avLst>
                <a:gd name="adj1" fmla="val 50000"/>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1" name="文本框 90">
                  <a:extLst>
                    <a:ext uri="{FF2B5EF4-FFF2-40B4-BE49-F238E27FC236}">
                      <a16:creationId xmlns:a16="http://schemas.microsoft.com/office/drawing/2014/main" id="{98819856-A79B-4AB7-8427-A58ECB0E17C9}"/>
                    </a:ext>
                  </a:extLst>
                </p:cNvPr>
                <p:cNvSpPr txBox="1"/>
                <p:nvPr/>
              </p:nvSpPr>
              <p:spPr>
                <a:xfrm>
                  <a:off x="9912455" y="3341139"/>
                  <a:ext cx="1296942" cy="41549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050" i="1" dirty="0" smtClean="0">
                            <a:latin typeface="Cambria Math" panose="02040503050406030204" pitchFamily="18" charset="0"/>
                          </a:rPr>
                          <m:t>𝑆𝑜𝑓𝑡𝑚𝑎𝑥</m:t>
                        </m:r>
                      </m:oMath>
                    </m:oMathPara>
                  </a14:m>
                  <a:endParaRPr lang="en-US" altLang="zh-CN" sz="1050" dirty="0"/>
                </a:p>
                <a:p>
                  <a:pPr algn="ct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𝑆𝑎𝑚𝑝𝑙𝑒</m:t>
                        </m:r>
                      </m:oMath>
                    </m:oMathPara>
                  </a14:m>
                  <a:endParaRPr lang="zh-CN" altLang="en-US" sz="1050" dirty="0"/>
                </a:p>
              </p:txBody>
            </p:sp>
          </mc:Choice>
          <mc:Fallback>
            <p:sp>
              <p:nvSpPr>
                <p:cNvPr id="91" name="文本框 90">
                  <a:extLst>
                    <a:ext uri="{FF2B5EF4-FFF2-40B4-BE49-F238E27FC236}">
                      <a16:creationId xmlns:a16="http://schemas.microsoft.com/office/drawing/2014/main" id="{98819856-A79B-4AB7-8427-A58ECB0E17C9}"/>
                    </a:ext>
                  </a:extLst>
                </p:cNvPr>
                <p:cNvSpPr txBox="1">
                  <a:spLocks noRot="1" noChangeAspect="1" noMove="1" noResize="1" noEditPoints="1" noAdjustHandles="1" noChangeArrowheads="1" noChangeShapeType="1" noTextEdit="1"/>
                </p:cNvSpPr>
                <p:nvPr/>
              </p:nvSpPr>
              <p:spPr>
                <a:xfrm>
                  <a:off x="9912455" y="3341139"/>
                  <a:ext cx="1296942" cy="415498"/>
                </a:xfrm>
                <a:prstGeom prst="rect">
                  <a:avLst/>
                </a:prstGeom>
                <a:blipFill>
                  <a:blip r:embed="rId40"/>
                  <a:stretch>
                    <a:fillRect b="-163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7" name="文本框 96">
                  <a:extLst>
                    <a:ext uri="{FF2B5EF4-FFF2-40B4-BE49-F238E27FC236}">
                      <a16:creationId xmlns:a16="http://schemas.microsoft.com/office/drawing/2014/main" id="{27F98D72-9402-4B75-BA9B-A913B548B843}"/>
                    </a:ext>
                  </a:extLst>
                </p:cNvPr>
                <p:cNvSpPr txBox="1"/>
                <p:nvPr/>
              </p:nvSpPr>
              <p:spPr>
                <a:xfrm>
                  <a:off x="11319738" y="3256601"/>
                  <a:ext cx="363241" cy="332399"/>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
                          <m:sSubPr>
                            <m:ctrlPr>
                              <a:rPr kumimoji="1" lang="en-US" altLang="zh-CN" sz="1200" b="0" i="1" smtClean="0">
                                <a:latin typeface="Cambria Math" panose="02040503050406030204" pitchFamily="18" charset="0"/>
                                <a:ea typeface="Source Han Sans SC Normal" panose="020B0400000000000000" pitchFamily="34" charset="-128"/>
                              </a:rPr>
                            </m:ctrlPr>
                          </m:sSubPr>
                          <m:e>
                            <m:r>
                              <a:rPr kumimoji="1" lang="en-US" altLang="zh-CN" sz="1200" b="0" i="1" smtClean="0">
                                <a:latin typeface="Cambria Math" panose="02040503050406030204" pitchFamily="18" charset="0"/>
                                <a:ea typeface="Source Han Sans SC Normal" panose="020B0400000000000000" pitchFamily="34" charset="-128"/>
                              </a:rPr>
                              <m:t>𝑎</m:t>
                            </m:r>
                          </m:e>
                          <m:sub>
                            <m:r>
                              <a:rPr kumimoji="1" lang="en-US" altLang="zh-CN" sz="1200" b="0" i="1" smtClean="0">
                                <a:latin typeface="Cambria Math" panose="02040503050406030204" pitchFamily="18" charset="0"/>
                                <a:ea typeface="Source Han Sans SC Normal" panose="020B0400000000000000" pitchFamily="34" charset="-128"/>
                              </a:rPr>
                              <m:t>𝑖</m:t>
                            </m:r>
                          </m:sub>
                        </m:sSub>
                      </m:oMath>
                    </m:oMathPara>
                  </a14:m>
                  <a:endParaRPr kumimoji="1" lang="zh-CN" altLang="en-US" sz="1200" dirty="0">
                    <a:latin typeface="Source Han Sans SC Normal" panose="020B0400000000000000" pitchFamily="34" charset="-128"/>
                    <a:ea typeface="Source Han Sans SC Normal" panose="020B0400000000000000" pitchFamily="34" charset="-128"/>
                  </a:endParaRPr>
                </a:p>
              </p:txBody>
            </p:sp>
          </mc:Choice>
          <mc:Fallback>
            <p:sp>
              <p:nvSpPr>
                <p:cNvPr id="97" name="文本框 96">
                  <a:extLst>
                    <a:ext uri="{FF2B5EF4-FFF2-40B4-BE49-F238E27FC236}">
                      <a16:creationId xmlns:a16="http://schemas.microsoft.com/office/drawing/2014/main" id="{27F98D72-9402-4B75-BA9B-A913B548B843}"/>
                    </a:ext>
                  </a:extLst>
                </p:cNvPr>
                <p:cNvSpPr txBox="1">
                  <a:spLocks noRot="1" noChangeAspect="1" noMove="1" noResize="1" noEditPoints="1" noAdjustHandles="1" noChangeArrowheads="1" noChangeShapeType="1" noTextEdit="1"/>
                </p:cNvSpPr>
                <p:nvPr/>
              </p:nvSpPr>
              <p:spPr>
                <a:xfrm>
                  <a:off x="11319738" y="3256601"/>
                  <a:ext cx="363241" cy="332399"/>
                </a:xfrm>
                <a:prstGeom prst="rect">
                  <a:avLst/>
                </a:prstGeom>
                <a:blipFill>
                  <a:blip r:embed="rId41"/>
                  <a:stretch>
                    <a:fillRect/>
                  </a:stretch>
                </a:blipFill>
              </p:spPr>
              <p:txBody>
                <a:bodyPr/>
                <a:lstStyle/>
                <a:p>
                  <a:r>
                    <a:rPr lang="zh-CN" altLang="en-US">
                      <a:noFill/>
                    </a:rPr>
                    <a:t> </a:t>
                  </a:r>
                </a:p>
              </p:txBody>
            </p:sp>
          </mc:Fallback>
        </mc:AlternateContent>
        <p:sp>
          <p:nvSpPr>
            <p:cNvPr id="98" name="文本框 97">
              <a:extLst>
                <a:ext uri="{FF2B5EF4-FFF2-40B4-BE49-F238E27FC236}">
                  <a16:creationId xmlns:a16="http://schemas.microsoft.com/office/drawing/2014/main" id="{D596FAE6-00EC-4083-9412-FD7E7D20481A}"/>
                </a:ext>
              </a:extLst>
            </p:cNvPr>
            <p:cNvSpPr txBox="1"/>
            <p:nvPr/>
          </p:nvSpPr>
          <p:spPr>
            <a:xfrm>
              <a:off x="11284274" y="3567736"/>
              <a:ext cx="424732" cy="246221"/>
            </a:xfrm>
            <a:prstGeom prst="rect">
              <a:avLst/>
            </a:prstGeom>
            <a:noFill/>
          </p:spPr>
          <p:txBody>
            <a:bodyPr vert="eaVert" wrap="none" rtlCol="0">
              <a:spAutoFit/>
            </a:bodyPr>
            <a:lstStyle/>
            <a:p>
              <a:pPr algn="ctr">
                <a:lnSpc>
                  <a:spcPct val="130000"/>
                </a:lnSpc>
              </a:pPr>
              <a:r>
                <a:rPr kumimoji="1" lang="en-US" altLang="zh-CN" sz="1200" dirty="0">
                  <a:latin typeface="Source Han Sans SC Normal" panose="020B0400000000000000" pitchFamily="34" charset="-128"/>
                  <a:ea typeface="Source Han Sans SC Normal" panose="020B0400000000000000" pitchFamily="34" charset="-128"/>
                </a:rPr>
                <a:t>…</a:t>
              </a:r>
              <a:endParaRPr kumimoji="1" lang="zh-CN" altLang="en-US" sz="1200" dirty="0">
                <a:latin typeface="Source Han Sans SC Normal" panose="020B0400000000000000" pitchFamily="34" charset="-128"/>
                <a:ea typeface="Source Han Sans SC Normal" panose="020B0400000000000000" pitchFamily="34" charset="-128"/>
              </a:endParaRPr>
            </a:p>
          </p:txBody>
        </p:sp>
        <mc:AlternateContent xmlns:mc="http://schemas.openxmlformats.org/markup-compatibility/2006">
          <mc:Choice xmlns:a14="http://schemas.microsoft.com/office/drawing/2010/main" Requires="a14">
            <p:sp>
              <p:nvSpPr>
                <p:cNvPr id="99" name="文本框 98">
                  <a:extLst>
                    <a:ext uri="{FF2B5EF4-FFF2-40B4-BE49-F238E27FC236}">
                      <a16:creationId xmlns:a16="http://schemas.microsoft.com/office/drawing/2014/main" id="{4D2C1E86-0382-4096-9F4B-3E37790D05A9}"/>
                    </a:ext>
                  </a:extLst>
                </p:cNvPr>
                <p:cNvSpPr txBox="1"/>
                <p:nvPr/>
              </p:nvSpPr>
              <p:spPr>
                <a:xfrm>
                  <a:off x="11316431" y="3767820"/>
                  <a:ext cx="421910" cy="332399"/>
                </a:xfrm>
                <a:prstGeom prst="rect">
                  <a:avLst/>
                </a:prstGeom>
                <a:noFill/>
              </p:spPr>
              <p:txBody>
                <a:bodyPr wrap="none" rtlCol="0">
                  <a:spAutoFit/>
                </a:bodyPr>
                <a:lstStyle/>
                <a:p>
                  <a:pPr algn="ctr">
                    <a:lnSpc>
                      <a:spcPct val="130000"/>
                    </a:lnSpc>
                  </a:pPr>
                  <a14:m>
                    <m:oMathPara xmlns:m="http://schemas.openxmlformats.org/officeDocument/2006/math">
                      <m:oMathParaPr>
                        <m:jc m:val="centerGroup"/>
                      </m:oMathParaPr>
                      <m:oMath xmlns:m="http://schemas.openxmlformats.org/officeDocument/2006/math">
                        <m:sSub>
                          <m:sSubPr>
                            <m:ctrlPr>
                              <a:rPr kumimoji="1" lang="en-US" altLang="zh-CN" sz="1200" b="0" i="1" smtClean="0">
                                <a:latin typeface="Cambria Math" panose="02040503050406030204" pitchFamily="18" charset="0"/>
                                <a:ea typeface="Source Han Sans SC Normal" panose="020B0400000000000000" pitchFamily="34" charset="-128"/>
                              </a:rPr>
                            </m:ctrlPr>
                          </m:sSubPr>
                          <m:e>
                            <m:r>
                              <a:rPr kumimoji="1" lang="en-US" altLang="zh-CN" sz="1200" b="0" i="1" smtClean="0">
                                <a:latin typeface="Cambria Math" panose="02040503050406030204" pitchFamily="18" charset="0"/>
                                <a:ea typeface="Source Han Sans SC Normal" panose="020B0400000000000000" pitchFamily="34" charset="-128"/>
                              </a:rPr>
                              <m:t>𝑎</m:t>
                            </m:r>
                          </m:e>
                          <m:sub>
                            <m:r>
                              <a:rPr kumimoji="1" lang="en-US" altLang="zh-CN" sz="1200" b="0" i="1" smtClean="0">
                                <a:latin typeface="Cambria Math" panose="02040503050406030204" pitchFamily="18" charset="0"/>
                                <a:ea typeface="Source Han Sans SC Normal" panose="020B0400000000000000" pitchFamily="34" charset="-128"/>
                              </a:rPr>
                              <m:t>𝑁</m:t>
                            </m:r>
                          </m:sub>
                        </m:sSub>
                      </m:oMath>
                    </m:oMathPara>
                  </a14:m>
                  <a:endParaRPr kumimoji="1" lang="zh-CN" altLang="en-US" sz="1200" dirty="0">
                    <a:latin typeface="Source Han Sans SC Normal" panose="020B0400000000000000" pitchFamily="34" charset="-128"/>
                    <a:ea typeface="Source Han Sans SC Normal" panose="020B0400000000000000" pitchFamily="34" charset="-128"/>
                  </a:endParaRPr>
                </a:p>
              </p:txBody>
            </p:sp>
          </mc:Choice>
          <mc:Fallback>
            <p:sp>
              <p:nvSpPr>
                <p:cNvPr id="99" name="文本框 98">
                  <a:extLst>
                    <a:ext uri="{FF2B5EF4-FFF2-40B4-BE49-F238E27FC236}">
                      <a16:creationId xmlns:a16="http://schemas.microsoft.com/office/drawing/2014/main" id="{4D2C1E86-0382-4096-9F4B-3E37790D05A9}"/>
                    </a:ext>
                  </a:extLst>
                </p:cNvPr>
                <p:cNvSpPr txBox="1">
                  <a:spLocks noRot="1" noChangeAspect="1" noMove="1" noResize="1" noEditPoints="1" noAdjustHandles="1" noChangeArrowheads="1" noChangeShapeType="1" noTextEdit="1"/>
                </p:cNvSpPr>
                <p:nvPr/>
              </p:nvSpPr>
              <p:spPr>
                <a:xfrm>
                  <a:off x="11316431" y="3767820"/>
                  <a:ext cx="421910" cy="332399"/>
                </a:xfrm>
                <a:prstGeom prst="rect">
                  <a:avLst/>
                </a:prstGeom>
                <a:blipFill>
                  <a:blip r:embed="rId42"/>
                  <a:stretch>
                    <a:fillRect/>
                  </a:stretch>
                </a:blipFill>
              </p:spPr>
              <p:txBody>
                <a:bodyPr/>
                <a:lstStyle/>
                <a:p>
                  <a:r>
                    <a:rPr lang="zh-CN" altLang="en-US">
                      <a:noFill/>
                    </a:rPr>
                    <a:t> </a:t>
                  </a:r>
                </a:p>
              </p:txBody>
            </p:sp>
          </mc:Fallback>
        </mc:AlternateContent>
        <p:sp>
          <p:nvSpPr>
            <p:cNvPr id="101" name="文本框 100">
              <a:extLst>
                <a:ext uri="{FF2B5EF4-FFF2-40B4-BE49-F238E27FC236}">
                  <a16:creationId xmlns:a16="http://schemas.microsoft.com/office/drawing/2014/main" id="{3E5CC3B3-FF4C-4A6C-8ECE-7BE793609DF9}"/>
                </a:ext>
              </a:extLst>
            </p:cNvPr>
            <p:cNvSpPr txBox="1"/>
            <p:nvPr/>
          </p:nvSpPr>
          <p:spPr>
            <a:xfrm>
              <a:off x="7798966" y="1823105"/>
              <a:ext cx="2646878" cy="418190"/>
            </a:xfrm>
            <a:prstGeom prst="rect">
              <a:avLst/>
            </a:prstGeom>
            <a:noFill/>
          </p:spPr>
          <p:txBody>
            <a:bodyPr wrap="none" rtlCol="0">
              <a:spAutoFit/>
            </a:bodyPr>
            <a:lstStyle/>
            <a:p>
              <a:pPr algn="l">
                <a:lnSpc>
                  <a:spcPct val="150000"/>
                </a:lnSpc>
              </a:pPr>
              <a:r>
                <a:rPr lang="zh-CN" altLang="en-US" sz="1600" b="1" i="0" dirty="0">
                  <a:effectLst/>
                  <a:latin typeface="Microsoft YaHei" panose="020B0503020204020204" pitchFamily="34" charset="-122"/>
                  <a:ea typeface="Microsoft YaHei" panose="020B0503020204020204" pitchFamily="34" charset="-122"/>
                </a:rPr>
                <a:t>竞争团信息消息传递与决策</a:t>
              </a:r>
            </a:p>
          </p:txBody>
        </p:sp>
        <p:sp>
          <p:nvSpPr>
            <p:cNvPr id="102" name="文本框 101">
              <a:extLst>
                <a:ext uri="{FF2B5EF4-FFF2-40B4-BE49-F238E27FC236}">
                  <a16:creationId xmlns:a16="http://schemas.microsoft.com/office/drawing/2014/main" id="{443E8ACB-262D-490B-B932-6A151E9EBA88}"/>
                </a:ext>
              </a:extLst>
            </p:cNvPr>
            <p:cNvSpPr txBox="1"/>
            <p:nvPr/>
          </p:nvSpPr>
          <p:spPr>
            <a:xfrm>
              <a:off x="3852960" y="2262468"/>
              <a:ext cx="1800493" cy="377411"/>
            </a:xfrm>
            <a:prstGeom prst="rect">
              <a:avLst/>
            </a:prstGeom>
            <a:noFill/>
          </p:spPr>
          <p:txBody>
            <a:bodyPr wrap="none" rtlCol="0">
              <a:spAutoFit/>
            </a:bodyPr>
            <a:lstStyle/>
            <a:p>
              <a:pPr algn="l">
                <a:lnSpc>
                  <a:spcPct val="150000"/>
                </a:lnSpc>
              </a:pPr>
              <a:r>
                <a:rPr lang="zh-CN" altLang="en-US" sz="1400" b="1" i="0" dirty="0">
                  <a:effectLst/>
                  <a:latin typeface="Microsoft YaHei" panose="020B0503020204020204" pitchFamily="34" charset="-122"/>
                  <a:ea typeface="Microsoft YaHei" panose="020B0503020204020204" pitchFamily="34" charset="-122"/>
                </a:rPr>
                <a:t>通信图邻域信息聚合</a:t>
              </a:r>
            </a:p>
          </p:txBody>
        </p:sp>
      </p:grpSp>
      <p:sp>
        <p:nvSpPr>
          <p:cNvPr id="106" name="文本框 105">
            <a:extLst>
              <a:ext uri="{FF2B5EF4-FFF2-40B4-BE49-F238E27FC236}">
                <a16:creationId xmlns:a16="http://schemas.microsoft.com/office/drawing/2014/main" id="{DF1F8C66-C9AC-4CC1-A216-BBE2676096BE}"/>
              </a:ext>
            </a:extLst>
          </p:cNvPr>
          <p:cNvSpPr txBox="1"/>
          <p:nvPr/>
        </p:nvSpPr>
        <p:spPr>
          <a:xfrm>
            <a:off x="126308" y="4299826"/>
            <a:ext cx="3400821" cy="1346972"/>
          </a:xfrm>
          <a:prstGeom prst="rect">
            <a:avLst/>
          </a:prstGeom>
          <a:noFill/>
        </p:spPr>
        <p:txBody>
          <a:bodyPr wrap="square" rtlCol="0">
            <a:spAutoFit/>
          </a:bodyPr>
          <a:lstStyle/>
          <a:p>
            <a:pPr marL="342900" indent="-342900">
              <a:lnSpc>
                <a:spcPct val="150000"/>
              </a:lnSpc>
              <a:buAutoNum type="arabicPeriod"/>
            </a:pPr>
            <a:r>
              <a:rPr lang="en-US" altLang="zh-CN" sz="1400" dirty="0"/>
              <a:t>GNN</a:t>
            </a:r>
            <a:r>
              <a:rPr lang="zh-CN" altLang="en-US" sz="1400" dirty="0"/>
              <a:t>至少</a:t>
            </a:r>
            <a:r>
              <a:rPr lang="en-US" altLang="zh-CN" sz="1400" dirty="0"/>
              <a:t>2</a:t>
            </a:r>
            <a:r>
              <a:rPr lang="zh-CN" altLang="en-US" sz="1400" dirty="0"/>
              <a:t>跳消息传递实现竞争团随机变量交互</a:t>
            </a:r>
            <a:endParaRPr lang="en-US" altLang="zh-CN" sz="1400" dirty="0"/>
          </a:p>
          <a:p>
            <a:pPr marL="342900" indent="-342900">
              <a:lnSpc>
                <a:spcPct val="150000"/>
              </a:lnSpc>
              <a:buAutoNum type="arabicPeriod"/>
            </a:pPr>
            <a:r>
              <a:rPr lang="en-US" altLang="zh-CN" sz="1400" dirty="0"/>
              <a:t>GRU</a:t>
            </a:r>
            <a:r>
              <a:rPr lang="zh-CN" altLang="en-US" sz="1400" dirty="0"/>
              <a:t>时序模块特征提取实现时序队列团与全局约束团的信息传递</a:t>
            </a:r>
          </a:p>
        </p:txBody>
      </p:sp>
      <p:sp>
        <p:nvSpPr>
          <p:cNvPr id="107" name="文本框 106">
            <a:extLst>
              <a:ext uri="{FF2B5EF4-FFF2-40B4-BE49-F238E27FC236}">
                <a16:creationId xmlns:a16="http://schemas.microsoft.com/office/drawing/2014/main" id="{3811891F-3450-4957-92F4-82D6D6FAC78E}"/>
              </a:ext>
            </a:extLst>
          </p:cNvPr>
          <p:cNvSpPr txBox="1"/>
          <p:nvPr/>
        </p:nvSpPr>
        <p:spPr>
          <a:xfrm>
            <a:off x="128099" y="1685480"/>
            <a:ext cx="3506851" cy="1993303"/>
          </a:xfrm>
          <a:prstGeom prst="rect">
            <a:avLst/>
          </a:prstGeom>
          <a:noFill/>
        </p:spPr>
        <p:txBody>
          <a:bodyPr wrap="square" rtlCol="0">
            <a:spAutoFit/>
          </a:bodyPr>
          <a:lstStyle/>
          <a:p>
            <a:pPr marL="342900" indent="-342900">
              <a:lnSpc>
                <a:spcPct val="150000"/>
              </a:lnSpc>
              <a:buAutoNum type="arabicPeriod"/>
            </a:pPr>
            <a:r>
              <a:rPr lang="zh-CN" altLang="en-US" sz="1400" b="1" dirty="0">
                <a:latin typeface="+mj-ea"/>
                <a:ea typeface="+mj-ea"/>
              </a:rPr>
              <a:t>结构匹配：</a:t>
            </a:r>
            <a:r>
              <a:rPr lang="en-US" altLang="zh-CN" sz="1400" dirty="0">
                <a:latin typeface="+mj-ea"/>
                <a:ea typeface="+mj-ea"/>
              </a:rPr>
              <a:t>GNN</a:t>
            </a:r>
            <a:r>
              <a:rPr lang="zh-CN" altLang="en-US" sz="1400" dirty="0">
                <a:latin typeface="+mj-ea"/>
                <a:ea typeface="+mj-ea"/>
              </a:rPr>
              <a:t>与通信图匹配；</a:t>
            </a:r>
            <a:endParaRPr lang="en-US" altLang="zh-CN" sz="1400" dirty="0">
              <a:latin typeface="+mj-ea"/>
              <a:ea typeface="+mj-ea"/>
            </a:endParaRPr>
          </a:p>
          <a:p>
            <a:pPr marL="342900" indent="-342900">
              <a:lnSpc>
                <a:spcPct val="150000"/>
              </a:lnSpc>
              <a:buAutoNum type="arabicPeriod"/>
            </a:pPr>
            <a:r>
              <a:rPr lang="zh-CN" altLang="en-US" sz="1400" b="1" dirty="0">
                <a:latin typeface="+mj-ea"/>
                <a:ea typeface="+mj-ea"/>
              </a:rPr>
              <a:t>模拟推断：</a:t>
            </a:r>
            <a:r>
              <a:rPr lang="en-US" altLang="zh-CN" sz="1400" dirty="0">
                <a:latin typeface="+mj-ea"/>
                <a:ea typeface="+mj-ea"/>
              </a:rPr>
              <a:t>K</a:t>
            </a:r>
            <a:r>
              <a:rPr lang="zh-CN" altLang="en-US" sz="1400" dirty="0">
                <a:latin typeface="+mj-ea"/>
                <a:ea typeface="+mj-ea"/>
              </a:rPr>
              <a:t>层</a:t>
            </a:r>
            <a:r>
              <a:rPr lang="en-US" altLang="zh-CN" sz="1400" dirty="0">
                <a:latin typeface="+mj-ea"/>
                <a:ea typeface="+mj-ea"/>
              </a:rPr>
              <a:t>GNN</a:t>
            </a:r>
            <a:r>
              <a:rPr lang="zh-CN" altLang="en-US" sz="1400" dirty="0">
                <a:latin typeface="+mj-ea"/>
                <a:ea typeface="+mj-ea"/>
              </a:rPr>
              <a:t>感知</a:t>
            </a:r>
            <a:r>
              <a:rPr lang="en-US" altLang="zh-CN" sz="1400" dirty="0">
                <a:latin typeface="+mj-ea"/>
                <a:ea typeface="+mj-ea"/>
              </a:rPr>
              <a:t>K-hop</a:t>
            </a:r>
            <a:r>
              <a:rPr lang="zh-CN" altLang="en-US" sz="1400" dirty="0">
                <a:latin typeface="+mj-ea"/>
                <a:ea typeface="+mj-ea"/>
              </a:rPr>
              <a:t>邻域信息，近似马尔可夫毯的影响；</a:t>
            </a:r>
            <a:endParaRPr lang="en-US" altLang="zh-CN" sz="1400" dirty="0">
              <a:latin typeface="+mj-ea"/>
              <a:ea typeface="+mj-ea"/>
            </a:endParaRPr>
          </a:p>
          <a:p>
            <a:pPr marL="342900" indent="-342900">
              <a:lnSpc>
                <a:spcPct val="150000"/>
              </a:lnSpc>
              <a:buAutoNum type="arabicPeriod"/>
            </a:pPr>
            <a:r>
              <a:rPr lang="zh-CN" altLang="en-US" sz="1400" b="1" dirty="0">
                <a:latin typeface="+mj-ea"/>
                <a:ea typeface="+mj-ea"/>
              </a:rPr>
              <a:t>分布式执行：</a:t>
            </a:r>
            <a:r>
              <a:rPr lang="zh-CN" altLang="en-US" sz="1400" dirty="0">
                <a:latin typeface="+mj-ea"/>
                <a:ea typeface="+mj-ea"/>
              </a:rPr>
              <a:t>前向计算完全分布式，每个节点仅与物理邻居交换信息；</a:t>
            </a:r>
            <a:endParaRPr lang="en-US" altLang="zh-CN" sz="1400" dirty="0">
              <a:latin typeface="+mj-ea"/>
              <a:ea typeface="+mj-ea"/>
            </a:endParaRPr>
          </a:p>
          <a:p>
            <a:pPr marL="342900" indent="-342900">
              <a:lnSpc>
                <a:spcPct val="150000"/>
              </a:lnSpc>
              <a:buAutoNum type="arabicPeriod"/>
            </a:pPr>
            <a:r>
              <a:rPr lang="zh-CN" altLang="en-US" sz="1400" b="1" dirty="0">
                <a:latin typeface="+mj-ea"/>
                <a:ea typeface="+mj-ea"/>
              </a:rPr>
              <a:t>高效：</a:t>
            </a:r>
            <a:r>
              <a:rPr lang="en-US" altLang="zh-CN" sz="1400" dirty="0">
                <a:latin typeface="+mj-ea"/>
                <a:ea typeface="+mj-ea"/>
              </a:rPr>
              <a:t>GNN</a:t>
            </a:r>
            <a:r>
              <a:rPr lang="zh-CN" altLang="en-US" sz="1400" dirty="0">
                <a:latin typeface="+mj-ea"/>
                <a:ea typeface="+mj-ea"/>
              </a:rPr>
              <a:t>推断仅需一次前向传播</a:t>
            </a:r>
          </a:p>
        </p:txBody>
      </p:sp>
      <p:sp>
        <p:nvSpPr>
          <p:cNvPr id="109" name="文本框 108">
            <a:extLst>
              <a:ext uri="{FF2B5EF4-FFF2-40B4-BE49-F238E27FC236}">
                <a16:creationId xmlns:a16="http://schemas.microsoft.com/office/drawing/2014/main" id="{C575AE2C-3726-4B19-B47F-607D69B651EF}"/>
              </a:ext>
            </a:extLst>
          </p:cNvPr>
          <p:cNvSpPr txBox="1"/>
          <p:nvPr/>
        </p:nvSpPr>
        <p:spPr>
          <a:xfrm>
            <a:off x="126309" y="3921012"/>
            <a:ext cx="2818400" cy="369332"/>
          </a:xfrm>
          <a:prstGeom prst="rect">
            <a:avLst/>
          </a:prstGeom>
          <a:noFill/>
        </p:spPr>
        <p:txBody>
          <a:bodyPr wrap="none" rtlCol="0">
            <a:spAutoFit/>
          </a:bodyPr>
          <a:lstStyle/>
          <a:p>
            <a:pPr marL="285750" indent="-285750">
              <a:buFont typeface="Wingdings" panose="05000000000000000000" pitchFamily="2" charset="2"/>
              <a:buChar char="p"/>
            </a:pPr>
            <a:r>
              <a:rPr lang="zh-CN" altLang="en-US" b="1" dirty="0"/>
              <a:t>网络结构中的</a:t>
            </a:r>
            <a:r>
              <a:rPr lang="en-US" altLang="zh-CN" b="1" dirty="0"/>
              <a:t>MRF</a:t>
            </a:r>
            <a:r>
              <a:rPr lang="zh-CN" altLang="en-US" b="1" dirty="0"/>
              <a:t>先验</a:t>
            </a:r>
          </a:p>
        </p:txBody>
      </p:sp>
      <p:sp>
        <p:nvSpPr>
          <p:cNvPr id="110" name="文本框 109">
            <a:extLst>
              <a:ext uri="{FF2B5EF4-FFF2-40B4-BE49-F238E27FC236}">
                <a16:creationId xmlns:a16="http://schemas.microsoft.com/office/drawing/2014/main" id="{33D66155-20E0-4A38-821D-008519AE0D20}"/>
              </a:ext>
            </a:extLst>
          </p:cNvPr>
          <p:cNvSpPr txBox="1"/>
          <p:nvPr/>
        </p:nvSpPr>
        <p:spPr>
          <a:xfrm>
            <a:off x="126309" y="1379715"/>
            <a:ext cx="3432350" cy="369332"/>
          </a:xfrm>
          <a:prstGeom prst="rect">
            <a:avLst/>
          </a:prstGeom>
          <a:noFill/>
        </p:spPr>
        <p:txBody>
          <a:bodyPr wrap="none" rtlCol="0">
            <a:spAutoFit/>
          </a:bodyPr>
          <a:lstStyle/>
          <a:p>
            <a:pPr marL="285750" indent="-285750">
              <a:buFont typeface="Wingdings" panose="05000000000000000000" pitchFamily="2" charset="2"/>
              <a:buChar char="p"/>
            </a:pPr>
            <a:r>
              <a:rPr lang="zh-CN" altLang="en-US" b="1" dirty="0"/>
              <a:t>基于</a:t>
            </a:r>
            <a:r>
              <a:rPr lang="en-US" altLang="zh-CN" b="1" dirty="0"/>
              <a:t>GNN</a:t>
            </a:r>
            <a:r>
              <a:rPr lang="zh-CN" altLang="en-US" b="1" dirty="0"/>
              <a:t>的分布式</a:t>
            </a:r>
            <a:r>
              <a:rPr lang="en-US" altLang="zh-CN" b="1" dirty="0"/>
              <a:t>MAP</a:t>
            </a:r>
            <a:r>
              <a:rPr lang="zh-CN" altLang="en-US" b="1" dirty="0"/>
              <a:t>推断</a:t>
            </a:r>
          </a:p>
        </p:txBody>
      </p:sp>
    </p:spTree>
    <p:extLst>
      <p:ext uri="{BB962C8B-B14F-4D97-AF65-F5344CB8AC3E}">
        <p14:creationId xmlns:p14="http://schemas.microsoft.com/office/powerpoint/2010/main" val="3071678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7330653" cy="730249"/>
          </a:xfrm>
        </p:spPr>
        <p:txBody>
          <a:bodyPr>
            <a:normAutofit/>
          </a:bodyPr>
          <a:lstStyle/>
          <a:p>
            <a:r>
              <a:rPr lang="zh-CN" altLang="en-US" dirty="0"/>
              <a:t>基于图神经网络的分布式</a:t>
            </a:r>
            <a:r>
              <a:rPr lang="en-US" altLang="zh-CN" dirty="0"/>
              <a:t>MAP</a:t>
            </a:r>
            <a:r>
              <a:rPr lang="zh-CN" altLang="en-US" dirty="0"/>
              <a:t>推断</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34</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9" name="文本框 8">
            <a:extLst>
              <a:ext uri="{FF2B5EF4-FFF2-40B4-BE49-F238E27FC236}">
                <a16:creationId xmlns:a16="http://schemas.microsoft.com/office/drawing/2014/main" id="{22E6B2FB-F349-4709-92C5-E37ED636A6EE}"/>
              </a:ext>
            </a:extLst>
          </p:cNvPr>
          <p:cNvSpPr txBox="1"/>
          <p:nvPr/>
        </p:nvSpPr>
        <p:spPr>
          <a:xfrm>
            <a:off x="203929" y="1096698"/>
            <a:ext cx="11663534" cy="874470"/>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dirty="0"/>
              <a:t>由于GNN输出的是离散的卸载决策，这导致目标函数相对于神经网络参数是</a:t>
            </a:r>
            <a:r>
              <a:rPr lang="zh-CN" altLang="en-US" b="1" dirty="0">
                <a:solidFill>
                  <a:srgbClr val="C00000"/>
                </a:solidFill>
              </a:rPr>
              <a:t>不可微</a:t>
            </a:r>
            <a:r>
              <a:rPr lang="zh-CN" altLang="en-US" dirty="0"/>
              <a:t>的。为解决此问题，将网络训练置于强化学习的框架下，基于</a:t>
            </a:r>
            <a:r>
              <a:rPr lang="zh-CN" altLang="en-US" b="1" dirty="0">
                <a:solidFill>
                  <a:srgbClr val="C00000"/>
                </a:solidFill>
              </a:rPr>
              <a:t>策略梯度</a:t>
            </a:r>
            <a:r>
              <a:rPr lang="zh-CN" altLang="en-US" dirty="0"/>
              <a:t>进行端到端训练。</a:t>
            </a: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8156DE28-CFAF-4F93-8A61-0D6CF5C74D6C}"/>
                  </a:ext>
                </a:extLst>
              </p:cNvPr>
              <p:cNvSpPr txBox="1"/>
              <p:nvPr/>
            </p:nvSpPr>
            <p:spPr>
              <a:xfrm>
                <a:off x="573966" y="2064895"/>
                <a:ext cx="9050257" cy="646331"/>
              </a:xfrm>
              <a:prstGeom prst="rect">
                <a:avLst/>
              </a:prstGeom>
              <a:noFill/>
            </p:spPr>
            <p:txBody>
              <a:bodyPr wrap="square">
                <a:spAutoFit/>
              </a:bodyPr>
              <a:lstStyle/>
              <a:p>
                <a:r>
                  <a:rPr lang="en-US" altLang="zh-CN" dirty="0"/>
                  <a:t>1. </a:t>
                </a:r>
                <a:r>
                  <a:rPr lang="zh-CN" altLang="en-US" dirty="0"/>
                  <a:t>将MRF的能量函数</a:t>
                </a:r>
                <a14:m>
                  <m:oMath xmlns:m="http://schemas.openxmlformats.org/officeDocument/2006/math">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𝑨</m:t>
                            </m:r>
                          </m:e>
                          <m:sup>
                            <m:r>
                              <a:rPr lang="en-US" altLang="zh-CN" b="0" i="1" smtClean="0">
                                <a:latin typeface="Cambria Math" panose="02040503050406030204" pitchFamily="18" charset="0"/>
                              </a:rPr>
                              <m:t>𝑡</m:t>
                            </m:r>
                          </m:sup>
                        </m:sSup>
                      </m:e>
                    </m:d>
                  </m:oMath>
                </a14:m>
                <a:r>
                  <a:rPr lang="zh-CN" altLang="en-US" dirty="0"/>
                  <a:t>的相反数定义为奖励信号。因此，最大化奖励等价于最小化系统的总成本：</a:t>
                </a:r>
              </a:p>
            </p:txBody>
          </p:sp>
        </mc:Choice>
        <mc:Fallback>
          <p:sp>
            <p:nvSpPr>
              <p:cNvPr id="11" name="文本框 10">
                <a:extLst>
                  <a:ext uri="{FF2B5EF4-FFF2-40B4-BE49-F238E27FC236}">
                    <a16:creationId xmlns:a16="http://schemas.microsoft.com/office/drawing/2014/main" id="{8156DE28-CFAF-4F93-8A61-0D6CF5C74D6C}"/>
                  </a:ext>
                </a:extLst>
              </p:cNvPr>
              <p:cNvSpPr txBox="1">
                <a:spLocks noRot="1" noChangeAspect="1" noMove="1" noResize="1" noEditPoints="1" noAdjustHandles="1" noChangeArrowheads="1" noChangeShapeType="1" noTextEdit="1"/>
              </p:cNvSpPr>
              <p:nvPr/>
            </p:nvSpPr>
            <p:spPr>
              <a:xfrm>
                <a:off x="573966" y="2064895"/>
                <a:ext cx="9050257" cy="646331"/>
              </a:xfrm>
              <a:prstGeom prst="rect">
                <a:avLst/>
              </a:prstGeom>
              <a:blipFill>
                <a:blip r:embed="rId3"/>
                <a:stretch>
                  <a:fillRect l="-539" t="-5660" b="-141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09CE40B2-9986-4000-9492-C2AA3F92113A}"/>
                  </a:ext>
                </a:extLst>
              </p:cNvPr>
              <p:cNvSpPr txBox="1"/>
              <p:nvPr/>
            </p:nvSpPr>
            <p:spPr>
              <a:xfrm>
                <a:off x="3591992" y="2707669"/>
                <a:ext cx="199747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zh-CN" altLang="en-US" i="1" dirty="0" smtClean="0">
                          <a:latin typeface="Cambria Math" panose="02040503050406030204" pitchFamily="18" charset="0"/>
                        </a:rPr>
                        <m:t>𝑅</m:t>
                      </m:r>
                      <m:d>
                        <m:dPr>
                          <m:ctrlPr>
                            <a:rPr lang="zh-CN" altLang="en-US" i="1" dirty="0" smtClean="0">
                              <a:latin typeface="Cambria Math" panose="02040503050406030204" pitchFamily="18" charset="0"/>
                            </a:rPr>
                          </m:ctrlPr>
                        </m:dPr>
                        <m:e>
                          <m:sSup>
                            <m:sSupPr>
                              <m:ctrlPr>
                                <a:rPr lang="zh-CN" altLang="en-US" i="1" dirty="0" smtClean="0">
                                  <a:latin typeface="Cambria Math" panose="02040503050406030204" pitchFamily="18" charset="0"/>
                                </a:rPr>
                              </m:ctrlPr>
                            </m:sSupPr>
                            <m:e>
                              <m:r>
                                <a:rPr lang="en-US" altLang="zh-CN" b="1" i="1" dirty="0" smtClean="0">
                                  <a:latin typeface="Cambria Math" panose="02040503050406030204" pitchFamily="18" charset="0"/>
                                </a:rPr>
                                <m:t>𝑨</m:t>
                              </m:r>
                            </m:e>
                            <m:sup>
                              <m:r>
                                <a:rPr lang="zh-CN" altLang="en-US" i="1" dirty="0" smtClean="0">
                                  <a:latin typeface="Cambria Math" panose="02040503050406030204" pitchFamily="18" charset="0"/>
                                </a:rPr>
                                <m:t>𝑡</m:t>
                              </m:r>
                            </m:sup>
                          </m:sSup>
                        </m:e>
                      </m:d>
                      <m:r>
                        <a:rPr lang="zh-CN" altLang="en-US" i="1" dirty="0" smtClean="0">
                          <a:latin typeface="Cambria Math" panose="02040503050406030204" pitchFamily="18" charset="0"/>
                        </a:rPr>
                        <m:t> = −</m:t>
                      </m:r>
                      <m:r>
                        <a:rPr lang="zh-CN" altLang="en-US" i="1" dirty="0" smtClean="0">
                          <a:latin typeface="Cambria Math" panose="02040503050406030204" pitchFamily="18" charset="0"/>
                        </a:rPr>
                        <m:t>𝐸</m:t>
                      </m:r>
                      <m:d>
                        <m:dPr>
                          <m:ctrlPr>
                            <a:rPr lang="zh-CN" altLang="en-US" i="1" dirty="0" smtClean="0">
                              <a:latin typeface="Cambria Math" panose="02040503050406030204" pitchFamily="18" charset="0"/>
                            </a:rPr>
                          </m:ctrlPr>
                        </m:dPr>
                        <m:e>
                          <m:sSup>
                            <m:sSupPr>
                              <m:ctrlPr>
                                <a:rPr lang="zh-CN" altLang="en-US" i="1" dirty="0" smtClean="0">
                                  <a:latin typeface="Cambria Math" panose="02040503050406030204" pitchFamily="18" charset="0"/>
                                </a:rPr>
                              </m:ctrlPr>
                            </m:sSupPr>
                            <m:e>
                              <m:r>
                                <a:rPr lang="en-US" altLang="zh-CN" b="1" i="1" dirty="0" smtClean="0">
                                  <a:latin typeface="Cambria Math" panose="02040503050406030204" pitchFamily="18" charset="0"/>
                                </a:rPr>
                                <m:t>𝑨</m:t>
                              </m:r>
                            </m:e>
                            <m:sup>
                              <m:r>
                                <a:rPr lang="zh-CN" altLang="en-US" i="1" dirty="0" smtClean="0">
                                  <a:latin typeface="Cambria Math" panose="02040503050406030204" pitchFamily="18" charset="0"/>
                                </a:rPr>
                                <m:t>𝑡</m:t>
                              </m:r>
                            </m:sup>
                          </m:sSup>
                        </m:e>
                      </m:d>
                    </m:oMath>
                  </m:oMathPara>
                </a14:m>
                <a:endParaRPr lang="zh-CN" altLang="en-US" dirty="0"/>
              </a:p>
            </p:txBody>
          </p:sp>
        </mc:Choice>
        <mc:Fallback>
          <p:sp>
            <p:nvSpPr>
              <p:cNvPr id="8" name="文本框 7">
                <a:extLst>
                  <a:ext uri="{FF2B5EF4-FFF2-40B4-BE49-F238E27FC236}">
                    <a16:creationId xmlns:a16="http://schemas.microsoft.com/office/drawing/2014/main" id="{09CE40B2-9986-4000-9492-C2AA3F92113A}"/>
                  </a:ext>
                </a:extLst>
              </p:cNvPr>
              <p:cNvSpPr txBox="1">
                <a:spLocks noRot="1" noChangeAspect="1" noMove="1" noResize="1" noEditPoints="1" noAdjustHandles="1" noChangeArrowheads="1" noChangeShapeType="1" noTextEdit="1"/>
              </p:cNvSpPr>
              <p:nvPr/>
            </p:nvSpPr>
            <p:spPr>
              <a:xfrm>
                <a:off x="3591992" y="2707669"/>
                <a:ext cx="1997470" cy="369332"/>
              </a:xfrm>
              <a:prstGeom prst="rect">
                <a:avLst/>
              </a:prstGeom>
              <a:blipFill>
                <a:blip r:embed="rId4"/>
                <a:stretch>
                  <a:fillRect/>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753932B-6008-4795-BC34-F994D3ECD1DD}"/>
              </a:ext>
            </a:extLst>
          </p:cNvPr>
          <p:cNvPicPr>
            <a:picLocks noChangeAspect="1"/>
          </p:cNvPicPr>
          <p:nvPr/>
        </p:nvPicPr>
        <p:blipFill>
          <a:blip r:embed="rId5"/>
          <a:stretch>
            <a:fillRect/>
          </a:stretch>
        </p:blipFill>
        <p:spPr>
          <a:xfrm>
            <a:off x="3460424" y="3777731"/>
            <a:ext cx="3073195" cy="582243"/>
          </a:xfrm>
          <a:prstGeom prst="rect">
            <a:avLst/>
          </a:prstGeom>
        </p:spPr>
      </p:pic>
      <p:pic>
        <p:nvPicPr>
          <p:cNvPr id="12" name="图片 11">
            <a:extLst>
              <a:ext uri="{FF2B5EF4-FFF2-40B4-BE49-F238E27FC236}">
                <a16:creationId xmlns:a16="http://schemas.microsoft.com/office/drawing/2014/main" id="{0D4AFFB9-C2B8-4B4B-AC8A-09EFA889973E}"/>
              </a:ext>
            </a:extLst>
          </p:cNvPr>
          <p:cNvPicPr>
            <a:picLocks noChangeAspect="1"/>
          </p:cNvPicPr>
          <p:nvPr/>
        </p:nvPicPr>
        <p:blipFill>
          <a:blip r:embed="rId6"/>
          <a:stretch>
            <a:fillRect/>
          </a:stretch>
        </p:blipFill>
        <p:spPr>
          <a:xfrm>
            <a:off x="3438603" y="4760416"/>
            <a:ext cx="4534439" cy="593665"/>
          </a:xfrm>
          <a:prstGeom prst="rect">
            <a:avLst/>
          </a:prstGeom>
        </p:spPr>
      </p:pic>
      <p:pic>
        <p:nvPicPr>
          <p:cNvPr id="13" name="图片 12">
            <a:extLst>
              <a:ext uri="{FF2B5EF4-FFF2-40B4-BE49-F238E27FC236}">
                <a16:creationId xmlns:a16="http://schemas.microsoft.com/office/drawing/2014/main" id="{8DA905F7-B81A-43C5-967A-643440D927BC}"/>
              </a:ext>
            </a:extLst>
          </p:cNvPr>
          <p:cNvPicPr>
            <a:picLocks noChangeAspect="1"/>
          </p:cNvPicPr>
          <p:nvPr/>
        </p:nvPicPr>
        <p:blipFill>
          <a:blip r:embed="rId7"/>
          <a:stretch>
            <a:fillRect/>
          </a:stretch>
        </p:blipFill>
        <p:spPr>
          <a:xfrm>
            <a:off x="4740463" y="5766610"/>
            <a:ext cx="2107669" cy="790823"/>
          </a:xfrm>
          <a:prstGeom prst="rect">
            <a:avLst/>
          </a:prstGeom>
        </p:spPr>
      </p:pic>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47E8E434-1EEE-490F-AEEB-5FFFA982DB5B}"/>
                  </a:ext>
                </a:extLst>
              </p:cNvPr>
              <p:cNvSpPr txBox="1"/>
              <p:nvPr/>
            </p:nvSpPr>
            <p:spPr>
              <a:xfrm>
                <a:off x="573966" y="4394641"/>
                <a:ext cx="9050257" cy="369332"/>
              </a:xfrm>
              <a:prstGeom prst="rect">
                <a:avLst/>
              </a:prstGeom>
              <a:noFill/>
            </p:spPr>
            <p:txBody>
              <a:bodyPr wrap="square">
                <a:spAutoFit/>
              </a:bodyPr>
              <a:lstStyle/>
              <a:p>
                <a:r>
                  <a:rPr lang="en-US" altLang="zh-CN" dirty="0"/>
                  <a:t>3. </a:t>
                </a:r>
                <a:r>
                  <a:rPr lang="zh-CN" altLang="en-US" dirty="0"/>
                  <a:t>根据策略梯度定理，该目标函数对参数 </a:t>
                </a:r>
                <a14:m>
                  <m:oMath xmlns:m="http://schemas.openxmlformats.org/officeDocument/2006/math">
                    <m:r>
                      <a:rPr lang="en-US" altLang="zh-CN" i="1" dirty="0" smtClean="0">
                        <a:latin typeface="Cambria Math" panose="02040503050406030204" pitchFamily="18" charset="0"/>
                      </a:rPr>
                      <m:t>𝜃</m:t>
                    </m:r>
                  </m:oMath>
                </a14:m>
                <a:r>
                  <a:rPr lang="en-US" altLang="zh-CN" dirty="0"/>
                  <a:t> </a:t>
                </a:r>
                <a:r>
                  <a:rPr lang="zh-CN" altLang="en-US" dirty="0"/>
                  <a:t>的梯度为：</a:t>
                </a:r>
              </a:p>
            </p:txBody>
          </p:sp>
        </mc:Choice>
        <mc:Fallback>
          <p:sp>
            <p:nvSpPr>
              <p:cNvPr id="17" name="文本框 16">
                <a:extLst>
                  <a:ext uri="{FF2B5EF4-FFF2-40B4-BE49-F238E27FC236}">
                    <a16:creationId xmlns:a16="http://schemas.microsoft.com/office/drawing/2014/main" id="{47E8E434-1EEE-490F-AEEB-5FFFA982DB5B}"/>
                  </a:ext>
                </a:extLst>
              </p:cNvPr>
              <p:cNvSpPr txBox="1">
                <a:spLocks noRot="1" noChangeAspect="1" noMove="1" noResize="1" noEditPoints="1" noAdjustHandles="1" noChangeArrowheads="1" noChangeShapeType="1" noTextEdit="1"/>
              </p:cNvSpPr>
              <p:nvPr/>
            </p:nvSpPr>
            <p:spPr>
              <a:xfrm>
                <a:off x="573966" y="4394641"/>
                <a:ext cx="9050257" cy="369332"/>
              </a:xfrm>
              <a:prstGeom prst="rect">
                <a:avLst/>
              </a:prstGeom>
              <a:blipFill>
                <a:blip r:embed="rId8"/>
                <a:stretch>
                  <a:fillRect l="-539" t="-10000"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A50C9747-B919-4152-9EB5-DA6E4F606A7D}"/>
                  </a:ext>
                </a:extLst>
              </p:cNvPr>
              <p:cNvSpPr txBox="1"/>
              <p:nvPr/>
            </p:nvSpPr>
            <p:spPr>
              <a:xfrm>
                <a:off x="573965" y="3309561"/>
                <a:ext cx="9050257" cy="369332"/>
              </a:xfrm>
              <a:prstGeom prst="rect">
                <a:avLst/>
              </a:prstGeom>
              <a:noFill/>
            </p:spPr>
            <p:txBody>
              <a:bodyPr wrap="square">
                <a:spAutoFit/>
              </a:bodyPr>
              <a:lstStyle/>
              <a:p>
                <a:r>
                  <a:rPr lang="en-US" altLang="zh-CN" dirty="0"/>
                  <a:t>2.</a:t>
                </a:r>
                <a:r>
                  <a:rPr lang="zh-CN" altLang="en-US" dirty="0"/>
                  <a:t>目标是调整网络参数 </a:t>
                </a:r>
                <a14:m>
                  <m:oMath xmlns:m="http://schemas.openxmlformats.org/officeDocument/2006/math">
                    <m:r>
                      <a:rPr lang="en-US" altLang="zh-CN" b="0" i="1" smtClean="0">
                        <a:latin typeface="Cambria Math" panose="02040503050406030204" pitchFamily="18" charset="0"/>
                      </a:rPr>
                      <m:t>𝜃</m:t>
                    </m:r>
                  </m:oMath>
                </a14:m>
                <a:r>
                  <a:rPr lang="zh-CN" altLang="en-US" dirty="0"/>
                  <a:t> ，以最大化期望奖励。目标函数 </a:t>
                </a:r>
                <a14:m>
                  <m:oMath xmlns:m="http://schemas.openxmlformats.org/officeDocument/2006/math">
                    <m:r>
                      <a:rPr lang="en-US" altLang="zh-CN" i="1" dirty="0" smtClean="0">
                        <a:latin typeface="Cambria Math" panose="02040503050406030204" pitchFamily="18" charset="0"/>
                      </a:rPr>
                      <m:t>𝐽</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𝜃</m:t>
                        </m:r>
                      </m:e>
                    </m:d>
                  </m:oMath>
                </a14:m>
                <a:r>
                  <a:rPr lang="en-US" altLang="zh-CN" dirty="0"/>
                  <a:t> </a:t>
                </a:r>
                <a:r>
                  <a:rPr lang="zh-CN" altLang="en-US" dirty="0"/>
                  <a:t>定义为：</a:t>
                </a:r>
              </a:p>
            </p:txBody>
          </p:sp>
        </mc:Choice>
        <mc:Fallback>
          <p:sp>
            <p:nvSpPr>
              <p:cNvPr id="18" name="文本框 17">
                <a:extLst>
                  <a:ext uri="{FF2B5EF4-FFF2-40B4-BE49-F238E27FC236}">
                    <a16:creationId xmlns:a16="http://schemas.microsoft.com/office/drawing/2014/main" id="{A50C9747-B919-4152-9EB5-DA6E4F606A7D}"/>
                  </a:ext>
                </a:extLst>
              </p:cNvPr>
              <p:cNvSpPr txBox="1">
                <a:spLocks noRot="1" noChangeAspect="1" noMove="1" noResize="1" noEditPoints="1" noAdjustHandles="1" noChangeArrowheads="1" noChangeShapeType="1" noTextEdit="1"/>
              </p:cNvSpPr>
              <p:nvPr/>
            </p:nvSpPr>
            <p:spPr>
              <a:xfrm>
                <a:off x="573965" y="3309561"/>
                <a:ext cx="9050257" cy="369332"/>
              </a:xfrm>
              <a:prstGeom prst="rect">
                <a:avLst/>
              </a:prstGeom>
              <a:blipFill>
                <a:blip r:embed="rId9"/>
                <a:stretch>
                  <a:fillRect l="-539" t="-10000" b="-2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4FCD7FDE-1AE6-494E-88AC-C88DE030E222}"/>
                  </a:ext>
                </a:extLst>
              </p:cNvPr>
              <p:cNvSpPr txBox="1"/>
              <p:nvPr/>
            </p:nvSpPr>
            <p:spPr>
              <a:xfrm>
                <a:off x="830524" y="5465542"/>
                <a:ext cx="11115879" cy="338554"/>
              </a:xfrm>
              <a:prstGeom prst="rect">
                <a:avLst/>
              </a:prstGeom>
              <a:noFill/>
            </p:spPr>
            <p:txBody>
              <a:bodyPr wrap="square">
                <a:spAutoFit/>
              </a:bodyPr>
              <a:lstStyle/>
              <a:p>
                <a:r>
                  <a:rPr lang="zh-CN" altLang="en-US" sz="1600" dirty="0"/>
                  <a:t>其中 </a:t>
                </a:r>
                <a14:m>
                  <m:oMath xmlns:m="http://schemas.openxmlformats.org/officeDocument/2006/math">
                    <m:r>
                      <a:rPr lang="zh-CN" altLang="en-US" sz="1600" i="1" dirty="0" smtClean="0">
                        <a:latin typeface="Cambria Math" panose="02040503050406030204" pitchFamily="18" charset="0"/>
                      </a:rPr>
                      <m:t>𝑃</m:t>
                    </m:r>
                    <m:d>
                      <m:dPr>
                        <m:endChr m:val="|"/>
                        <m:ctrlPr>
                          <a:rPr lang="zh-CN" altLang="en-US" sz="1600" i="1" dirty="0" smtClean="0">
                            <a:latin typeface="Cambria Math" panose="02040503050406030204" pitchFamily="18" charset="0"/>
                          </a:rPr>
                        </m:ctrlPr>
                      </m:dPr>
                      <m:e>
                        <m:sSup>
                          <m:sSupPr>
                            <m:ctrlPr>
                              <a:rPr lang="zh-CN" altLang="en-US" sz="1600" i="1" dirty="0" smtClean="0">
                                <a:latin typeface="Cambria Math" panose="02040503050406030204" pitchFamily="18" charset="0"/>
                              </a:rPr>
                            </m:ctrlPr>
                          </m:sSupPr>
                          <m:e>
                            <m:r>
                              <a:rPr lang="en-US" altLang="zh-CN" sz="1600" b="1" i="1" dirty="0">
                                <a:latin typeface="Cambria Math" panose="02040503050406030204" pitchFamily="18" charset="0"/>
                              </a:rPr>
                              <m:t>𝑨</m:t>
                            </m:r>
                          </m:e>
                          <m:sup>
                            <m:r>
                              <a:rPr lang="zh-CN" altLang="en-US" sz="1600" i="1" dirty="0" smtClean="0">
                                <a:latin typeface="Cambria Math" panose="02040503050406030204" pitchFamily="18" charset="0"/>
                              </a:rPr>
                              <m:t>𝑡</m:t>
                            </m:r>
                          </m:sup>
                        </m:sSup>
                        <m:r>
                          <a:rPr lang="zh-CN" altLang="en-US" sz="1600" i="1" dirty="0" smtClean="0">
                            <a:latin typeface="Cambria Math" panose="02040503050406030204" pitchFamily="18" charset="0"/>
                          </a:rPr>
                          <m:t> </m:t>
                        </m:r>
                      </m:e>
                    </m:d>
                    <m:sSub>
                      <m:sSubPr>
                        <m:ctrlPr>
                          <a:rPr lang="zh-CN" altLang="en-US" sz="1600" i="1" dirty="0" smtClean="0">
                            <a:latin typeface="Cambria Math" panose="02040503050406030204" pitchFamily="18" charset="0"/>
                          </a:rPr>
                        </m:ctrlPr>
                      </m:sSubPr>
                      <m:e>
                        <m:r>
                          <a:rPr lang="zh-CN" altLang="en-US" sz="1600" i="1" dirty="0" smtClean="0">
                            <a:latin typeface="Cambria Math" panose="02040503050406030204" pitchFamily="18" charset="0"/>
                          </a:rPr>
                          <m:t>𝑠</m:t>
                        </m:r>
                      </m:e>
                      <m:sub>
                        <m:r>
                          <a:rPr lang="zh-CN" altLang="en-US" sz="1600" i="1" dirty="0" smtClean="0">
                            <a:latin typeface="Cambria Math" panose="02040503050406030204" pitchFamily="18" charset="0"/>
                          </a:rPr>
                          <m:t>𝑡</m:t>
                        </m:r>
                      </m:sub>
                    </m:sSub>
                    <m:r>
                      <a:rPr lang="zh-CN" altLang="en-US" sz="1600" i="1" dirty="0" smtClean="0">
                        <a:latin typeface="Cambria Math" panose="02040503050406030204" pitchFamily="18" charset="0"/>
                      </a:rPr>
                      <m:t>;</m:t>
                    </m:r>
                    <m:r>
                      <a:rPr lang="zh-CN" altLang="en-US" sz="1600" i="1" dirty="0" smtClean="0">
                        <a:latin typeface="Cambria Math" panose="02040503050406030204" pitchFamily="18" charset="0"/>
                      </a:rPr>
                      <m:t>𝜃</m:t>
                    </m:r>
                    <m:r>
                      <a:rPr lang="zh-CN" altLang="en-US" sz="1600" i="1" dirty="0" smtClean="0">
                        <a:latin typeface="Cambria Math" panose="02040503050406030204" pitchFamily="18" charset="0"/>
                      </a:rPr>
                      <m:t>)</m:t>
                    </m:r>
                  </m:oMath>
                </a14:m>
                <a:r>
                  <a:rPr lang="zh-CN" altLang="en-US" sz="1600" dirty="0"/>
                  <a:t>是在策略 </a:t>
                </a:r>
                <a14:m>
                  <m:oMath xmlns:m="http://schemas.openxmlformats.org/officeDocument/2006/math">
                    <m:sSub>
                      <m:sSubPr>
                        <m:ctrlPr>
                          <a:rPr lang="zh-CN" altLang="en-US" sz="1600" i="1" dirty="0">
                            <a:latin typeface="Cambria Math" panose="02040503050406030204" pitchFamily="18" charset="0"/>
                          </a:rPr>
                        </m:ctrlPr>
                      </m:sSubPr>
                      <m:e>
                        <m:r>
                          <a:rPr lang="en-US" altLang="zh-CN" sz="1600" b="0" i="1" dirty="0" smtClean="0">
                            <a:latin typeface="Cambria Math" panose="02040503050406030204" pitchFamily="18" charset="0"/>
                          </a:rPr>
                          <m:t>𝜋</m:t>
                        </m:r>
                      </m:e>
                      <m:sub>
                        <m:r>
                          <a:rPr lang="zh-CN" altLang="en-US" sz="1600" i="1" dirty="0" smtClean="0">
                            <a:latin typeface="Cambria Math" panose="02040503050406030204" pitchFamily="18" charset="0"/>
                          </a:rPr>
                          <m:t>𝜃</m:t>
                        </m:r>
                      </m:sub>
                    </m:sSub>
                  </m:oMath>
                </a14:m>
                <a:r>
                  <a:rPr lang="zh-CN" altLang="en-US" sz="1600" dirty="0"/>
                  <a:t> 下，采取联合动作 </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𝐴</m:t>
                        </m:r>
                      </m:e>
                      <m:sup>
                        <m:r>
                          <a:rPr lang="en-US" altLang="zh-CN" sz="1600" b="0" i="1" smtClean="0">
                            <a:latin typeface="Cambria Math" panose="02040503050406030204" pitchFamily="18" charset="0"/>
                          </a:rPr>
                          <m:t>𝑡</m:t>
                        </m:r>
                      </m:sup>
                    </m:sSup>
                  </m:oMath>
                </a14:m>
                <a:r>
                  <a:rPr lang="zh-CN" altLang="en-US" sz="1600" dirty="0"/>
                  <a:t> 的概率。由于每个节点的决策是条件独立的，该概率可以分解为：</a:t>
                </a:r>
              </a:p>
            </p:txBody>
          </p:sp>
        </mc:Choice>
        <mc:Fallback>
          <p:sp>
            <p:nvSpPr>
              <p:cNvPr id="19" name="文本框 18">
                <a:extLst>
                  <a:ext uri="{FF2B5EF4-FFF2-40B4-BE49-F238E27FC236}">
                    <a16:creationId xmlns:a16="http://schemas.microsoft.com/office/drawing/2014/main" id="{4FCD7FDE-1AE6-494E-88AC-C88DE030E222}"/>
                  </a:ext>
                </a:extLst>
              </p:cNvPr>
              <p:cNvSpPr txBox="1">
                <a:spLocks noRot="1" noChangeAspect="1" noMove="1" noResize="1" noEditPoints="1" noAdjustHandles="1" noChangeArrowheads="1" noChangeShapeType="1" noTextEdit="1"/>
              </p:cNvSpPr>
              <p:nvPr/>
            </p:nvSpPr>
            <p:spPr>
              <a:xfrm>
                <a:off x="830524" y="5465542"/>
                <a:ext cx="11115879" cy="338554"/>
              </a:xfrm>
              <a:prstGeom prst="rect">
                <a:avLst/>
              </a:prstGeom>
              <a:blipFill>
                <a:blip r:embed="rId10"/>
                <a:stretch>
                  <a:fillRect l="-274" t="-5455" b="-2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4627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FF2A3-6AA2-45F0-8BA7-3ED63C1B5B97}"/>
              </a:ext>
            </a:extLst>
          </p:cNvPr>
          <p:cNvSpPr>
            <a:spLocks noGrp="1"/>
          </p:cNvSpPr>
          <p:nvPr>
            <p:ph type="title"/>
          </p:nvPr>
        </p:nvSpPr>
        <p:spPr/>
        <p:txBody>
          <a:bodyPr/>
          <a:lstStyle/>
          <a:p>
            <a:r>
              <a:rPr lang="zh-CN" altLang="en-US" dirty="0"/>
              <a:t>实验仿真</a:t>
            </a:r>
          </a:p>
        </p:txBody>
      </p:sp>
      <p:sp>
        <p:nvSpPr>
          <p:cNvPr id="3" name="灯片编号占位符 2">
            <a:extLst>
              <a:ext uri="{FF2B5EF4-FFF2-40B4-BE49-F238E27FC236}">
                <a16:creationId xmlns:a16="http://schemas.microsoft.com/office/drawing/2014/main" id="{B2D896EA-E5FF-4152-9D40-DC8C24C57C1E}"/>
              </a:ext>
            </a:extLst>
          </p:cNvPr>
          <p:cNvSpPr>
            <a:spLocks noGrp="1"/>
          </p:cNvSpPr>
          <p:nvPr>
            <p:ph type="sldNum" sz="quarter" idx="10"/>
          </p:nvPr>
        </p:nvSpPr>
        <p:spPr/>
        <p:txBody>
          <a:bodyPr/>
          <a:lstStyle/>
          <a:p>
            <a:fld id="{54B3F8C3-4D34-464E-BB5A-60724E4C6E9F}" type="slidenum">
              <a:rPr lang="zh-CN" altLang="en-US" smtClean="0"/>
              <a:t>35</a:t>
            </a:fld>
            <a:endParaRPr lang="zh-CN" altLang="en-US"/>
          </a:p>
        </p:txBody>
      </p:sp>
      <p:pic>
        <p:nvPicPr>
          <p:cNvPr id="4" name="图片 3">
            <a:extLst>
              <a:ext uri="{FF2B5EF4-FFF2-40B4-BE49-F238E27FC236}">
                <a16:creationId xmlns:a16="http://schemas.microsoft.com/office/drawing/2014/main" id="{62FB4293-0C14-4846-86A7-1DD28C4F1710}"/>
              </a:ext>
            </a:extLst>
          </p:cNvPr>
          <p:cNvPicPr>
            <a:picLocks noChangeAspect="1"/>
          </p:cNvPicPr>
          <p:nvPr/>
        </p:nvPicPr>
        <p:blipFill>
          <a:blip r:embed="rId2"/>
          <a:stretch>
            <a:fillRect/>
          </a:stretch>
        </p:blipFill>
        <p:spPr>
          <a:xfrm>
            <a:off x="633325" y="2309189"/>
            <a:ext cx="4639715" cy="3089362"/>
          </a:xfrm>
          <a:prstGeom prst="rect">
            <a:avLst/>
          </a:prstGeom>
        </p:spPr>
      </p:pic>
      <p:sp>
        <p:nvSpPr>
          <p:cNvPr id="5" name="文本框 4">
            <a:extLst>
              <a:ext uri="{FF2B5EF4-FFF2-40B4-BE49-F238E27FC236}">
                <a16:creationId xmlns:a16="http://schemas.microsoft.com/office/drawing/2014/main" id="{0BF5EB9C-EF02-4A00-8FD9-61E691DDE35B}"/>
              </a:ext>
            </a:extLst>
          </p:cNvPr>
          <p:cNvSpPr txBox="1"/>
          <p:nvPr/>
        </p:nvSpPr>
        <p:spPr>
          <a:xfrm>
            <a:off x="1936655" y="1803770"/>
            <a:ext cx="1569660" cy="417358"/>
          </a:xfrm>
          <a:prstGeom prst="rect">
            <a:avLst/>
          </a:prstGeom>
          <a:noFill/>
        </p:spPr>
        <p:txBody>
          <a:bodyPr wrap="none" rtlCol="0">
            <a:spAutoFit/>
          </a:bodyPr>
          <a:lstStyle/>
          <a:p>
            <a:pPr algn="ctr">
              <a:lnSpc>
                <a:spcPct val="130000"/>
              </a:lnSpc>
            </a:pPr>
            <a:r>
              <a:rPr kumimoji="1" lang="zh-CN" altLang="en-US" dirty="0">
                <a:latin typeface="微软雅黑" panose="020B0503020204020204" pitchFamily="34" charset="-122"/>
                <a:ea typeface="微软雅黑" panose="020B0503020204020204" pitchFamily="34" charset="-122"/>
              </a:rPr>
              <a:t>实验参数设置</a:t>
            </a:r>
          </a:p>
        </p:txBody>
      </p:sp>
      <p:sp>
        <p:nvSpPr>
          <p:cNvPr id="6" name="文本框 5">
            <a:extLst>
              <a:ext uri="{FF2B5EF4-FFF2-40B4-BE49-F238E27FC236}">
                <a16:creationId xmlns:a16="http://schemas.microsoft.com/office/drawing/2014/main" id="{70C37C0C-C39D-4757-A2DE-A0E081329932}"/>
              </a:ext>
            </a:extLst>
          </p:cNvPr>
          <p:cNvSpPr txBox="1"/>
          <p:nvPr/>
        </p:nvSpPr>
        <p:spPr>
          <a:xfrm>
            <a:off x="6311321" y="2680269"/>
            <a:ext cx="5641353" cy="1497461"/>
          </a:xfrm>
          <a:prstGeom prst="rect">
            <a:avLst/>
          </a:prstGeom>
          <a:noFill/>
        </p:spPr>
        <p:txBody>
          <a:bodyPr wrap="none" rtlCol="0">
            <a:spAutoFit/>
          </a:bodyPr>
          <a:lstStyle/>
          <a:p>
            <a:pPr>
              <a:lnSpc>
                <a:spcPct val="130000"/>
              </a:lnSpc>
            </a:pPr>
            <a:r>
              <a:rPr kumimoji="1" lang="zh-CN" altLang="en-US" dirty="0">
                <a:latin typeface="微软雅黑" panose="020B0503020204020204" pitchFamily="34" charset="-122"/>
                <a:ea typeface="微软雅黑" panose="020B0503020204020204" pitchFamily="34" charset="-122"/>
              </a:rPr>
              <a:t>对比策略</a:t>
            </a:r>
            <a:endParaRPr kumimoji="1"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Ø"/>
            </a:pPr>
            <a:r>
              <a:rPr kumimoji="1" lang="en-US" altLang="zh-CN" dirty="0" err="1">
                <a:latin typeface="Times New Roman" panose="02020603050405020304" pitchFamily="18" charset="0"/>
                <a:ea typeface="微软雅黑" panose="020B0503020204020204" pitchFamily="34" charset="-122"/>
                <a:cs typeface="Times New Roman" panose="02020603050405020304" pitchFamily="18" charset="0"/>
              </a:rPr>
              <a:t>LocalComp</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：所有任务本地计算</a:t>
            </a:r>
            <a:endPar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30000"/>
              </a:lnSpc>
              <a:buFont typeface="Wingdings" panose="05000000000000000000" pitchFamily="2" charset="2"/>
              <a:buChar char="Ø"/>
            </a:pPr>
            <a:r>
              <a:rPr kumimoji="1" lang="en-US" altLang="zh-CN" dirty="0" err="1">
                <a:latin typeface="Times New Roman" panose="02020603050405020304" pitchFamily="18" charset="0"/>
                <a:ea typeface="微软雅黑" panose="020B0503020204020204" pitchFamily="34" charset="-122"/>
                <a:cs typeface="Times New Roman" panose="02020603050405020304" pitchFamily="18" charset="0"/>
              </a:rPr>
              <a:t>MinQ</a:t>
            </a: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卸载给计算队列最短的邻居节点</a:t>
            </a:r>
            <a:endPar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30000"/>
              </a:lnSpc>
              <a:buFont typeface="Wingdings" panose="05000000000000000000" pitchFamily="2" charset="2"/>
              <a:buChar char="Ø"/>
            </a:pP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GNN-Based</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层</a:t>
            </a:r>
            <a:r>
              <a:rPr kumimoji="1" lang="en-US" altLang="zh-CN" dirty="0">
                <a:latin typeface="Times New Roman" panose="02020603050405020304" pitchFamily="18" charset="0"/>
                <a:ea typeface="微软雅黑" panose="020B0503020204020204" pitchFamily="34" charset="-122"/>
                <a:cs typeface="Times New Roman" panose="02020603050405020304" pitchFamily="18" charset="0"/>
              </a:rPr>
              <a:t>GAT</a:t>
            </a:r>
            <a:r>
              <a:rPr kumimoji="1" lang="zh-CN" altLang="en-US" dirty="0">
                <a:latin typeface="Times New Roman" panose="02020603050405020304" pitchFamily="18" charset="0"/>
                <a:ea typeface="微软雅黑" panose="020B0503020204020204" pitchFamily="34" charset="-122"/>
                <a:cs typeface="Times New Roman" panose="02020603050405020304" pitchFamily="18" charset="0"/>
              </a:rPr>
              <a:t>网络进行拓扑邻居信息的提取</a:t>
            </a:r>
          </a:p>
        </p:txBody>
      </p:sp>
    </p:spTree>
    <p:extLst>
      <p:ext uri="{BB962C8B-B14F-4D97-AF65-F5344CB8AC3E}">
        <p14:creationId xmlns:p14="http://schemas.microsoft.com/office/powerpoint/2010/main" val="633412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804702" cy="730249"/>
          </a:xfrm>
        </p:spPr>
        <p:txBody>
          <a:bodyPr>
            <a:normAutofit/>
          </a:bodyPr>
          <a:lstStyle/>
          <a:p>
            <a:r>
              <a:rPr lang="zh-CN" altLang="en-US" dirty="0"/>
              <a:t>实验仿真</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36</a:t>
            </a:fld>
            <a:r>
              <a:rPr lang="en-US" altLang="zh-CN" dirty="0">
                <a:solidFill>
                  <a:schemeClr val="accent1">
                    <a:lumMod val="50000"/>
                  </a:schemeClr>
                </a:solidFill>
              </a:rPr>
              <a:t>/40</a:t>
            </a:r>
            <a:endParaRPr lang="zh-CN" altLang="en-US" dirty="0">
              <a:solidFill>
                <a:schemeClr val="accent1">
                  <a:lumMod val="50000"/>
                </a:schemeClr>
              </a:solidFill>
            </a:endParaRPr>
          </a:p>
        </p:txBody>
      </p:sp>
      <p:pic>
        <p:nvPicPr>
          <p:cNvPr id="4" name="图片 3">
            <a:extLst>
              <a:ext uri="{FF2B5EF4-FFF2-40B4-BE49-F238E27FC236}">
                <a16:creationId xmlns:a16="http://schemas.microsoft.com/office/drawing/2014/main" id="{7F29E22B-B7B5-44AD-AE99-326062CFC613}"/>
              </a:ext>
            </a:extLst>
          </p:cNvPr>
          <p:cNvPicPr>
            <a:picLocks noChangeAspect="1"/>
          </p:cNvPicPr>
          <p:nvPr/>
        </p:nvPicPr>
        <p:blipFill>
          <a:blip r:embed="rId3"/>
          <a:stretch>
            <a:fillRect/>
          </a:stretch>
        </p:blipFill>
        <p:spPr>
          <a:xfrm>
            <a:off x="4036643" y="1832020"/>
            <a:ext cx="3588947" cy="2153368"/>
          </a:xfrm>
          <a:prstGeom prst="rect">
            <a:avLst/>
          </a:prstGeom>
        </p:spPr>
      </p:pic>
      <p:pic>
        <p:nvPicPr>
          <p:cNvPr id="5" name="图片 4">
            <a:extLst>
              <a:ext uri="{FF2B5EF4-FFF2-40B4-BE49-F238E27FC236}">
                <a16:creationId xmlns:a16="http://schemas.microsoft.com/office/drawing/2014/main" id="{6A85A1C3-36B0-4E35-9F8D-652BDA6A0147}"/>
              </a:ext>
            </a:extLst>
          </p:cNvPr>
          <p:cNvPicPr>
            <a:picLocks noChangeAspect="1"/>
          </p:cNvPicPr>
          <p:nvPr/>
        </p:nvPicPr>
        <p:blipFill>
          <a:blip r:embed="rId4"/>
          <a:stretch>
            <a:fillRect/>
          </a:stretch>
        </p:blipFill>
        <p:spPr>
          <a:xfrm>
            <a:off x="7858980" y="1859452"/>
            <a:ext cx="3588946" cy="2153368"/>
          </a:xfrm>
          <a:prstGeom prst="rect">
            <a:avLst/>
          </a:prstGeom>
        </p:spPr>
      </p:pic>
      <p:sp>
        <p:nvSpPr>
          <p:cNvPr id="6" name="文本框 5">
            <a:extLst>
              <a:ext uri="{FF2B5EF4-FFF2-40B4-BE49-F238E27FC236}">
                <a16:creationId xmlns:a16="http://schemas.microsoft.com/office/drawing/2014/main" id="{87440EC1-D261-440D-86E5-A61E3446E997}"/>
              </a:ext>
            </a:extLst>
          </p:cNvPr>
          <p:cNvSpPr txBox="1"/>
          <p:nvPr/>
        </p:nvSpPr>
        <p:spPr>
          <a:xfrm>
            <a:off x="3958460" y="4056933"/>
            <a:ext cx="4011834" cy="2367956"/>
          </a:xfrm>
          <a:prstGeom prst="rect">
            <a:avLst/>
          </a:prstGeom>
          <a:noFill/>
        </p:spPr>
        <p:txBody>
          <a:bodyPr wrap="square" rtlCol="0">
            <a:spAutoFit/>
          </a:bodyPr>
          <a:lstStyle/>
          <a:p>
            <a:pPr>
              <a:lnSpc>
                <a:spcPct val="150000"/>
              </a:lnSpc>
            </a:pPr>
            <a:r>
              <a:rPr kumimoji="1" lang="en-US" altLang="zh-CN" sz="1600" dirty="0">
                <a:latin typeface="+mj-ea"/>
                <a:ea typeface="+mj-ea"/>
              </a:rPr>
              <a:t>20</a:t>
            </a:r>
            <a:r>
              <a:rPr kumimoji="1" lang="zh-CN" altLang="en-US" sz="1600" dirty="0">
                <a:latin typeface="+mj-ea"/>
                <a:ea typeface="+mj-ea"/>
              </a:rPr>
              <a:t>个节点，不同节点密度下不同策略结果</a:t>
            </a:r>
            <a:endParaRPr kumimoji="1" lang="en-US" altLang="zh-CN" sz="1600" dirty="0">
              <a:latin typeface="+mj-ea"/>
              <a:ea typeface="+mj-ea"/>
            </a:endParaRPr>
          </a:p>
          <a:p>
            <a:pPr marL="171450" indent="-171450">
              <a:lnSpc>
                <a:spcPct val="150000"/>
              </a:lnSpc>
              <a:buFont typeface="Wingdings" panose="05000000000000000000" pitchFamily="2" charset="2"/>
              <a:buChar char="Ø"/>
            </a:pPr>
            <a:r>
              <a:rPr kumimoji="1" lang="zh-CN" altLang="en-US" sz="1200" dirty="0">
                <a:latin typeface="+mj-ea"/>
                <a:ea typeface="+mj-ea"/>
              </a:rPr>
              <a:t>节点密度增加，</a:t>
            </a:r>
            <a:r>
              <a:rPr kumimoji="1" lang="en-US" altLang="zh-CN" sz="1200" dirty="0">
                <a:latin typeface="+mj-ea"/>
                <a:ea typeface="+mj-ea"/>
              </a:rPr>
              <a:t>Proposed</a:t>
            </a:r>
            <a:r>
              <a:rPr kumimoji="1" lang="zh-CN" altLang="en-US" sz="1200" dirty="0">
                <a:latin typeface="+mj-ea"/>
                <a:ea typeface="+mj-ea"/>
              </a:rPr>
              <a:t>算法基本能保持最低时延</a:t>
            </a:r>
            <a:endParaRPr kumimoji="1" lang="en-US" altLang="zh-CN" sz="1200" dirty="0">
              <a:latin typeface="+mj-ea"/>
              <a:ea typeface="+mj-ea"/>
            </a:endParaRPr>
          </a:p>
          <a:p>
            <a:pPr marL="171450" indent="-171450">
              <a:lnSpc>
                <a:spcPct val="150000"/>
              </a:lnSpc>
              <a:buFont typeface="Wingdings" panose="05000000000000000000" pitchFamily="2" charset="2"/>
              <a:buChar char="Ø"/>
            </a:pPr>
            <a:r>
              <a:rPr kumimoji="1" lang="zh-CN" altLang="en-US" sz="1200" dirty="0">
                <a:latin typeface="+mj-ea"/>
                <a:ea typeface="+mj-ea"/>
              </a:rPr>
              <a:t>本地计算方案的时延随节点密度变化不大</a:t>
            </a:r>
            <a:endParaRPr kumimoji="1" lang="en-US" altLang="zh-CN" sz="1200" dirty="0">
              <a:latin typeface="+mj-ea"/>
              <a:ea typeface="+mj-ea"/>
            </a:endParaRPr>
          </a:p>
          <a:p>
            <a:pPr marL="171450" indent="-171450">
              <a:lnSpc>
                <a:spcPct val="150000"/>
              </a:lnSpc>
              <a:buFont typeface="Wingdings" panose="05000000000000000000" pitchFamily="2" charset="2"/>
              <a:buChar char="Ø"/>
            </a:pPr>
            <a:r>
              <a:rPr kumimoji="1" lang="zh-CN" altLang="en-US" sz="1200" dirty="0">
                <a:latin typeface="+mj-ea"/>
                <a:ea typeface="+mj-ea"/>
              </a:rPr>
              <a:t>卸载到最短队列的节点再高密度下表现很差，主要因为网络密集，可选卸载节点变多，卸载过程中干扰大传输时延高</a:t>
            </a:r>
            <a:endParaRPr kumimoji="1" lang="en-US" altLang="zh-CN" sz="1200" dirty="0">
              <a:latin typeface="+mj-ea"/>
              <a:ea typeface="+mj-ea"/>
            </a:endParaRPr>
          </a:p>
          <a:p>
            <a:pPr marL="171450" indent="-171450">
              <a:lnSpc>
                <a:spcPct val="150000"/>
              </a:lnSpc>
              <a:buFont typeface="Wingdings" panose="05000000000000000000" pitchFamily="2" charset="2"/>
              <a:buChar char="Ø"/>
            </a:pPr>
            <a:r>
              <a:rPr kumimoji="1" lang="zh-CN" altLang="en-US" sz="1200" dirty="0">
                <a:latin typeface="+mj-ea"/>
                <a:ea typeface="+mj-ea"/>
              </a:rPr>
              <a:t>在高密度场景中，</a:t>
            </a:r>
            <a:r>
              <a:rPr kumimoji="1" lang="en-US" altLang="zh-CN" sz="1200" dirty="0">
                <a:latin typeface="+mj-ea"/>
                <a:ea typeface="+mj-ea"/>
              </a:rPr>
              <a:t>GNN</a:t>
            </a:r>
            <a:r>
              <a:rPr kumimoji="1" lang="zh-CN" altLang="en-US" sz="1200" dirty="0">
                <a:latin typeface="+mj-ea"/>
                <a:ea typeface="+mj-ea"/>
              </a:rPr>
              <a:t>容易出现过平滑问题，难以收敛</a:t>
            </a:r>
          </a:p>
        </p:txBody>
      </p:sp>
      <p:sp>
        <p:nvSpPr>
          <p:cNvPr id="7" name="文本框 6">
            <a:extLst>
              <a:ext uri="{FF2B5EF4-FFF2-40B4-BE49-F238E27FC236}">
                <a16:creationId xmlns:a16="http://schemas.microsoft.com/office/drawing/2014/main" id="{5E24B6F4-DA4F-49BA-9579-DD2A5418332A}"/>
              </a:ext>
            </a:extLst>
          </p:cNvPr>
          <p:cNvSpPr txBox="1"/>
          <p:nvPr/>
        </p:nvSpPr>
        <p:spPr>
          <a:xfrm>
            <a:off x="8141737" y="4056933"/>
            <a:ext cx="4050263" cy="1537024"/>
          </a:xfrm>
          <a:prstGeom prst="rect">
            <a:avLst/>
          </a:prstGeom>
          <a:noFill/>
        </p:spPr>
        <p:txBody>
          <a:bodyPr wrap="square" rtlCol="0">
            <a:spAutoFit/>
          </a:bodyPr>
          <a:lstStyle/>
          <a:p>
            <a:pPr>
              <a:lnSpc>
                <a:spcPct val="150000"/>
              </a:lnSpc>
            </a:pPr>
            <a:r>
              <a:rPr kumimoji="1" lang="zh-CN" altLang="en-US" sz="1600" dirty="0">
                <a:latin typeface="+mj-ea"/>
                <a:ea typeface="+mj-ea"/>
              </a:rPr>
              <a:t>不同节点数量下任务处理时延</a:t>
            </a:r>
            <a:endParaRPr kumimoji="1" lang="en-US" altLang="zh-CN" sz="1200" dirty="0">
              <a:latin typeface="+mj-ea"/>
              <a:ea typeface="+mj-ea"/>
            </a:endParaRPr>
          </a:p>
          <a:p>
            <a:pPr marL="171450" indent="-171450">
              <a:lnSpc>
                <a:spcPct val="150000"/>
              </a:lnSpc>
              <a:buFont typeface="Wingdings" panose="05000000000000000000" pitchFamily="2" charset="2"/>
              <a:buChar char="Ø"/>
            </a:pPr>
            <a:r>
              <a:rPr kumimoji="1" lang="en-US" altLang="zh-CN" sz="1200" dirty="0">
                <a:latin typeface="+mj-ea"/>
                <a:ea typeface="+mj-ea"/>
              </a:rPr>
              <a:t>Proposed</a:t>
            </a:r>
            <a:r>
              <a:rPr kumimoji="1" lang="zh-CN" altLang="en-US" sz="1200" dirty="0">
                <a:latin typeface="+mj-ea"/>
                <a:ea typeface="+mj-ea"/>
              </a:rPr>
              <a:t>方案在不同场景下可以</a:t>
            </a:r>
            <a:endParaRPr kumimoji="1" lang="en-US" altLang="zh-CN" sz="1200" dirty="0">
              <a:latin typeface="+mj-ea"/>
              <a:ea typeface="+mj-ea"/>
            </a:endParaRPr>
          </a:p>
          <a:p>
            <a:pPr marL="171450" indent="-171450">
              <a:lnSpc>
                <a:spcPct val="150000"/>
              </a:lnSpc>
              <a:buFont typeface="Wingdings" panose="05000000000000000000" pitchFamily="2" charset="2"/>
              <a:buChar char="Ø"/>
            </a:pPr>
            <a:r>
              <a:rPr kumimoji="1" lang="zh-CN" altLang="en-US" sz="1200" dirty="0">
                <a:latin typeface="+mj-ea"/>
                <a:ea typeface="+mj-ea"/>
              </a:rPr>
              <a:t>本地计算方案的时延随节点数量变化不大</a:t>
            </a:r>
            <a:endParaRPr kumimoji="1" lang="en-US" altLang="zh-CN" sz="1200" dirty="0">
              <a:latin typeface="+mj-ea"/>
              <a:ea typeface="+mj-ea"/>
            </a:endParaRPr>
          </a:p>
          <a:p>
            <a:pPr marL="171450" indent="-171450">
              <a:lnSpc>
                <a:spcPct val="150000"/>
              </a:lnSpc>
              <a:buFont typeface="Wingdings" panose="05000000000000000000" pitchFamily="2" charset="2"/>
              <a:buChar char="Ø"/>
            </a:pPr>
            <a:r>
              <a:rPr kumimoji="1" lang="zh-CN" altLang="en-US" sz="1200" dirty="0">
                <a:latin typeface="+mj-ea"/>
                <a:ea typeface="+mj-ea"/>
              </a:rPr>
              <a:t>卸载到最短队列节点的策略与网络密度关系更大</a:t>
            </a:r>
            <a:endParaRPr kumimoji="1" lang="en-US" altLang="zh-CN" sz="1200" dirty="0">
              <a:latin typeface="+mj-ea"/>
              <a:ea typeface="+mj-ea"/>
            </a:endParaRPr>
          </a:p>
          <a:p>
            <a:pPr marL="171450" indent="-171450">
              <a:lnSpc>
                <a:spcPct val="150000"/>
              </a:lnSpc>
              <a:buFont typeface="Wingdings" panose="05000000000000000000" pitchFamily="2" charset="2"/>
              <a:buChar char="Ø"/>
            </a:pPr>
            <a:endParaRPr kumimoji="1" lang="zh-CN" altLang="en-US" sz="1200" dirty="0">
              <a:latin typeface="+mj-ea"/>
              <a:ea typeface="+mj-ea"/>
            </a:endParaRPr>
          </a:p>
        </p:txBody>
      </p:sp>
      <p:grpSp>
        <p:nvGrpSpPr>
          <p:cNvPr id="8" name="组合 7">
            <a:extLst>
              <a:ext uri="{FF2B5EF4-FFF2-40B4-BE49-F238E27FC236}">
                <a16:creationId xmlns:a16="http://schemas.microsoft.com/office/drawing/2014/main" id="{CA4C2B8F-8C70-4353-941E-055E18D81EC9}"/>
              </a:ext>
            </a:extLst>
          </p:cNvPr>
          <p:cNvGrpSpPr/>
          <p:nvPr/>
        </p:nvGrpSpPr>
        <p:grpSpPr>
          <a:xfrm>
            <a:off x="100330" y="1754858"/>
            <a:ext cx="3403930" cy="2362555"/>
            <a:chOff x="1074658" y="2136855"/>
            <a:chExt cx="3723402" cy="2584290"/>
          </a:xfrm>
        </p:grpSpPr>
        <p:pic>
          <p:nvPicPr>
            <p:cNvPr id="9" name="图片 8">
              <a:extLst>
                <a:ext uri="{FF2B5EF4-FFF2-40B4-BE49-F238E27FC236}">
                  <a16:creationId xmlns:a16="http://schemas.microsoft.com/office/drawing/2014/main" id="{3D637B89-EAB2-4C9A-934A-D847D4CAA379}"/>
                </a:ext>
              </a:extLst>
            </p:cNvPr>
            <p:cNvPicPr>
              <a:picLocks noChangeAspect="1"/>
            </p:cNvPicPr>
            <p:nvPr/>
          </p:nvPicPr>
          <p:blipFill>
            <a:blip r:embed="rId5"/>
            <a:stretch>
              <a:fillRect/>
            </a:stretch>
          </p:blipFill>
          <p:spPr>
            <a:xfrm>
              <a:off x="1074658" y="2136855"/>
              <a:ext cx="3723402" cy="2584290"/>
            </a:xfrm>
            <a:prstGeom prst="rect">
              <a:avLst/>
            </a:prstGeom>
          </p:spPr>
        </p:pic>
        <p:sp>
          <p:nvSpPr>
            <p:cNvPr id="10" name="矩形 9">
              <a:extLst>
                <a:ext uri="{FF2B5EF4-FFF2-40B4-BE49-F238E27FC236}">
                  <a16:creationId xmlns:a16="http://schemas.microsoft.com/office/drawing/2014/main" id="{33386CAD-03DB-40D2-A850-268A93DFD437}"/>
                </a:ext>
              </a:extLst>
            </p:cNvPr>
            <p:cNvSpPr/>
            <p:nvPr/>
          </p:nvSpPr>
          <p:spPr>
            <a:xfrm>
              <a:off x="4276514" y="2297997"/>
              <a:ext cx="249766" cy="5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文本框 10">
              <a:extLst>
                <a:ext uri="{FF2B5EF4-FFF2-40B4-BE49-F238E27FC236}">
                  <a16:creationId xmlns:a16="http://schemas.microsoft.com/office/drawing/2014/main" id="{C38F8E76-4282-4DC4-9F2E-4C83E87554CE}"/>
                </a:ext>
              </a:extLst>
            </p:cNvPr>
            <p:cNvSpPr txBox="1"/>
            <p:nvPr/>
          </p:nvSpPr>
          <p:spPr>
            <a:xfrm>
              <a:off x="4219820" y="2260075"/>
              <a:ext cx="363315" cy="151498"/>
            </a:xfrm>
            <a:prstGeom prst="rect">
              <a:avLst/>
            </a:prstGeom>
            <a:noFill/>
          </p:spPr>
          <p:txBody>
            <a:bodyPr wrap="none" rtlCol="0">
              <a:spAutoFit/>
            </a:bodyPr>
            <a:lstStyle/>
            <a:p>
              <a:r>
                <a:rPr lang="en-US" altLang="zh-CN" sz="300" dirty="0"/>
                <a:t>proposed</a:t>
              </a:r>
              <a:endParaRPr lang="zh-CN" altLang="en-US" sz="300" dirty="0"/>
            </a:p>
          </p:txBody>
        </p:sp>
        <p:sp>
          <p:nvSpPr>
            <p:cNvPr id="12" name="矩形 11">
              <a:extLst>
                <a:ext uri="{FF2B5EF4-FFF2-40B4-BE49-F238E27FC236}">
                  <a16:creationId xmlns:a16="http://schemas.microsoft.com/office/drawing/2014/main" id="{5648A117-E603-4FB9-8FB6-53346EB9F6F5}"/>
                </a:ext>
              </a:extLst>
            </p:cNvPr>
            <p:cNvSpPr/>
            <p:nvPr/>
          </p:nvSpPr>
          <p:spPr>
            <a:xfrm>
              <a:off x="4276514" y="2374941"/>
              <a:ext cx="249766" cy="53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a:extLst>
                <a:ext uri="{FF2B5EF4-FFF2-40B4-BE49-F238E27FC236}">
                  <a16:creationId xmlns:a16="http://schemas.microsoft.com/office/drawing/2014/main" id="{483D9A21-86D5-45C5-8907-2D751ED52C12}"/>
                </a:ext>
              </a:extLst>
            </p:cNvPr>
            <p:cNvSpPr txBox="1"/>
            <p:nvPr/>
          </p:nvSpPr>
          <p:spPr>
            <a:xfrm>
              <a:off x="4219820" y="2330822"/>
              <a:ext cx="363315" cy="151498"/>
            </a:xfrm>
            <a:prstGeom prst="rect">
              <a:avLst/>
            </a:prstGeom>
            <a:noFill/>
          </p:spPr>
          <p:txBody>
            <a:bodyPr wrap="none" rtlCol="0">
              <a:spAutoFit/>
            </a:bodyPr>
            <a:lstStyle/>
            <a:p>
              <a:r>
                <a:rPr lang="en-US" altLang="zh-CN" sz="300" dirty="0"/>
                <a:t>proposed</a:t>
              </a:r>
              <a:endParaRPr lang="zh-CN" altLang="en-US" sz="300" dirty="0"/>
            </a:p>
          </p:txBody>
        </p:sp>
        <p:sp>
          <p:nvSpPr>
            <p:cNvPr id="14" name="矩形 13">
              <a:extLst>
                <a:ext uri="{FF2B5EF4-FFF2-40B4-BE49-F238E27FC236}">
                  <a16:creationId xmlns:a16="http://schemas.microsoft.com/office/drawing/2014/main" id="{5E5294F4-1AE5-4E81-9E81-8014414386FD}"/>
                </a:ext>
              </a:extLst>
            </p:cNvPr>
            <p:cNvSpPr/>
            <p:nvPr/>
          </p:nvSpPr>
          <p:spPr>
            <a:xfrm>
              <a:off x="2592704" y="2173340"/>
              <a:ext cx="277813" cy="62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
        <p:nvSpPr>
          <p:cNvPr id="15" name="文本框 14">
            <a:extLst>
              <a:ext uri="{FF2B5EF4-FFF2-40B4-BE49-F238E27FC236}">
                <a16:creationId xmlns:a16="http://schemas.microsoft.com/office/drawing/2014/main" id="{4A1073B0-9590-4FB6-9E34-D402C37DC354}"/>
              </a:ext>
            </a:extLst>
          </p:cNvPr>
          <p:cNvSpPr txBox="1"/>
          <p:nvPr/>
        </p:nvSpPr>
        <p:spPr>
          <a:xfrm>
            <a:off x="254797" y="4182089"/>
            <a:ext cx="2886834" cy="787395"/>
          </a:xfrm>
          <a:prstGeom prst="rect">
            <a:avLst/>
          </a:prstGeom>
          <a:noFill/>
        </p:spPr>
        <p:txBody>
          <a:bodyPr wrap="square" rtlCol="0">
            <a:spAutoFit/>
          </a:bodyPr>
          <a:lstStyle/>
          <a:p>
            <a:pPr>
              <a:lnSpc>
                <a:spcPct val="150000"/>
              </a:lnSpc>
            </a:pPr>
            <a:r>
              <a:rPr kumimoji="1" lang="en-US" altLang="zh-CN" sz="1600" dirty="0">
                <a:latin typeface="+mj-ea"/>
                <a:ea typeface="+mj-ea"/>
              </a:rPr>
              <a:t>20</a:t>
            </a:r>
            <a:r>
              <a:rPr kumimoji="1" lang="zh-CN" altLang="en-US" sz="1600" dirty="0">
                <a:latin typeface="+mj-ea"/>
                <a:ea typeface="+mj-ea"/>
              </a:rPr>
              <a:t>个节点下训练过程</a:t>
            </a:r>
            <a:r>
              <a:rPr kumimoji="1" lang="en-US" altLang="zh-CN" sz="1600" dirty="0">
                <a:latin typeface="+mj-ea"/>
                <a:ea typeface="+mj-ea"/>
              </a:rPr>
              <a:t>reward</a:t>
            </a:r>
            <a:r>
              <a:rPr kumimoji="1" lang="zh-CN" altLang="en-US" sz="1600" dirty="0">
                <a:latin typeface="+mj-ea"/>
                <a:ea typeface="+mj-ea"/>
              </a:rPr>
              <a:t>收敛情况</a:t>
            </a:r>
            <a:endParaRPr kumimoji="1" lang="zh-CN" altLang="en-US" sz="1200" dirty="0">
              <a:latin typeface="+mj-ea"/>
              <a:ea typeface="+mj-ea"/>
            </a:endParaRPr>
          </a:p>
        </p:txBody>
      </p:sp>
    </p:spTree>
    <p:extLst>
      <p:ext uri="{BB962C8B-B14F-4D97-AF65-F5344CB8AC3E}">
        <p14:creationId xmlns:p14="http://schemas.microsoft.com/office/powerpoint/2010/main" val="1124355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453F1F-06F2-4FFA-9C7E-D06FDB13D875}"/>
              </a:ext>
            </a:extLst>
          </p:cNvPr>
          <p:cNvSpPr>
            <a:spLocks noGrp="1"/>
          </p:cNvSpPr>
          <p:nvPr>
            <p:ph type="title"/>
          </p:nvPr>
        </p:nvSpPr>
        <p:spPr/>
        <p:txBody>
          <a:bodyPr/>
          <a:lstStyle/>
          <a:p>
            <a:r>
              <a:rPr lang="zh-CN" altLang="en-US" dirty="0"/>
              <a:t>实验仿真</a:t>
            </a:r>
          </a:p>
        </p:txBody>
      </p:sp>
      <p:sp>
        <p:nvSpPr>
          <p:cNvPr id="3" name="灯片编号占位符 2">
            <a:extLst>
              <a:ext uri="{FF2B5EF4-FFF2-40B4-BE49-F238E27FC236}">
                <a16:creationId xmlns:a16="http://schemas.microsoft.com/office/drawing/2014/main" id="{3BDA84B4-777B-4742-977B-181363419AD4}"/>
              </a:ext>
            </a:extLst>
          </p:cNvPr>
          <p:cNvSpPr>
            <a:spLocks noGrp="1"/>
          </p:cNvSpPr>
          <p:nvPr>
            <p:ph type="sldNum" sz="quarter" idx="10"/>
          </p:nvPr>
        </p:nvSpPr>
        <p:spPr/>
        <p:txBody>
          <a:bodyPr/>
          <a:lstStyle/>
          <a:p>
            <a:fld id="{54B3F8C3-4D34-464E-BB5A-60724E4C6E9F}" type="slidenum">
              <a:rPr lang="zh-CN" altLang="en-US" smtClean="0"/>
              <a:t>37</a:t>
            </a:fld>
            <a:endParaRPr lang="zh-CN" altLang="en-US"/>
          </a:p>
        </p:txBody>
      </p:sp>
      <p:sp>
        <p:nvSpPr>
          <p:cNvPr id="4" name="文本框 3">
            <a:extLst>
              <a:ext uri="{FF2B5EF4-FFF2-40B4-BE49-F238E27FC236}">
                <a16:creationId xmlns:a16="http://schemas.microsoft.com/office/drawing/2014/main" id="{2D2B4D55-2CDB-41AB-A32E-35794E4E6DA8}"/>
              </a:ext>
            </a:extLst>
          </p:cNvPr>
          <p:cNvSpPr txBox="1"/>
          <p:nvPr/>
        </p:nvSpPr>
        <p:spPr>
          <a:xfrm>
            <a:off x="9012276" y="4804313"/>
            <a:ext cx="1999265" cy="548483"/>
          </a:xfrm>
          <a:prstGeom prst="rect">
            <a:avLst/>
          </a:prstGeom>
          <a:noFill/>
        </p:spPr>
        <p:txBody>
          <a:bodyPr wrap="none" rtlCol="0">
            <a:spAutoFit/>
          </a:bodyPr>
          <a:lstStyle/>
          <a:p>
            <a:pPr algn="ctr">
              <a:lnSpc>
                <a:spcPct val="130000"/>
              </a:lnSpc>
            </a:pPr>
            <a:r>
              <a:rPr kumimoji="1" lang="en-US" altLang="zh-CN" sz="1200" b="1" dirty="0" err="1">
                <a:latin typeface="Times New Roman" panose="02020603050405020304" pitchFamily="18" charset="0"/>
                <a:ea typeface="Source Han Sans SC Normal" panose="020B0400000000000000" pitchFamily="34" charset="-128"/>
                <a:cs typeface="Times New Roman" panose="02020603050405020304" pitchFamily="18" charset="0"/>
              </a:rPr>
              <a:t>TaskSize</a:t>
            </a:r>
            <a:r>
              <a:rPr kumimoji="1" lang="en-US" altLang="zh-CN" sz="1200" b="1" dirty="0">
                <a:latin typeface="Times New Roman" panose="02020603050405020304" pitchFamily="18" charset="0"/>
                <a:ea typeface="Source Han Sans SC Normal" panose="020B0400000000000000" pitchFamily="34" charset="-128"/>
                <a:cs typeface="Times New Roman" panose="02020603050405020304" pitchFamily="18" charset="0"/>
              </a:rPr>
              <a:t>: [500Kb-50Mb]</a:t>
            </a:r>
          </a:p>
          <a:p>
            <a:pPr algn="ctr">
              <a:lnSpc>
                <a:spcPct val="130000"/>
              </a:lnSpc>
            </a:pPr>
            <a:r>
              <a:rPr kumimoji="1" lang="en-US" altLang="zh-CN" sz="1200" b="1" dirty="0" err="1">
                <a:latin typeface="Times New Roman" panose="02020603050405020304" pitchFamily="18" charset="0"/>
                <a:ea typeface="Source Han Sans SC Normal" panose="020B0400000000000000" pitchFamily="34" charset="-128"/>
                <a:cs typeface="Times New Roman" panose="02020603050405020304" pitchFamily="18" charset="0"/>
              </a:rPr>
              <a:t>CompCycle</a:t>
            </a:r>
            <a:r>
              <a:rPr kumimoji="1" lang="en-US" altLang="zh-CN" sz="1200" b="1" dirty="0">
                <a:latin typeface="Times New Roman" panose="02020603050405020304" pitchFamily="18" charset="0"/>
                <a:ea typeface="Source Han Sans SC Normal" panose="020B0400000000000000" pitchFamily="34" charset="-128"/>
                <a:cs typeface="Times New Roman" panose="02020603050405020304" pitchFamily="18" charset="0"/>
              </a:rPr>
              <a:t>:[5-50]cycles/bit</a:t>
            </a:r>
          </a:p>
        </p:txBody>
      </p:sp>
      <p:sp>
        <p:nvSpPr>
          <p:cNvPr id="5" name="文本框 4">
            <a:extLst>
              <a:ext uri="{FF2B5EF4-FFF2-40B4-BE49-F238E27FC236}">
                <a16:creationId xmlns:a16="http://schemas.microsoft.com/office/drawing/2014/main" id="{80B830FA-07D3-4BDC-81FD-56AB151CEF08}"/>
              </a:ext>
            </a:extLst>
          </p:cNvPr>
          <p:cNvSpPr txBox="1"/>
          <p:nvPr/>
        </p:nvSpPr>
        <p:spPr>
          <a:xfrm>
            <a:off x="5009263" y="4742937"/>
            <a:ext cx="2153155" cy="548483"/>
          </a:xfrm>
          <a:prstGeom prst="rect">
            <a:avLst/>
          </a:prstGeom>
          <a:noFill/>
        </p:spPr>
        <p:txBody>
          <a:bodyPr wrap="none" rtlCol="0">
            <a:spAutoFit/>
          </a:bodyPr>
          <a:lstStyle/>
          <a:p>
            <a:pPr algn="ctr">
              <a:lnSpc>
                <a:spcPct val="130000"/>
              </a:lnSpc>
            </a:pPr>
            <a:r>
              <a:rPr kumimoji="1" lang="en-US" altLang="zh-CN" sz="1200" b="1" dirty="0" err="1">
                <a:latin typeface="Times New Roman" panose="02020603050405020304" pitchFamily="18" charset="0"/>
                <a:ea typeface="Source Han Sans SC Normal" panose="020B0400000000000000" pitchFamily="34" charset="-128"/>
                <a:cs typeface="Times New Roman" panose="02020603050405020304" pitchFamily="18" charset="0"/>
              </a:rPr>
              <a:t>TaskSize</a:t>
            </a:r>
            <a:r>
              <a:rPr kumimoji="1" lang="en-US" altLang="zh-CN" sz="1200" b="1" dirty="0">
                <a:latin typeface="Times New Roman" panose="02020603050405020304" pitchFamily="18" charset="0"/>
                <a:ea typeface="Source Han Sans SC Normal" panose="020B0400000000000000" pitchFamily="34" charset="-128"/>
                <a:cs typeface="Times New Roman" panose="02020603050405020304" pitchFamily="18" charset="0"/>
              </a:rPr>
              <a:t>: [100Kb-20Mb]</a:t>
            </a:r>
          </a:p>
          <a:p>
            <a:pPr algn="ctr">
              <a:lnSpc>
                <a:spcPct val="130000"/>
              </a:lnSpc>
            </a:pPr>
            <a:r>
              <a:rPr kumimoji="1" lang="en-US" altLang="zh-CN" sz="1200" b="1" dirty="0" err="1">
                <a:latin typeface="Times New Roman" panose="02020603050405020304" pitchFamily="18" charset="0"/>
                <a:ea typeface="Source Han Sans SC Normal" panose="020B0400000000000000" pitchFamily="34" charset="-128"/>
                <a:cs typeface="Times New Roman" panose="02020603050405020304" pitchFamily="18" charset="0"/>
              </a:rPr>
              <a:t>CompCycle</a:t>
            </a:r>
            <a:r>
              <a:rPr kumimoji="1" lang="en-US" altLang="zh-CN" sz="1200" b="1" dirty="0">
                <a:latin typeface="Times New Roman" panose="02020603050405020304" pitchFamily="18" charset="0"/>
                <a:ea typeface="Source Han Sans SC Normal" panose="020B0400000000000000" pitchFamily="34" charset="-128"/>
                <a:cs typeface="Times New Roman" panose="02020603050405020304" pitchFamily="18" charset="0"/>
              </a:rPr>
              <a:t>:[20-500]cycles/bit</a:t>
            </a:r>
          </a:p>
        </p:txBody>
      </p:sp>
      <p:sp>
        <p:nvSpPr>
          <p:cNvPr id="6" name="文本框 5">
            <a:extLst>
              <a:ext uri="{FF2B5EF4-FFF2-40B4-BE49-F238E27FC236}">
                <a16:creationId xmlns:a16="http://schemas.microsoft.com/office/drawing/2014/main" id="{9796B7B8-1776-49F2-9F9C-FDE5A09037D4}"/>
              </a:ext>
            </a:extLst>
          </p:cNvPr>
          <p:cNvSpPr txBox="1"/>
          <p:nvPr/>
        </p:nvSpPr>
        <p:spPr>
          <a:xfrm>
            <a:off x="934827" y="4740840"/>
            <a:ext cx="2230099" cy="548483"/>
          </a:xfrm>
          <a:prstGeom prst="rect">
            <a:avLst/>
          </a:prstGeom>
          <a:noFill/>
        </p:spPr>
        <p:txBody>
          <a:bodyPr wrap="none" rtlCol="0">
            <a:spAutoFit/>
          </a:bodyPr>
          <a:lstStyle/>
          <a:p>
            <a:pPr algn="ctr">
              <a:lnSpc>
                <a:spcPct val="130000"/>
              </a:lnSpc>
            </a:pPr>
            <a:r>
              <a:rPr kumimoji="1" lang="en-US" altLang="zh-CN" sz="1200" b="1" dirty="0" err="1">
                <a:latin typeface="Times New Roman" panose="02020603050405020304" pitchFamily="18" charset="0"/>
                <a:ea typeface="Source Han Sans SC Normal" panose="020B0400000000000000" pitchFamily="34" charset="-128"/>
                <a:cs typeface="Times New Roman" panose="02020603050405020304" pitchFamily="18" charset="0"/>
              </a:rPr>
              <a:t>TaskSize</a:t>
            </a:r>
            <a:r>
              <a:rPr kumimoji="1" lang="en-US" altLang="zh-CN" sz="1200" b="1" dirty="0">
                <a:latin typeface="Times New Roman" panose="02020603050405020304" pitchFamily="18" charset="0"/>
                <a:ea typeface="Source Han Sans SC Normal" panose="020B0400000000000000" pitchFamily="34" charset="-128"/>
                <a:cs typeface="Times New Roman" panose="02020603050405020304" pitchFamily="18" charset="0"/>
              </a:rPr>
              <a:t>: [10Kb-2Mb]</a:t>
            </a:r>
          </a:p>
          <a:p>
            <a:pPr algn="ctr">
              <a:lnSpc>
                <a:spcPct val="130000"/>
              </a:lnSpc>
            </a:pPr>
            <a:r>
              <a:rPr kumimoji="1" lang="en-US" altLang="zh-CN" sz="1200" b="1" dirty="0" err="1">
                <a:latin typeface="Times New Roman" panose="02020603050405020304" pitchFamily="18" charset="0"/>
                <a:ea typeface="Source Han Sans SC Normal" panose="020B0400000000000000" pitchFamily="34" charset="-128"/>
                <a:cs typeface="Times New Roman" panose="02020603050405020304" pitchFamily="18" charset="0"/>
              </a:rPr>
              <a:t>CompCycle</a:t>
            </a:r>
            <a:r>
              <a:rPr kumimoji="1" lang="en-US" altLang="zh-CN" sz="1200" b="1" dirty="0">
                <a:latin typeface="Times New Roman" panose="02020603050405020304" pitchFamily="18" charset="0"/>
                <a:ea typeface="Source Han Sans SC Normal" panose="020B0400000000000000" pitchFamily="34" charset="-128"/>
                <a:cs typeface="Times New Roman" panose="02020603050405020304" pitchFamily="18" charset="0"/>
              </a:rPr>
              <a:t>:[50-1000]cycles/bit</a:t>
            </a:r>
          </a:p>
        </p:txBody>
      </p:sp>
      <p:pic>
        <p:nvPicPr>
          <p:cNvPr id="7" name="图片 6">
            <a:extLst>
              <a:ext uri="{FF2B5EF4-FFF2-40B4-BE49-F238E27FC236}">
                <a16:creationId xmlns:a16="http://schemas.microsoft.com/office/drawing/2014/main" id="{255C38AC-C1FF-4810-993E-B744F3D9D0C4}"/>
              </a:ext>
            </a:extLst>
          </p:cNvPr>
          <p:cNvPicPr>
            <a:picLocks noChangeAspect="1"/>
          </p:cNvPicPr>
          <p:nvPr/>
        </p:nvPicPr>
        <p:blipFill>
          <a:blip r:embed="rId2"/>
          <a:stretch>
            <a:fillRect/>
          </a:stretch>
        </p:blipFill>
        <p:spPr>
          <a:xfrm>
            <a:off x="7727482" y="2329626"/>
            <a:ext cx="3885398" cy="2331239"/>
          </a:xfrm>
          <a:prstGeom prst="rect">
            <a:avLst/>
          </a:prstGeom>
        </p:spPr>
      </p:pic>
      <p:pic>
        <p:nvPicPr>
          <p:cNvPr id="8" name="图片 7">
            <a:extLst>
              <a:ext uri="{FF2B5EF4-FFF2-40B4-BE49-F238E27FC236}">
                <a16:creationId xmlns:a16="http://schemas.microsoft.com/office/drawing/2014/main" id="{0DE1512C-A95C-4018-BA4A-A609CA42C7A3}"/>
              </a:ext>
            </a:extLst>
          </p:cNvPr>
          <p:cNvPicPr>
            <a:picLocks noChangeAspect="1"/>
          </p:cNvPicPr>
          <p:nvPr/>
        </p:nvPicPr>
        <p:blipFill>
          <a:blip r:embed="rId3"/>
          <a:stretch>
            <a:fillRect/>
          </a:stretch>
        </p:blipFill>
        <p:spPr>
          <a:xfrm>
            <a:off x="3868415" y="2356379"/>
            <a:ext cx="3764289" cy="2258573"/>
          </a:xfrm>
          <a:prstGeom prst="rect">
            <a:avLst/>
          </a:prstGeom>
        </p:spPr>
      </p:pic>
      <p:pic>
        <p:nvPicPr>
          <p:cNvPr id="9" name="图片 8">
            <a:extLst>
              <a:ext uri="{FF2B5EF4-FFF2-40B4-BE49-F238E27FC236}">
                <a16:creationId xmlns:a16="http://schemas.microsoft.com/office/drawing/2014/main" id="{211F66E9-2E80-4C14-8731-585B2F2B74E5}"/>
              </a:ext>
            </a:extLst>
          </p:cNvPr>
          <p:cNvPicPr>
            <a:picLocks noChangeAspect="1"/>
          </p:cNvPicPr>
          <p:nvPr/>
        </p:nvPicPr>
        <p:blipFill>
          <a:blip r:embed="rId4"/>
          <a:stretch>
            <a:fillRect/>
          </a:stretch>
        </p:blipFill>
        <p:spPr>
          <a:xfrm>
            <a:off x="71111" y="2314278"/>
            <a:ext cx="3799849" cy="2279909"/>
          </a:xfrm>
          <a:prstGeom prst="rect">
            <a:avLst/>
          </a:prstGeom>
        </p:spPr>
      </p:pic>
      <p:sp>
        <p:nvSpPr>
          <p:cNvPr id="10" name="文本框 9">
            <a:extLst>
              <a:ext uri="{FF2B5EF4-FFF2-40B4-BE49-F238E27FC236}">
                <a16:creationId xmlns:a16="http://schemas.microsoft.com/office/drawing/2014/main" id="{ADEF2325-0281-46CD-A4B6-BE7233F68EBD}"/>
              </a:ext>
            </a:extLst>
          </p:cNvPr>
          <p:cNvSpPr txBox="1"/>
          <p:nvPr/>
        </p:nvSpPr>
        <p:spPr>
          <a:xfrm>
            <a:off x="8996245" y="5638125"/>
            <a:ext cx="2031325" cy="314189"/>
          </a:xfrm>
          <a:prstGeom prst="rect">
            <a:avLst/>
          </a:prstGeom>
          <a:noFill/>
        </p:spPr>
        <p:txBody>
          <a:bodyPr wrap="none" rtlCol="0">
            <a:spAutoFit/>
          </a:bodyPr>
          <a:lstStyle/>
          <a:p>
            <a:pPr algn="ctr">
              <a:lnSpc>
                <a:spcPct val="130000"/>
              </a:lnSpc>
            </a:pPr>
            <a:r>
              <a:rPr kumimoji="1" lang="zh-CN" altLang="en-US" sz="1200" b="1" dirty="0">
                <a:latin typeface="微软雅黑" panose="020B0503020204020204" pitchFamily="34" charset="-122"/>
                <a:ea typeface="微软雅黑" panose="020B0503020204020204" pitchFamily="34" charset="-122"/>
              </a:rPr>
              <a:t>任务较大，计算量较小场景</a:t>
            </a:r>
          </a:p>
        </p:txBody>
      </p:sp>
      <p:sp>
        <p:nvSpPr>
          <p:cNvPr id="11" name="文本框 10">
            <a:extLst>
              <a:ext uri="{FF2B5EF4-FFF2-40B4-BE49-F238E27FC236}">
                <a16:creationId xmlns:a16="http://schemas.microsoft.com/office/drawing/2014/main" id="{6E5C40DD-5BE9-40D5-A767-F55078AF7CE6}"/>
              </a:ext>
            </a:extLst>
          </p:cNvPr>
          <p:cNvSpPr txBox="1"/>
          <p:nvPr/>
        </p:nvSpPr>
        <p:spPr>
          <a:xfrm>
            <a:off x="5528260" y="5607153"/>
            <a:ext cx="800219" cy="314189"/>
          </a:xfrm>
          <a:prstGeom prst="rect">
            <a:avLst/>
          </a:prstGeom>
          <a:noFill/>
        </p:spPr>
        <p:txBody>
          <a:bodyPr wrap="none" rtlCol="0">
            <a:spAutoFit/>
          </a:bodyPr>
          <a:lstStyle/>
          <a:p>
            <a:pPr algn="ctr">
              <a:lnSpc>
                <a:spcPct val="130000"/>
              </a:lnSpc>
            </a:pPr>
            <a:r>
              <a:rPr kumimoji="1" lang="zh-CN" altLang="en-US" sz="1200" b="1" dirty="0">
                <a:latin typeface="微软雅黑" panose="020B0503020204020204" pitchFamily="34" charset="-122"/>
                <a:ea typeface="微软雅黑" panose="020B0503020204020204" pitchFamily="34" charset="-122"/>
              </a:rPr>
              <a:t>一般场景</a:t>
            </a:r>
          </a:p>
        </p:txBody>
      </p:sp>
      <p:sp>
        <p:nvSpPr>
          <p:cNvPr id="12" name="文本框 11">
            <a:extLst>
              <a:ext uri="{FF2B5EF4-FFF2-40B4-BE49-F238E27FC236}">
                <a16:creationId xmlns:a16="http://schemas.microsoft.com/office/drawing/2014/main" id="{574DED4D-8019-4DB1-8E27-EE1693AC2495}"/>
              </a:ext>
            </a:extLst>
          </p:cNvPr>
          <p:cNvSpPr txBox="1"/>
          <p:nvPr/>
        </p:nvSpPr>
        <p:spPr>
          <a:xfrm>
            <a:off x="1105548" y="5574654"/>
            <a:ext cx="2031325" cy="314189"/>
          </a:xfrm>
          <a:prstGeom prst="rect">
            <a:avLst/>
          </a:prstGeom>
          <a:noFill/>
        </p:spPr>
        <p:txBody>
          <a:bodyPr wrap="none" rtlCol="0">
            <a:spAutoFit/>
          </a:bodyPr>
          <a:lstStyle/>
          <a:p>
            <a:pPr algn="ctr">
              <a:lnSpc>
                <a:spcPct val="130000"/>
              </a:lnSpc>
            </a:pPr>
            <a:r>
              <a:rPr kumimoji="1" lang="zh-CN" altLang="en-US" sz="1200" b="1" dirty="0">
                <a:latin typeface="微软雅黑" panose="020B0503020204020204" pitchFamily="34" charset="-122"/>
                <a:ea typeface="微软雅黑" panose="020B0503020204020204" pitchFamily="34" charset="-122"/>
              </a:rPr>
              <a:t>任务较小，计算量较大场景</a:t>
            </a:r>
          </a:p>
        </p:txBody>
      </p:sp>
      <p:sp>
        <p:nvSpPr>
          <p:cNvPr id="13" name="箭头: V 形 12">
            <a:extLst>
              <a:ext uri="{FF2B5EF4-FFF2-40B4-BE49-F238E27FC236}">
                <a16:creationId xmlns:a16="http://schemas.microsoft.com/office/drawing/2014/main" id="{2A4FE4E0-FF87-4AB1-8476-B9BC98FE6A5A}"/>
              </a:ext>
            </a:extLst>
          </p:cNvPr>
          <p:cNvSpPr/>
          <p:nvPr/>
        </p:nvSpPr>
        <p:spPr>
          <a:xfrm>
            <a:off x="3652520" y="5047996"/>
            <a:ext cx="279400" cy="609600"/>
          </a:xfrm>
          <a:prstGeom prst="chevr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14" name="箭头: V 形 13">
            <a:extLst>
              <a:ext uri="{FF2B5EF4-FFF2-40B4-BE49-F238E27FC236}">
                <a16:creationId xmlns:a16="http://schemas.microsoft.com/office/drawing/2014/main" id="{9259B20D-60F6-41A3-A3EA-436A445A7DA6}"/>
              </a:ext>
            </a:extLst>
          </p:cNvPr>
          <p:cNvSpPr/>
          <p:nvPr/>
        </p:nvSpPr>
        <p:spPr>
          <a:xfrm>
            <a:off x="3865880" y="5047996"/>
            <a:ext cx="279400" cy="609600"/>
          </a:xfrm>
          <a:prstGeom prst="chevr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15" name="箭头: V 形 14">
            <a:extLst>
              <a:ext uri="{FF2B5EF4-FFF2-40B4-BE49-F238E27FC236}">
                <a16:creationId xmlns:a16="http://schemas.microsoft.com/office/drawing/2014/main" id="{6E0B9F06-0D10-4D95-B93C-A4AF457BEADF}"/>
              </a:ext>
            </a:extLst>
          </p:cNvPr>
          <p:cNvSpPr/>
          <p:nvPr/>
        </p:nvSpPr>
        <p:spPr>
          <a:xfrm>
            <a:off x="4094480" y="5047996"/>
            <a:ext cx="279400" cy="609600"/>
          </a:xfrm>
          <a:prstGeom prst="chevr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16" name="箭头: V 形 15">
            <a:extLst>
              <a:ext uri="{FF2B5EF4-FFF2-40B4-BE49-F238E27FC236}">
                <a16:creationId xmlns:a16="http://schemas.microsoft.com/office/drawing/2014/main" id="{7530F4D9-744A-4CE0-98AF-829B70925BE6}"/>
              </a:ext>
            </a:extLst>
          </p:cNvPr>
          <p:cNvSpPr/>
          <p:nvPr/>
        </p:nvSpPr>
        <p:spPr>
          <a:xfrm>
            <a:off x="7706637" y="5042955"/>
            <a:ext cx="279400" cy="609600"/>
          </a:xfrm>
          <a:prstGeom prst="chevr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17" name="箭头: V 形 16">
            <a:extLst>
              <a:ext uri="{FF2B5EF4-FFF2-40B4-BE49-F238E27FC236}">
                <a16:creationId xmlns:a16="http://schemas.microsoft.com/office/drawing/2014/main" id="{4D14289F-601F-4292-B9A2-5F865E34294A}"/>
              </a:ext>
            </a:extLst>
          </p:cNvPr>
          <p:cNvSpPr/>
          <p:nvPr/>
        </p:nvSpPr>
        <p:spPr>
          <a:xfrm>
            <a:off x="7919997" y="5042955"/>
            <a:ext cx="279400" cy="609600"/>
          </a:xfrm>
          <a:prstGeom prst="chevr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18" name="箭头: V 形 17">
            <a:extLst>
              <a:ext uri="{FF2B5EF4-FFF2-40B4-BE49-F238E27FC236}">
                <a16:creationId xmlns:a16="http://schemas.microsoft.com/office/drawing/2014/main" id="{52A22572-16B2-44CF-9EB3-6B49F594EA11}"/>
              </a:ext>
            </a:extLst>
          </p:cNvPr>
          <p:cNvSpPr/>
          <p:nvPr/>
        </p:nvSpPr>
        <p:spPr>
          <a:xfrm>
            <a:off x="8148597" y="5042955"/>
            <a:ext cx="279400" cy="609600"/>
          </a:xfrm>
          <a:prstGeom prst="chevr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1AB80070-A3E8-4DEA-B080-27FCAF7EBEA6}"/>
              </a:ext>
            </a:extLst>
          </p:cNvPr>
          <p:cNvSpPr txBox="1"/>
          <p:nvPr/>
        </p:nvSpPr>
        <p:spPr>
          <a:xfrm>
            <a:off x="259080" y="1410203"/>
            <a:ext cx="10891520" cy="777457"/>
          </a:xfrm>
          <a:prstGeom prst="rect">
            <a:avLst/>
          </a:prstGeom>
          <a:noFill/>
        </p:spPr>
        <p:txBody>
          <a:bodyPr wrap="square">
            <a:spAutoFit/>
          </a:bodyPr>
          <a:lstStyle/>
          <a:p>
            <a:pPr>
              <a:lnSpc>
                <a:spcPct val="130000"/>
              </a:lnSpc>
            </a:pPr>
            <a:r>
              <a:rPr kumimoji="1" lang="en-US" altLang="zh-CN" dirty="0">
                <a:latin typeface="+mj-ea"/>
                <a:ea typeface="+mj-ea"/>
              </a:rPr>
              <a:t>50</a:t>
            </a:r>
            <a:r>
              <a:rPr kumimoji="1" lang="zh-CN" altLang="en-US" dirty="0">
                <a:latin typeface="+mj-ea"/>
                <a:ea typeface="+mj-ea"/>
              </a:rPr>
              <a:t>个节点场景收敛性对比，任务较小计算量较大的场景偏向于卸载，任务量较大计算量较小的场景偏向于本地计算</a:t>
            </a:r>
            <a:endParaRPr kumimoji="1" lang="en-US" altLang="zh-CN" dirty="0">
              <a:latin typeface="+mj-ea"/>
              <a:ea typeface="+mj-ea"/>
            </a:endParaRPr>
          </a:p>
        </p:txBody>
      </p:sp>
    </p:spTree>
    <p:extLst>
      <p:ext uri="{BB962C8B-B14F-4D97-AF65-F5344CB8AC3E}">
        <p14:creationId xmlns:p14="http://schemas.microsoft.com/office/powerpoint/2010/main" val="2023466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D0EB34C9-565B-4BB7-8B62-FCDC44D3B6E7}"/>
              </a:ext>
            </a:extLst>
          </p:cNvPr>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16" name="标题 15"/>
          <p:cNvSpPr>
            <a:spLocks noGrp="1"/>
          </p:cNvSpPr>
          <p:nvPr>
            <p:ph type="title"/>
          </p:nvPr>
        </p:nvSpPr>
        <p:spPr>
          <a:xfrm>
            <a:off x="642389" y="196273"/>
            <a:ext cx="2461029" cy="730249"/>
          </a:xfrm>
        </p:spPr>
        <p:txBody>
          <a:bodyPr>
            <a:normAutofit/>
          </a:bodyPr>
          <a:lstStyle/>
          <a:p>
            <a:r>
              <a:rPr lang="zh-CN" altLang="en-US" dirty="0"/>
              <a:t>汇报大纲</a:t>
            </a:r>
          </a:p>
        </p:txBody>
      </p:sp>
      <p:grpSp>
        <p:nvGrpSpPr>
          <p:cNvPr id="2" name="组合 1">
            <a:extLst>
              <a:ext uri="{FF2B5EF4-FFF2-40B4-BE49-F238E27FC236}">
                <a16:creationId xmlns:a16="http://schemas.microsoft.com/office/drawing/2014/main" id="{FED692CA-5617-4A84-82B8-75E068E188E7}"/>
              </a:ext>
            </a:extLst>
          </p:cNvPr>
          <p:cNvGrpSpPr/>
          <p:nvPr/>
        </p:nvGrpSpPr>
        <p:grpSpPr>
          <a:xfrm>
            <a:off x="1615939" y="2194511"/>
            <a:ext cx="9174859" cy="2725662"/>
            <a:chOff x="3892129" y="1949760"/>
            <a:chExt cx="8618655" cy="2725662"/>
          </a:xfrm>
        </p:grpSpPr>
        <p:grpSp>
          <p:nvGrpSpPr>
            <p:cNvPr id="22" name="组合 21"/>
            <p:cNvGrpSpPr/>
            <p:nvPr/>
          </p:nvGrpSpPr>
          <p:grpSpPr>
            <a:xfrm>
              <a:off x="3892129" y="1949760"/>
              <a:ext cx="4407743" cy="553998"/>
              <a:chOff x="-2765213" y="2403971"/>
              <a:chExt cx="4407743" cy="553998"/>
            </a:xfrm>
          </p:grpSpPr>
          <p:sp>
            <p:nvSpPr>
              <p:cNvPr id="35" name="菱形 34"/>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研究背景与核心问题</a:t>
                </a:r>
              </a:p>
            </p:txBody>
          </p:sp>
        </p:grpSp>
        <p:grpSp>
          <p:nvGrpSpPr>
            <p:cNvPr id="23" name="组合 22"/>
            <p:cNvGrpSpPr/>
            <p:nvPr/>
          </p:nvGrpSpPr>
          <p:grpSpPr>
            <a:xfrm>
              <a:off x="3892129" y="2673648"/>
              <a:ext cx="8618655" cy="553998"/>
              <a:chOff x="-2765213" y="3047425"/>
              <a:chExt cx="8618655" cy="553998"/>
            </a:xfrm>
          </p:grpSpPr>
          <p:sp>
            <p:nvSpPr>
              <p:cNvPr id="33" name="菱形 32"/>
              <p:cNvSpPr/>
              <p:nvPr/>
            </p:nvSpPr>
            <p:spPr>
              <a:xfrm>
                <a:off x="-2765213" y="3067037"/>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47425"/>
                <a:ext cx="7910845"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面向动态“用户</a:t>
                </a:r>
                <a:r>
                  <a:rPr lang="en-US" altLang="zh-CN" sz="3000" b="1"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服务器”分层架构的自适应卸载</a:t>
                </a:r>
              </a:p>
            </p:txBody>
          </p:sp>
        </p:grpSp>
        <p:grpSp>
          <p:nvGrpSpPr>
            <p:cNvPr id="24" name="组合 23"/>
            <p:cNvGrpSpPr/>
            <p:nvPr/>
          </p:nvGrpSpPr>
          <p:grpSpPr>
            <a:xfrm>
              <a:off x="3892129" y="3397536"/>
              <a:ext cx="8134585" cy="553998"/>
              <a:chOff x="-2765213" y="3690879"/>
              <a:chExt cx="8134585" cy="553998"/>
            </a:xfrm>
          </p:grpSpPr>
          <p:sp>
            <p:nvSpPr>
              <p:cNvPr id="31" name="菱形 30"/>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7426775" cy="553998"/>
              </a:xfrm>
              <a:prstGeom prst="rect">
                <a:avLst/>
              </a:prstGeom>
              <a:noFill/>
            </p:spPr>
            <p:txBody>
              <a:bodyPr wrap="square" rtlCol="0">
                <a:spAutoFit/>
              </a:bodyPr>
              <a:lstStyle/>
              <a:p>
                <a:pPr algn="l"/>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面向动态“无服务器”对等架构的协同卸载</a:t>
                </a:r>
              </a:p>
            </p:txBody>
          </p:sp>
        </p:grpSp>
        <p:grpSp>
          <p:nvGrpSpPr>
            <p:cNvPr id="25" name="组合 24"/>
            <p:cNvGrpSpPr/>
            <p:nvPr/>
          </p:nvGrpSpPr>
          <p:grpSpPr>
            <a:xfrm>
              <a:off x="3892129" y="4121424"/>
              <a:ext cx="4407743" cy="553998"/>
              <a:chOff x="-2765213" y="4334333"/>
              <a:chExt cx="4407743" cy="553998"/>
            </a:xfrm>
          </p:grpSpPr>
          <p:sp>
            <p:nvSpPr>
              <p:cNvPr id="29" name="菱形 28"/>
              <p:cNvSpPr/>
              <p:nvPr/>
            </p:nvSpPr>
            <p:spPr>
              <a:xfrm>
                <a:off x="-2765213" y="4353945"/>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3699933"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总结与展望</a:t>
                </a:r>
              </a:p>
            </p:txBody>
          </p:sp>
        </p:grpSp>
      </p:gr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38</a:t>
            </a:fld>
            <a:r>
              <a:rPr lang="en-US" altLang="zh-CN" dirty="0">
                <a:solidFill>
                  <a:schemeClr val="accent1">
                    <a:lumMod val="50000"/>
                  </a:schemeClr>
                </a:solidFill>
              </a:rPr>
              <a:t>/40</a:t>
            </a:r>
            <a:endParaRPr lang="zh-CN" altLang="en-US" dirty="0">
              <a:solidFill>
                <a:schemeClr val="accent1">
                  <a:lumMod val="50000"/>
                </a:schemeClr>
              </a:solidFill>
            </a:endParaRPr>
          </a:p>
        </p:txBody>
      </p:sp>
    </p:spTree>
    <p:extLst>
      <p:ext uri="{BB962C8B-B14F-4D97-AF65-F5344CB8AC3E}">
        <p14:creationId xmlns:p14="http://schemas.microsoft.com/office/powerpoint/2010/main" val="1922508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a:xfrm>
            <a:off x="642389" y="196273"/>
            <a:ext cx="2461029" cy="730249"/>
          </a:xfrm>
        </p:spPr>
        <p:txBody>
          <a:bodyPr>
            <a:normAutofit fontScale="90000"/>
          </a:bodyPr>
          <a:lstStyle/>
          <a:p>
            <a:r>
              <a:rPr lang="zh-CN" altLang="en-US" dirty="0"/>
              <a:t>总结与展望</a:t>
            </a:r>
          </a:p>
        </p:txBody>
      </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39</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2" name="文本框 1">
            <a:extLst>
              <a:ext uri="{FF2B5EF4-FFF2-40B4-BE49-F238E27FC236}">
                <a16:creationId xmlns:a16="http://schemas.microsoft.com/office/drawing/2014/main" id="{B7A693A9-5C0B-48B2-93BD-0E0EDDD93463}"/>
              </a:ext>
            </a:extLst>
          </p:cNvPr>
          <p:cNvSpPr txBox="1"/>
          <p:nvPr/>
        </p:nvSpPr>
        <p:spPr>
          <a:xfrm>
            <a:off x="2002221" y="1734207"/>
            <a:ext cx="6432331" cy="3248005"/>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800" dirty="0"/>
              <a:t>完善整体研究背景</a:t>
            </a:r>
            <a:endParaRPr lang="en-US" altLang="zh-CN" sz="2800" dirty="0"/>
          </a:p>
          <a:p>
            <a:pPr marL="457200" indent="-457200">
              <a:lnSpc>
                <a:spcPct val="150000"/>
              </a:lnSpc>
              <a:buFont typeface="Wingdings" panose="05000000000000000000" pitchFamily="2" charset="2"/>
              <a:buChar char="p"/>
            </a:pPr>
            <a:r>
              <a:rPr lang="zh-CN" altLang="en-US" sz="2800" dirty="0"/>
              <a:t>针对第二个点，调研和实现对比方案；</a:t>
            </a:r>
            <a:endParaRPr lang="en-US" altLang="zh-CN" sz="2800" dirty="0"/>
          </a:p>
          <a:p>
            <a:pPr marL="457200" indent="-457200">
              <a:lnSpc>
                <a:spcPct val="150000"/>
              </a:lnSpc>
              <a:buFont typeface="Wingdings" panose="05000000000000000000" pitchFamily="2" charset="2"/>
              <a:buChar char="p"/>
            </a:pPr>
            <a:r>
              <a:rPr lang="zh-CN" altLang="en-US" sz="2800" dirty="0"/>
              <a:t>完善实验结果；</a:t>
            </a:r>
            <a:endParaRPr lang="en-US" altLang="zh-CN" sz="2800" dirty="0"/>
          </a:p>
          <a:p>
            <a:pPr marL="457200" indent="-457200">
              <a:lnSpc>
                <a:spcPct val="150000"/>
              </a:lnSpc>
              <a:buFont typeface="Wingdings" panose="05000000000000000000" pitchFamily="2" charset="2"/>
              <a:buChar char="p"/>
            </a:pPr>
            <a:r>
              <a:rPr lang="zh-CN" altLang="en-US" sz="2800" dirty="0"/>
              <a:t>完善系统模型设置；</a:t>
            </a:r>
            <a:endParaRPr lang="en-US" altLang="zh-CN" sz="2800" dirty="0"/>
          </a:p>
          <a:p>
            <a:pPr marL="457200" indent="-457200">
              <a:lnSpc>
                <a:spcPct val="150000"/>
              </a:lnSpc>
              <a:buFont typeface="Wingdings" panose="05000000000000000000" pitchFamily="2" charset="2"/>
              <a:buChar char="p"/>
            </a:pPr>
            <a:r>
              <a:rPr lang="zh-CN" altLang="en-US" sz="2800" dirty="0"/>
              <a:t>优化代码运行效率。</a:t>
            </a:r>
          </a:p>
        </p:txBody>
      </p:sp>
    </p:spTree>
    <p:extLst>
      <p:ext uri="{BB962C8B-B14F-4D97-AF65-F5344CB8AC3E}">
        <p14:creationId xmlns:p14="http://schemas.microsoft.com/office/powerpoint/2010/main" val="513886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椭圆 118">
            <a:extLst>
              <a:ext uri="{FF2B5EF4-FFF2-40B4-BE49-F238E27FC236}">
                <a16:creationId xmlns:a16="http://schemas.microsoft.com/office/drawing/2014/main" id="{006CAA83-E433-439B-B822-7B9A52E67117}"/>
              </a:ext>
            </a:extLst>
          </p:cNvPr>
          <p:cNvSpPr/>
          <p:nvPr/>
        </p:nvSpPr>
        <p:spPr>
          <a:xfrm>
            <a:off x="862556" y="1392658"/>
            <a:ext cx="4016056" cy="113716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B8B1297E-FF0E-4344-A96D-79F915B31811}"/>
              </a:ext>
            </a:extLst>
          </p:cNvPr>
          <p:cNvSpPr/>
          <p:nvPr/>
        </p:nvSpPr>
        <p:spPr>
          <a:xfrm>
            <a:off x="729118" y="2960016"/>
            <a:ext cx="4016056" cy="96316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A59C2D9A-12E3-4C0F-BCF0-CBA25E0C1101}"/>
              </a:ext>
            </a:extLst>
          </p:cNvPr>
          <p:cNvSpPr/>
          <p:nvPr/>
        </p:nvSpPr>
        <p:spPr>
          <a:xfrm>
            <a:off x="891494" y="4236109"/>
            <a:ext cx="4016056" cy="96316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F3BCFB4D-BC6D-4BC0-B026-83FA7D6DA660}"/>
              </a:ext>
            </a:extLst>
          </p:cNvPr>
          <p:cNvSpPr>
            <a:spLocks noGrp="1"/>
          </p:cNvSpPr>
          <p:nvPr>
            <p:ph type="title"/>
          </p:nvPr>
        </p:nvSpPr>
        <p:spPr/>
        <p:txBody>
          <a:bodyPr/>
          <a:lstStyle/>
          <a:p>
            <a:r>
              <a:rPr lang="zh-CN" altLang="en-US" dirty="0">
                <a:solidFill>
                  <a:srgbClr val="203864"/>
                </a:solidFill>
              </a:rPr>
              <a:t>研究背景与意义</a:t>
            </a:r>
            <a:endParaRPr lang="zh-CN" altLang="en-US" dirty="0"/>
          </a:p>
        </p:txBody>
      </p:sp>
      <p:sp>
        <p:nvSpPr>
          <p:cNvPr id="3" name="灯片编号占位符 2">
            <a:extLst>
              <a:ext uri="{FF2B5EF4-FFF2-40B4-BE49-F238E27FC236}">
                <a16:creationId xmlns:a16="http://schemas.microsoft.com/office/drawing/2014/main" id="{8A442C40-A5BF-4077-9D62-7E6B8A77141A}"/>
              </a:ext>
            </a:extLst>
          </p:cNvPr>
          <p:cNvSpPr>
            <a:spLocks noGrp="1"/>
          </p:cNvSpPr>
          <p:nvPr>
            <p:ph type="sldNum" sz="quarter" idx="10"/>
          </p:nvPr>
        </p:nvSpPr>
        <p:spPr/>
        <p:txBody>
          <a:bodyPr/>
          <a:lstStyle/>
          <a:p>
            <a:fld id="{54B3F8C3-4D34-464E-BB5A-60724E4C6E9F}" type="slidenum">
              <a:rPr lang="zh-CN" altLang="en-US" smtClean="0">
                <a:solidFill>
                  <a:schemeClr val="accent1">
                    <a:lumMod val="50000"/>
                  </a:schemeClr>
                </a:solidFill>
              </a:rPr>
              <a:pPr/>
              <a:t>4</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16" name="文本框 15">
            <a:extLst>
              <a:ext uri="{FF2B5EF4-FFF2-40B4-BE49-F238E27FC236}">
                <a16:creationId xmlns:a16="http://schemas.microsoft.com/office/drawing/2014/main" id="{9CDC19D8-79F4-4244-B902-F246FFFA5EB8}"/>
              </a:ext>
            </a:extLst>
          </p:cNvPr>
          <p:cNvSpPr txBox="1"/>
          <p:nvPr/>
        </p:nvSpPr>
        <p:spPr>
          <a:xfrm>
            <a:off x="697511" y="6151037"/>
            <a:ext cx="4833620" cy="369332"/>
          </a:xfrm>
          <a:prstGeom prst="rect">
            <a:avLst/>
          </a:prstGeom>
          <a:noFill/>
        </p:spPr>
        <p:txBody>
          <a:bodyPr wrap="square">
            <a:spAutoFit/>
          </a:bodyPr>
          <a:lstStyle/>
          <a:p>
            <a:r>
              <a:rPr lang="zh-CN" altLang="en-US" b="1" dirty="0"/>
              <a:t>存在高延迟、网络拥塞、隐私泄露等问题</a:t>
            </a:r>
          </a:p>
        </p:txBody>
      </p:sp>
      <p:sp>
        <p:nvSpPr>
          <p:cNvPr id="18" name="文本框 17">
            <a:extLst>
              <a:ext uri="{FF2B5EF4-FFF2-40B4-BE49-F238E27FC236}">
                <a16:creationId xmlns:a16="http://schemas.microsoft.com/office/drawing/2014/main" id="{3B583584-B388-401D-A12F-4F53ADDC4A15}"/>
              </a:ext>
            </a:extLst>
          </p:cNvPr>
          <p:cNvSpPr txBox="1"/>
          <p:nvPr/>
        </p:nvSpPr>
        <p:spPr>
          <a:xfrm>
            <a:off x="6945518" y="6100544"/>
            <a:ext cx="4650964" cy="646331"/>
          </a:xfrm>
          <a:prstGeom prst="rect">
            <a:avLst/>
          </a:prstGeom>
          <a:noFill/>
        </p:spPr>
        <p:txBody>
          <a:bodyPr wrap="square">
            <a:spAutoFit/>
          </a:bodyPr>
          <a:lstStyle/>
          <a:p>
            <a:r>
              <a:rPr lang="zh-CN" altLang="en-US" b="1" dirty="0"/>
              <a:t>移动边缘计算是支撑未来</a:t>
            </a:r>
            <a:r>
              <a:rPr lang="zh-CN" altLang="en-US" b="1" dirty="0">
                <a:solidFill>
                  <a:srgbClr val="C00000"/>
                </a:solidFill>
              </a:rPr>
              <a:t>实时</a:t>
            </a:r>
            <a:r>
              <a:rPr lang="zh-CN" altLang="en-US" b="1" dirty="0"/>
              <a:t>智能应用的关键使能技术</a:t>
            </a:r>
          </a:p>
        </p:txBody>
      </p:sp>
      <p:sp>
        <p:nvSpPr>
          <p:cNvPr id="15" name="文本框 59">
            <a:extLst>
              <a:ext uri="{FF2B5EF4-FFF2-40B4-BE49-F238E27FC236}">
                <a16:creationId xmlns:a16="http://schemas.microsoft.com/office/drawing/2014/main" id="{C1B2DB69-9132-420B-B8E8-B96F6715FC3F}"/>
              </a:ext>
            </a:extLst>
          </p:cNvPr>
          <p:cNvSpPr txBox="1"/>
          <p:nvPr/>
        </p:nvSpPr>
        <p:spPr>
          <a:xfrm>
            <a:off x="6654032" y="5465119"/>
            <a:ext cx="2238113" cy="37741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altLang="zh-CN" sz="1400" b="1" i="0" dirty="0">
                <a:effectLst/>
                <a:latin typeface="+mj-ea"/>
                <a:ea typeface="+mj-ea"/>
              </a:rPr>
              <a:t>“</a:t>
            </a:r>
            <a:r>
              <a:rPr lang="zh-CN" altLang="en-US" sz="1400" b="1" i="0" dirty="0">
                <a:effectLst/>
                <a:latin typeface="+mj-ea"/>
                <a:ea typeface="+mj-ea"/>
              </a:rPr>
              <a:t>用户</a:t>
            </a:r>
            <a:r>
              <a:rPr lang="en-US" altLang="zh-CN" sz="1400" b="1" i="0" dirty="0">
                <a:effectLst/>
                <a:latin typeface="+mj-ea"/>
                <a:ea typeface="+mj-ea"/>
              </a:rPr>
              <a:t>-</a:t>
            </a:r>
            <a:r>
              <a:rPr lang="zh-CN" altLang="en-US" sz="1400" b="1" i="0" dirty="0">
                <a:effectLst/>
                <a:latin typeface="+mj-ea"/>
                <a:ea typeface="+mj-ea"/>
              </a:rPr>
              <a:t>服务器</a:t>
            </a:r>
            <a:r>
              <a:rPr lang="en-US" altLang="zh-CN" sz="1400" b="1" i="0" dirty="0">
                <a:effectLst/>
                <a:latin typeface="+mj-ea"/>
                <a:ea typeface="+mj-ea"/>
              </a:rPr>
              <a:t>”</a:t>
            </a:r>
            <a:r>
              <a:rPr lang="zh-CN" altLang="en-US" sz="1400" b="1" i="0" dirty="0">
                <a:effectLst/>
                <a:latin typeface="+mj-ea"/>
                <a:ea typeface="+mj-ea"/>
              </a:rPr>
              <a:t>计算卸载</a:t>
            </a:r>
          </a:p>
        </p:txBody>
      </p:sp>
      <p:grpSp>
        <p:nvGrpSpPr>
          <p:cNvPr id="19" name="组合 18">
            <a:extLst>
              <a:ext uri="{FF2B5EF4-FFF2-40B4-BE49-F238E27FC236}">
                <a16:creationId xmlns:a16="http://schemas.microsoft.com/office/drawing/2014/main" id="{8AA53951-86EA-4B37-BD4B-24F4E9A5E310}"/>
              </a:ext>
            </a:extLst>
          </p:cNvPr>
          <p:cNvGrpSpPr/>
          <p:nvPr/>
        </p:nvGrpSpPr>
        <p:grpSpPr>
          <a:xfrm>
            <a:off x="7992009" y="2691494"/>
            <a:ext cx="701684" cy="480533"/>
            <a:chOff x="2266209" y="3711860"/>
            <a:chExt cx="844676" cy="578583"/>
          </a:xfrm>
        </p:grpSpPr>
        <p:pic>
          <p:nvPicPr>
            <p:cNvPr id="47" name="图形 61">
              <a:extLst>
                <a:ext uri="{FF2B5EF4-FFF2-40B4-BE49-F238E27FC236}">
                  <a16:creationId xmlns:a16="http://schemas.microsoft.com/office/drawing/2014/main" id="{D0C134ED-8659-4AE7-85F4-DA32FC113D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6209" y="3811750"/>
              <a:ext cx="478693" cy="478693"/>
            </a:xfrm>
            <a:prstGeom prst="rect">
              <a:avLst/>
            </a:prstGeom>
          </p:spPr>
        </p:pic>
        <p:pic>
          <p:nvPicPr>
            <p:cNvPr id="48" name="图形 62">
              <a:extLst>
                <a:ext uri="{FF2B5EF4-FFF2-40B4-BE49-F238E27FC236}">
                  <a16:creationId xmlns:a16="http://schemas.microsoft.com/office/drawing/2014/main" id="{5F291D7D-9E3F-4642-A880-14003A502F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2191" y="3711860"/>
              <a:ext cx="478694" cy="478694"/>
            </a:xfrm>
            <a:prstGeom prst="rect">
              <a:avLst/>
            </a:prstGeom>
          </p:spPr>
        </p:pic>
      </p:grpSp>
      <p:grpSp>
        <p:nvGrpSpPr>
          <p:cNvPr id="20" name="组合 19">
            <a:extLst>
              <a:ext uri="{FF2B5EF4-FFF2-40B4-BE49-F238E27FC236}">
                <a16:creationId xmlns:a16="http://schemas.microsoft.com/office/drawing/2014/main" id="{9F7AB6D8-0A71-4938-A860-ADAEC404E139}"/>
              </a:ext>
            </a:extLst>
          </p:cNvPr>
          <p:cNvGrpSpPr/>
          <p:nvPr/>
        </p:nvGrpSpPr>
        <p:grpSpPr>
          <a:xfrm>
            <a:off x="6769935" y="2694142"/>
            <a:ext cx="701684" cy="480533"/>
            <a:chOff x="2266209" y="3711860"/>
            <a:chExt cx="844676" cy="578583"/>
          </a:xfrm>
        </p:grpSpPr>
        <p:pic>
          <p:nvPicPr>
            <p:cNvPr id="45" name="图形 64">
              <a:extLst>
                <a:ext uri="{FF2B5EF4-FFF2-40B4-BE49-F238E27FC236}">
                  <a16:creationId xmlns:a16="http://schemas.microsoft.com/office/drawing/2014/main" id="{FDDD9D4E-B7E6-4C94-85F2-E751A89B2E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66209" y="3811750"/>
              <a:ext cx="478693" cy="478693"/>
            </a:xfrm>
            <a:prstGeom prst="rect">
              <a:avLst/>
            </a:prstGeom>
          </p:spPr>
        </p:pic>
        <p:pic>
          <p:nvPicPr>
            <p:cNvPr id="46" name="图形 65">
              <a:extLst>
                <a:ext uri="{FF2B5EF4-FFF2-40B4-BE49-F238E27FC236}">
                  <a16:creationId xmlns:a16="http://schemas.microsoft.com/office/drawing/2014/main" id="{6DCAF012-3EFD-4029-9CA2-8784F51B03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2191" y="3711860"/>
              <a:ext cx="478694" cy="478694"/>
            </a:xfrm>
            <a:prstGeom prst="rect">
              <a:avLst/>
            </a:prstGeom>
          </p:spPr>
        </p:pic>
      </p:grpSp>
      <p:sp>
        <p:nvSpPr>
          <p:cNvPr id="21" name="椭圆 20">
            <a:extLst>
              <a:ext uri="{FF2B5EF4-FFF2-40B4-BE49-F238E27FC236}">
                <a16:creationId xmlns:a16="http://schemas.microsoft.com/office/drawing/2014/main" id="{3FD1EF45-93F7-4CA2-A73F-4C56C8B1C691}"/>
              </a:ext>
            </a:extLst>
          </p:cNvPr>
          <p:cNvSpPr/>
          <p:nvPr/>
        </p:nvSpPr>
        <p:spPr>
          <a:xfrm>
            <a:off x="6233772" y="4066038"/>
            <a:ext cx="3104546" cy="1324840"/>
          </a:xfrm>
          <a:prstGeom prst="ellipse">
            <a:avLst/>
          </a:prstGeom>
          <a:solidFill>
            <a:srgbClr val="F4FAE8"/>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p>
        </p:txBody>
      </p:sp>
      <p:pic>
        <p:nvPicPr>
          <p:cNvPr id="22" name="Picture 36" descr="无人机, 相机无人机, 设备, 相机, 技术, 剪出">
            <a:extLst>
              <a:ext uri="{FF2B5EF4-FFF2-40B4-BE49-F238E27FC236}">
                <a16:creationId xmlns:a16="http://schemas.microsoft.com/office/drawing/2014/main" id="{B2731055-AC8B-4151-8CC1-A7B364F3CE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058" y="4344132"/>
            <a:ext cx="660868" cy="33036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3" name="Picture 38" descr="安全, 相机, 监视, 技术, 视频, 保护, 警卫, 控制, 系统">
            <a:extLst>
              <a:ext uri="{FF2B5EF4-FFF2-40B4-BE49-F238E27FC236}">
                <a16:creationId xmlns:a16="http://schemas.microsoft.com/office/drawing/2014/main" id="{050BD2D9-E267-4901-8672-DD567F1F5E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7792" y="5025957"/>
            <a:ext cx="444840" cy="31342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4" name="Picture 2" descr="汽车, 自动的, 机器, 机器人, 机器人, 机器人, 机器人, 机器人">
            <a:extLst>
              <a:ext uri="{FF2B5EF4-FFF2-40B4-BE49-F238E27FC236}">
                <a16:creationId xmlns:a16="http://schemas.microsoft.com/office/drawing/2014/main" id="{AFABDAD4-7C7C-440C-8032-038829D72C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2408" y="4576260"/>
            <a:ext cx="352084" cy="485526"/>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25" name="直接连接符 24">
            <a:extLst>
              <a:ext uri="{FF2B5EF4-FFF2-40B4-BE49-F238E27FC236}">
                <a16:creationId xmlns:a16="http://schemas.microsoft.com/office/drawing/2014/main" id="{62B8DA3C-BF0D-4B54-A961-AC2E48414AF7}"/>
              </a:ext>
            </a:extLst>
          </p:cNvPr>
          <p:cNvCxnSpPr>
            <a:cxnSpLocks/>
          </p:cNvCxnSpPr>
          <p:nvPr/>
        </p:nvCxnSpPr>
        <p:spPr>
          <a:xfrm flipV="1">
            <a:off x="7441118" y="3862764"/>
            <a:ext cx="61011" cy="1105520"/>
          </a:xfrm>
          <a:prstGeom prst="line">
            <a:avLst/>
          </a:prstGeom>
          <a:ln w="19050">
            <a:solidFill>
              <a:schemeClr val="accent2"/>
            </a:solidFill>
            <a:prstDash val="lgDashDot"/>
            <a:tailEnd type="arrow"/>
          </a:ln>
        </p:spPr>
        <p:style>
          <a:lnRef idx="1">
            <a:schemeClr val="accent2"/>
          </a:lnRef>
          <a:fillRef idx="0">
            <a:schemeClr val="accent2"/>
          </a:fillRef>
          <a:effectRef idx="0">
            <a:schemeClr val="accent2"/>
          </a:effectRef>
          <a:fontRef idx="minor">
            <a:schemeClr val="tx1"/>
          </a:fontRef>
        </p:style>
      </p:cxnSp>
      <p:cxnSp>
        <p:nvCxnSpPr>
          <p:cNvPr id="26" name="直接连接符 25">
            <a:extLst>
              <a:ext uri="{FF2B5EF4-FFF2-40B4-BE49-F238E27FC236}">
                <a16:creationId xmlns:a16="http://schemas.microsoft.com/office/drawing/2014/main" id="{2E067919-CA37-4239-892B-FD4722FDF11F}"/>
              </a:ext>
            </a:extLst>
          </p:cNvPr>
          <p:cNvCxnSpPr>
            <a:cxnSpLocks/>
            <a:stCxn id="22" idx="0"/>
          </p:cNvCxnSpPr>
          <p:nvPr/>
        </p:nvCxnSpPr>
        <p:spPr>
          <a:xfrm flipV="1">
            <a:off x="7035492" y="3888118"/>
            <a:ext cx="48527" cy="456014"/>
          </a:xfrm>
          <a:prstGeom prst="line">
            <a:avLst/>
          </a:prstGeom>
          <a:ln w="19050">
            <a:solidFill>
              <a:schemeClr val="accent2"/>
            </a:solidFill>
            <a:prstDash val="lgDashDot"/>
            <a:tailEnd type="arrow"/>
          </a:ln>
        </p:spPr>
        <p:style>
          <a:lnRef idx="1">
            <a:schemeClr val="accent2"/>
          </a:lnRef>
          <a:fillRef idx="0">
            <a:schemeClr val="accent2"/>
          </a:fillRef>
          <a:effectRef idx="0">
            <a:schemeClr val="accent2"/>
          </a:effectRef>
          <a:fontRef idx="minor">
            <a:schemeClr val="tx1"/>
          </a:fontRef>
        </p:style>
      </p:cxnSp>
      <p:cxnSp>
        <p:nvCxnSpPr>
          <p:cNvPr id="27" name="直接连接符 26">
            <a:extLst>
              <a:ext uri="{FF2B5EF4-FFF2-40B4-BE49-F238E27FC236}">
                <a16:creationId xmlns:a16="http://schemas.microsoft.com/office/drawing/2014/main" id="{487B69EB-7604-42A9-BEE9-6AB095B0B67D}"/>
              </a:ext>
            </a:extLst>
          </p:cNvPr>
          <p:cNvCxnSpPr>
            <a:cxnSpLocks/>
            <a:stCxn id="24" idx="0"/>
          </p:cNvCxnSpPr>
          <p:nvPr/>
        </p:nvCxnSpPr>
        <p:spPr>
          <a:xfrm flipH="1" flipV="1">
            <a:off x="7844529" y="3909611"/>
            <a:ext cx="153921" cy="666649"/>
          </a:xfrm>
          <a:prstGeom prst="line">
            <a:avLst/>
          </a:prstGeom>
          <a:ln w="19050">
            <a:solidFill>
              <a:schemeClr val="accent2"/>
            </a:solidFill>
            <a:prstDash val="lgDashDot"/>
            <a:tailEnd type="arrow"/>
          </a:ln>
        </p:spPr>
        <p:style>
          <a:lnRef idx="1">
            <a:schemeClr val="accent2"/>
          </a:lnRef>
          <a:fillRef idx="0">
            <a:schemeClr val="accent2"/>
          </a:fillRef>
          <a:effectRef idx="0">
            <a:schemeClr val="accent2"/>
          </a:effectRef>
          <a:fontRef idx="minor">
            <a:schemeClr val="tx1"/>
          </a:fontRef>
        </p:style>
      </p:cxnSp>
      <p:pic>
        <p:nvPicPr>
          <p:cNvPr id="28" name="Picture 28" descr="笔记本电脑, 计算机, 商业, 技术, 个人电脑, 笔记本, 办公室">
            <a:extLst>
              <a:ext uri="{FF2B5EF4-FFF2-40B4-BE49-F238E27FC236}">
                <a16:creationId xmlns:a16="http://schemas.microsoft.com/office/drawing/2014/main" id="{C1227B4C-D031-400B-98B4-C426CD0C8A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3095" y="4490976"/>
            <a:ext cx="387616" cy="25975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9" name="Picture 40" descr="手机, 购物, 购物车, 网上商店, 网上商城, 技术, 查看, 屏幕, 互联网">
            <a:extLst>
              <a:ext uri="{FF2B5EF4-FFF2-40B4-BE49-F238E27FC236}">
                <a16:creationId xmlns:a16="http://schemas.microsoft.com/office/drawing/2014/main" id="{4EDF06CD-7A07-4133-AA9E-033EB4FF2B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8152" y="4191397"/>
            <a:ext cx="164703" cy="30547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30" name="直接箭头连接符 29">
            <a:extLst>
              <a:ext uri="{FF2B5EF4-FFF2-40B4-BE49-F238E27FC236}">
                <a16:creationId xmlns:a16="http://schemas.microsoft.com/office/drawing/2014/main" id="{A305899A-5B88-4253-99FB-E73DC8BD753A}"/>
              </a:ext>
            </a:extLst>
          </p:cNvPr>
          <p:cNvCxnSpPr>
            <a:cxnSpLocks/>
            <a:stCxn id="29" idx="0"/>
          </p:cNvCxnSpPr>
          <p:nvPr/>
        </p:nvCxnSpPr>
        <p:spPr>
          <a:xfrm flipH="1" flipV="1">
            <a:off x="8213738" y="3766647"/>
            <a:ext cx="46766" cy="424750"/>
          </a:xfrm>
          <a:prstGeom prst="straightConnector1">
            <a:avLst/>
          </a:prstGeom>
          <a:ln w="19050">
            <a:solidFill>
              <a:schemeClr val="accent2"/>
            </a:solidFill>
            <a:prstDash val="lgDashDot"/>
            <a:tailEnd type="arrow"/>
          </a:ln>
        </p:spPr>
        <p:style>
          <a:lnRef idx="1">
            <a:schemeClr val="accent2"/>
          </a:lnRef>
          <a:fillRef idx="0">
            <a:schemeClr val="accent2"/>
          </a:fillRef>
          <a:effectRef idx="0">
            <a:schemeClr val="accent2"/>
          </a:effectRef>
          <a:fontRef idx="minor">
            <a:schemeClr val="tx1"/>
          </a:fontRef>
        </p:style>
      </p:cxnSp>
      <p:cxnSp>
        <p:nvCxnSpPr>
          <p:cNvPr id="31" name="直接箭头连接符 30">
            <a:extLst>
              <a:ext uri="{FF2B5EF4-FFF2-40B4-BE49-F238E27FC236}">
                <a16:creationId xmlns:a16="http://schemas.microsoft.com/office/drawing/2014/main" id="{CD170EAA-9AB5-48AC-B6EA-F0A055311CB0}"/>
              </a:ext>
            </a:extLst>
          </p:cNvPr>
          <p:cNvCxnSpPr>
            <a:cxnSpLocks/>
            <a:stCxn id="28" idx="0"/>
          </p:cNvCxnSpPr>
          <p:nvPr/>
        </p:nvCxnSpPr>
        <p:spPr>
          <a:xfrm flipH="1" flipV="1">
            <a:off x="8610277" y="3792553"/>
            <a:ext cx="236626" cy="698423"/>
          </a:xfrm>
          <a:prstGeom prst="straightConnector1">
            <a:avLst/>
          </a:prstGeom>
          <a:ln w="19050">
            <a:solidFill>
              <a:schemeClr val="accent2"/>
            </a:solidFill>
            <a:prstDash val="lgDashDot"/>
            <a:tailEnd type="arrow"/>
          </a:ln>
        </p:spPr>
        <p:style>
          <a:lnRef idx="1">
            <a:schemeClr val="accent2"/>
          </a:lnRef>
          <a:fillRef idx="0">
            <a:schemeClr val="accent2"/>
          </a:fillRef>
          <a:effectRef idx="0">
            <a:schemeClr val="accent2"/>
          </a:effectRef>
          <a:fontRef idx="minor">
            <a:schemeClr val="tx1"/>
          </a:fontRef>
        </p:style>
      </p:cxnSp>
      <p:sp>
        <p:nvSpPr>
          <p:cNvPr id="32" name="矩形 31">
            <a:extLst>
              <a:ext uri="{FF2B5EF4-FFF2-40B4-BE49-F238E27FC236}">
                <a16:creationId xmlns:a16="http://schemas.microsoft.com/office/drawing/2014/main" id="{F4A4C47F-71FA-4E45-B579-47511F8BC3B2}"/>
              </a:ext>
            </a:extLst>
          </p:cNvPr>
          <p:cNvSpPr/>
          <p:nvPr/>
        </p:nvSpPr>
        <p:spPr>
          <a:xfrm>
            <a:off x="6752671" y="3422576"/>
            <a:ext cx="2139474" cy="396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solidFill>
                  <a:schemeClr val="tx1"/>
                </a:solidFill>
              </a:rPr>
              <a:t>调度器</a:t>
            </a:r>
          </a:p>
        </p:txBody>
      </p:sp>
      <p:cxnSp>
        <p:nvCxnSpPr>
          <p:cNvPr id="33" name="直接连接符 32">
            <a:extLst>
              <a:ext uri="{FF2B5EF4-FFF2-40B4-BE49-F238E27FC236}">
                <a16:creationId xmlns:a16="http://schemas.microsoft.com/office/drawing/2014/main" id="{AD8ABA4D-CDEC-406E-A6C9-1E9F86352BB2}"/>
              </a:ext>
            </a:extLst>
          </p:cNvPr>
          <p:cNvCxnSpPr>
            <a:cxnSpLocks/>
            <a:endCxn id="46" idx="2"/>
          </p:cNvCxnSpPr>
          <p:nvPr/>
        </p:nvCxnSpPr>
        <p:spPr>
          <a:xfrm flipV="1">
            <a:off x="7272794" y="3091714"/>
            <a:ext cx="0" cy="328934"/>
          </a:xfrm>
          <a:prstGeom prst="line">
            <a:avLst/>
          </a:prstGeom>
          <a:ln w="19050">
            <a:solidFill>
              <a:schemeClr val="accent2"/>
            </a:solidFill>
            <a:prstDash val="lgDashDot"/>
            <a:tailEnd type="arrow"/>
          </a:ln>
        </p:spPr>
        <p:style>
          <a:lnRef idx="1">
            <a:schemeClr val="accent2"/>
          </a:lnRef>
          <a:fillRef idx="0">
            <a:schemeClr val="accent2"/>
          </a:fillRef>
          <a:effectRef idx="0">
            <a:schemeClr val="accent2"/>
          </a:effectRef>
          <a:fontRef idx="minor">
            <a:schemeClr val="tx1"/>
          </a:fontRef>
        </p:style>
      </p:cxnSp>
      <p:cxnSp>
        <p:nvCxnSpPr>
          <p:cNvPr id="34" name="直接连接符 33">
            <a:extLst>
              <a:ext uri="{FF2B5EF4-FFF2-40B4-BE49-F238E27FC236}">
                <a16:creationId xmlns:a16="http://schemas.microsoft.com/office/drawing/2014/main" id="{58CAB74F-730A-40AB-AA77-095CBF9DC3BA}"/>
              </a:ext>
            </a:extLst>
          </p:cNvPr>
          <p:cNvCxnSpPr>
            <a:cxnSpLocks/>
            <a:endCxn id="48" idx="2"/>
          </p:cNvCxnSpPr>
          <p:nvPr/>
        </p:nvCxnSpPr>
        <p:spPr>
          <a:xfrm flipV="1">
            <a:off x="8494868" y="3089066"/>
            <a:ext cx="0" cy="330862"/>
          </a:xfrm>
          <a:prstGeom prst="line">
            <a:avLst/>
          </a:prstGeom>
          <a:ln w="19050">
            <a:solidFill>
              <a:schemeClr val="accent2"/>
            </a:solidFill>
            <a:prstDash val="lgDashDot"/>
            <a:tailEnd type="arrow"/>
          </a:ln>
        </p:spPr>
        <p:style>
          <a:lnRef idx="1">
            <a:schemeClr val="accent2"/>
          </a:lnRef>
          <a:fillRef idx="0">
            <a:schemeClr val="accent2"/>
          </a:fillRef>
          <a:effectRef idx="0">
            <a:schemeClr val="accent2"/>
          </a:effectRef>
          <a:fontRef idx="minor">
            <a:schemeClr val="tx1"/>
          </a:fontRef>
        </p:style>
      </p:cxnSp>
      <p:grpSp>
        <p:nvGrpSpPr>
          <p:cNvPr id="35" name="组合 34">
            <a:extLst>
              <a:ext uri="{FF2B5EF4-FFF2-40B4-BE49-F238E27FC236}">
                <a16:creationId xmlns:a16="http://schemas.microsoft.com/office/drawing/2014/main" id="{3309F2A8-1EF9-43A9-9E5A-66BF555AE71B}"/>
              </a:ext>
            </a:extLst>
          </p:cNvPr>
          <p:cNvGrpSpPr/>
          <p:nvPr/>
        </p:nvGrpSpPr>
        <p:grpSpPr>
          <a:xfrm>
            <a:off x="9485157" y="2974787"/>
            <a:ext cx="2557273" cy="1968247"/>
            <a:chOff x="9478638" y="3376299"/>
            <a:chExt cx="1891815" cy="1360305"/>
          </a:xfrm>
        </p:grpSpPr>
        <p:sp>
          <p:nvSpPr>
            <p:cNvPr id="37" name="椭圆 36">
              <a:extLst>
                <a:ext uri="{FF2B5EF4-FFF2-40B4-BE49-F238E27FC236}">
                  <a16:creationId xmlns:a16="http://schemas.microsoft.com/office/drawing/2014/main" id="{BC7FA1B0-2209-4843-BC62-A9F221064A22}"/>
                </a:ext>
              </a:extLst>
            </p:cNvPr>
            <p:cNvSpPr/>
            <p:nvPr/>
          </p:nvSpPr>
          <p:spPr>
            <a:xfrm>
              <a:off x="9478638" y="3376299"/>
              <a:ext cx="1891815" cy="1360305"/>
            </a:xfrm>
            <a:prstGeom prst="ellipse">
              <a:avLst/>
            </a:prstGeom>
            <a:solidFill>
              <a:srgbClr val="F4FAE8"/>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dirty="0">
                <a:solidFill>
                  <a:schemeClr val="tx1"/>
                </a:solidFill>
              </a:endParaRPr>
            </a:p>
          </p:txBody>
        </p:sp>
        <p:pic>
          <p:nvPicPr>
            <p:cNvPr id="38" name="Picture 26" descr="屏幕, 监视器, 计算机, 个人电脑, 技术, 互联网, 展示, 空白的">
              <a:extLst>
                <a:ext uri="{FF2B5EF4-FFF2-40B4-BE49-F238E27FC236}">
                  <a16:creationId xmlns:a16="http://schemas.microsoft.com/office/drawing/2014/main" id="{8D007D59-EEEA-4723-8887-80E28F90FF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54455" y="3480840"/>
              <a:ext cx="303365" cy="25782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9" name="Picture 30" descr="苹果手机, 手机, 电话, 电子产品, 触摸屏">
              <a:extLst>
                <a:ext uri="{FF2B5EF4-FFF2-40B4-BE49-F238E27FC236}">
                  <a16:creationId xmlns:a16="http://schemas.microsoft.com/office/drawing/2014/main" id="{1439AC40-EC7B-45C6-B6CC-CC03370209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70931" y="3712861"/>
              <a:ext cx="175054" cy="35003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0" name="Picture 24" descr="反应灵敏, 移动的, 手机, 计算机, 笔记本电脑, 平坦的, 图标, 平面图标">
              <a:extLst>
                <a:ext uri="{FF2B5EF4-FFF2-40B4-BE49-F238E27FC236}">
                  <a16:creationId xmlns:a16="http://schemas.microsoft.com/office/drawing/2014/main" id="{80126F87-C05B-4F2D-8ABF-B9847C3B2C8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01599" y="3955652"/>
              <a:ext cx="568854" cy="31635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1" name="Picture 28" descr="笔记本电脑, 计算机, 商业, 技术, 个人电脑, 笔记本, 办公室">
              <a:extLst>
                <a:ext uri="{FF2B5EF4-FFF2-40B4-BE49-F238E27FC236}">
                  <a16:creationId xmlns:a16="http://schemas.microsoft.com/office/drawing/2014/main" id="{9B39E179-69FE-47D5-991D-D9041DDA78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18522" y="4374741"/>
              <a:ext cx="387616" cy="259757"/>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42" name="直接箭头连接符 41">
              <a:extLst>
                <a:ext uri="{FF2B5EF4-FFF2-40B4-BE49-F238E27FC236}">
                  <a16:creationId xmlns:a16="http://schemas.microsoft.com/office/drawing/2014/main" id="{14514E8A-7EC6-402D-AE39-2E17A2D86E3D}"/>
                </a:ext>
              </a:extLst>
            </p:cNvPr>
            <p:cNvCxnSpPr>
              <a:endCxn id="40" idx="1"/>
            </p:cNvCxnSpPr>
            <p:nvPr/>
          </p:nvCxnSpPr>
          <p:spPr>
            <a:xfrm>
              <a:off x="9845985" y="3855570"/>
              <a:ext cx="955614" cy="258260"/>
            </a:xfrm>
            <a:prstGeom prst="straightConnector1">
              <a:avLst/>
            </a:prstGeom>
            <a:ln w="28575">
              <a:solidFill>
                <a:srgbClr val="C0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DE94DDB8-5623-4CC1-85E5-53C9010709D1}"/>
                </a:ext>
              </a:extLst>
            </p:cNvPr>
            <p:cNvCxnSpPr>
              <a:endCxn id="38" idx="2"/>
            </p:cNvCxnSpPr>
            <p:nvPr/>
          </p:nvCxnSpPr>
          <p:spPr>
            <a:xfrm flipV="1">
              <a:off x="10301463" y="3738662"/>
              <a:ext cx="204675" cy="622933"/>
            </a:xfrm>
            <a:prstGeom prst="straightConnector1">
              <a:avLst/>
            </a:prstGeom>
            <a:ln w="28575">
              <a:solidFill>
                <a:srgbClr val="C0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F30A417-CA8C-4239-864B-134B6AC614B1}"/>
                </a:ext>
              </a:extLst>
            </p:cNvPr>
            <p:cNvCxnSpPr>
              <a:stCxn id="41" idx="3"/>
              <a:endCxn id="40" idx="2"/>
            </p:cNvCxnSpPr>
            <p:nvPr/>
          </p:nvCxnSpPr>
          <p:spPr>
            <a:xfrm flipV="1">
              <a:off x="10506138" y="4272008"/>
              <a:ext cx="579888" cy="232612"/>
            </a:xfrm>
            <a:prstGeom prst="straightConnector1">
              <a:avLst/>
            </a:prstGeom>
            <a:ln w="28575">
              <a:solidFill>
                <a:srgbClr val="C0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grpSp>
      <p:sp>
        <p:nvSpPr>
          <p:cNvPr id="36" name="文本框 121">
            <a:extLst>
              <a:ext uri="{FF2B5EF4-FFF2-40B4-BE49-F238E27FC236}">
                <a16:creationId xmlns:a16="http://schemas.microsoft.com/office/drawing/2014/main" id="{B275F9C7-CD36-40A4-9EC8-71EF2DD57855}"/>
              </a:ext>
            </a:extLst>
          </p:cNvPr>
          <p:cNvSpPr txBox="1"/>
          <p:nvPr/>
        </p:nvSpPr>
        <p:spPr>
          <a:xfrm>
            <a:off x="9884071" y="5460162"/>
            <a:ext cx="1980029" cy="37741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400" b="1" i="0" dirty="0">
                <a:effectLst/>
                <a:latin typeface="+mj-ea"/>
                <a:ea typeface="+mj-ea"/>
              </a:rPr>
              <a:t>“对等网络”计算卸载</a:t>
            </a:r>
          </a:p>
        </p:txBody>
      </p:sp>
      <p:sp>
        <p:nvSpPr>
          <p:cNvPr id="49" name="文本框 48">
            <a:extLst>
              <a:ext uri="{FF2B5EF4-FFF2-40B4-BE49-F238E27FC236}">
                <a16:creationId xmlns:a16="http://schemas.microsoft.com/office/drawing/2014/main" id="{2F61BF3E-7441-4140-AD5E-30814FA08E17}"/>
              </a:ext>
            </a:extLst>
          </p:cNvPr>
          <p:cNvSpPr txBox="1"/>
          <p:nvPr/>
        </p:nvSpPr>
        <p:spPr>
          <a:xfrm>
            <a:off x="7223733" y="2298411"/>
            <a:ext cx="1113401" cy="307777"/>
          </a:xfrm>
          <a:prstGeom prst="rect">
            <a:avLst/>
          </a:prstGeom>
          <a:noFill/>
        </p:spPr>
        <p:txBody>
          <a:bodyPr wrap="square">
            <a:spAutoFit/>
          </a:bodyPr>
          <a:lstStyle/>
          <a:p>
            <a:r>
              <a:rPr lang="zh-CN" altLang="en-US" sz="1400" i="0" dirty="0">
                <a:effectLst/>
                <a:latin typeface="+mj-ea"/>
                <a:ea typeface="+mj-ea"/>
              </a:rPr>
              <a:t>边缘服务器</a:t>
            </a:r>
            <a:endParaRPr lang="zh-CN" altLang="en-US" sz="1400" dirty="0">
              <a:latin typeface="+mj-ea"/>
              <a:ea typeface="+mj-ea"/>
            </a:endParaRPr>
          </a:p>
        </p:txBody>
      </p:sp>
      <p:pic>
        <p:nvPicPr>
          <p:cNvPr id="53" name="Picture 28" descr="笔记本电脑, 计算机, 商业, 技术, 个人电脑, 笔记本, 办公室">
            <a:extLst>
              <a:ext uri="{FF2B5EF4-FFF2-40B4-BE49-F238E27FC236}">
                <a16:creationId xmlns:a16="http://schemas.microsoft.com/office/drawing/2014/main" id="{9DAE1A24-8E4B-417D-893E-4BD08783A95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1873" y="5624167"/>
            <a:ext cx="387616" cy="25975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4" name="图形 64">
            <a:extLst>
              <a:ext uri="{FF2B5EF4-FFF2-40B4-BE49-F238E27FC236}">
                <a16:creationId xmlns:a16="http://schemas.microsoft.com/office/drawing/2014/main" id="{711C3CC0-B2F6-4262-9454-CED8936CA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8582" y="4540461"/>
            <a:ext cx="397657" cy="397571"/>
          </a:xfrm>
          <a:prstGeom prst="rect">
            <a:avLst/>
          </a:prstGeom>
        </p:spPr>
      </p:pic>
      <p:pic>
        <p:nvPicPr>
          <p:cNvPr id="55" name="图形 64">
            <a:extLst>
              <a:ext uri="{FF2B5EF4-FFF2-40B4-BE49-F238E27FC236}">
                <a16:creationId xmlns:a16="http://schemas.microsoft.com/office/drawing/2014/main" id="{F203FB44-3B3A-410D-93D7-9E0BFA2437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3699" y="4022569"/>
            <a:ext cx="397657" cy="397571"/>
          </a:xfrm>
          <a:prstGeom prst="rect">
            <a:avLst/>
          </a:prstGeom>
        </p:spPr>
      </p:pic>
      <p:pic>
        <p:nvPicPr>
          <p:cNvPr id="56" name="图形 64">
            <a:extLst>
              <a:ext uri="{FF2B5EF4-FFF2-40B4-BE49-F238E27FC236}">
                <a16:creationId xmlns:a16="http://schemas.microsoft.com/office/drawing/2014/main" id="{9F82FFB9-EFE4-433A-845B-E818671EFF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976" y="4667902"/>
            <a:ext cx="397657" cy="397571"/>
          </a:xfrm>
          <a:prstGeom prst="rect">
            <a:avLst/>
          </a:prstGeom>
        </p:spPr>
      </p:pic>
      <p:pic>
        <p:nvPicPr>
          <p:cNvPr id="57" name="图形 65">
            <a:extLst>
              <a:ext uri="{FF2B5EF4-FFF2-40B4-BE49-F238E27FC236}">
                <a16:creationId xmlns:a16="http://schemas.microsoft.com/office/drawing/2014/main" id="{96369240-401E-486A-B9BB-FB15659BB6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1710" y="3397147"/>
            <a:ext cx="397658" cy="397572"/>
          </a:xfrm>
          <a:prstGeom prst="rect">
            <a:avLst/>
          </a:prstGeom>
        </p:spPr>
      </p:pic>
      <p:pic>
        <p:nvPicPr>
          <p:cNvPr id="58" name="图形 65">
            <a:extLst>
              <a:ext uri="{FF2B5EF4-FFF2-40B4-BE49-F238E27FC236}">
                <a16:creationId xmlns:a16="http://schemas.microsoft.com/office/drawing/2014/main" id="{62F811ED-2506-4FB7-A0FE-823459E9E1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4120" y="2942228"/>
            <a:ext cx="397658" cy="397572"/>
          </a:xfrm>
          <a:prstGeom prst="rect">
            <a:avLst/>
          </a:prstGeom>
        </p:spPr>
      </p:pic>
      <p:pic>
        <p:nvPicPr>
          <p:cNvPr id="59" name="图形 65">
            <a:extLst>
              <a:ext uri="{FF2B5EF4-FFF2-40B4-BE49-F238E27FC236}">
                <a16:creationId xmlns:a16="http://schemas.microsoft.com/office/drawing/2014/main" id="{F5C48430-808F-4CE1-8EFB-B05D6E0ECB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1545" y="3252327"/>
            <a:ext cx="397658" cy="397572"/>
          </a:xfrm>
          <a:prstGeom prst="rect">
            <a:avLst/>
          </a:prstGeom>
        </p:spPr>
      </p:pic>
      <p:sp>
        <p:nvSpPr>
          <p:cNvPr id="60" name="文本框 59">
            <a:extLst>
              <a:ext uri="{FF2B5EF4-FFF2-40B4-BE49-F238E27FC236}">
                <a16:creationId xmlns:a16="http://schemas.microsoft.com/office/drawing/2014/main" id="{F9BF9A31-12F5-4AEE-9EC0-77FE934FB814}"/>
              </a:ext>
            </a:extLst>
          </p:cNvPr>
          <p:cNvSpPr txBox="1"/>
          <p:nvPr/>
        </p:nvSpPr>
        <p:spPr>
          <a:xfrm>
            <a:off x="362027" y="1404801"/>
            <a:ext cx="1705916"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计算中心</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数据中心</a:t>
            </a:r>
          </a:p>
        </p:txBody>
      </p:sp>
      <p:pic>
        <p:nvPicPr>
          <p:cNvPr id="81" name="Picture 8" descr="计算机, 服务器, 数据中心, 塔, 架子, 恢复, 灰色的电脑">
            <a:extLst>
              <a:ext uri="{FF2B5EF4-FFF2-40B4-BE49-F238E27FC236}">
                <a16:creationId xmlns:a16="http://schemas.microsoft.com/office/drawing/2014/main" id="{F205707C-3750-47CC-BB67-EFCAB916D0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96663" y="1512491"/>
            <a:ext cx="304635" cy="57087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计算机, 服务器, 数据中心, 塔, 架子, 恢复, 灰色的电脑">
            <a:extLst>
              <a:ext uri="{FF2B5EF4-FFF2-40B4-BE49-F238E27FC236}">
                <a16:creationId xmlns:a16="http://schemas.microsoft.com/office/drawing/2014/main" id="{FAC862F8-2E2E-4FF5-8E4D-B9D2A96146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35220" y="1413648"/>
            <a:ext cx="304635" cy="57087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计算机, 服务器, 数据中心, 塔, 架子, 恢复, 灰色的电脑">
            <a:extLst>
              <a:ext uri="{FF2B5EF4-FFF2-40B4-BE49-F238E27FC236}">
                <a16:creationId xmlns:a16="http://schemas.microsoft.com/office/drawing/2014/main" id="{E72F7B4D-A596-4D6B-8BF3-DA6F8C54C6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39489" y="1699313"/>
            <a:ext cx="304635" cy="57087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8" descr="笔记本电脑, 计算机, 商业, 技术, 个人电脑, 笔记本, 办公室">
            <a:extLst>
              <a:ext uri="{FF2B5EF4-FFF2-40B4-BE49-F238E27FC236}">
                <a16:creationId xmlns:a16="http://schemas.microsoft.com/office/drawing/2014/main" id="{98832A0B-170F-4842-ADC2-04ACF90C953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5073" y="5595794"/>
            <a:ext cx="387616" cy="259757"/>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5" name="直接箭头连接符 4">
            <a:extLst>
              <a:ext uri="{FF2B5EF4-FFF2-40B4-BE49-F238E27FC236}">
                <a16:creationId xmlns:a16="http://schemas.microsoft.com/office/drawing/2014/main" id="{04506AC6-B6C6-480C-8E0B-7F373CE576D2}"/>
              </a:ext>
            </a:extLst>
          </p:cNvPr>
          <p:cNvCxnSpPr>
            <a:stCxn id="53" idx="0"/>
            <a:endCxn id="54" idx="2"/>
          </p:cNvCxnSpPr>
          <p:nvPr/>
        </p:nvCxnSpPr>
        <p:spPr>
          <a:xfrm flipH="1" flipV="1">
            <a:off x="1767411" y="4938032"/>
            <a:ext cx="678270" cy="686135"/>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 name="直接箭头连接符 6">
            <a:extLst>
              <a:ext uri="{FF2B5EF4-FFF2-40B4-BE49-F238E27FC236}">
                <a16:creationId xmlns:a16="http://schemas.microsoft.com/office/drawing/2014/main" id="{3C135B45-C94F-4A07-9767-341861DEB271}"/>
              </a:ext>
            </a:extLst>
          </p:cNvPr>
          <p:cNvCxnSpPr>
            <a:stCxn id="84" idx="0"/>
            <a:endCxn id="56" idx="2"/>
          </p:cNvCxnSpPr>
          <p:nvPr/>
        </p:nvCxnSpPr>
        <p:spPr>
          <a:xfrm flipV="1">
            <a:off x="3488881" y="5065473"/>
            <a:ext cx="500924" cy="530321"/>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D4F55B39-3CF7-458E-963C-3A01DA48861A}"/>
              </a:ext>
            </a:extLst>
          </p:cNvPr>
          <p:cNvCxnSpPr>
            <a:cxnSpLocks/>
            <a:stCxn id="55" idx="2"/>
            <a:endCxn id="56" idx="1"/>
          </p:cNvCxnSpPr>
          <p:nvPr/>
        </p:nvCxnSpPr>
        <p:spPr>
          <a:xfrm>
            <a:off x="2722528" y="4420140"/>
            <a:ext cx="1068448" cy="446548"/>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ED6F663B-DA49-4E57-ACF8-C6C871BCAE08}"/>
              </a:ext>
            </a:extLst>
          </p:cNvPr>
          <p:cNvCxnSpPr>
            <a:stCxn id="54" idx="3"/>
            <a:endCxn id="56" idx="1"/>
          </p:cNvCxnSpPr>
          <p:nvPr/>
        </p:nvCxnSpPr>
        <p:spPr>
          <a:xfrm>
            <a:off x="1966239" y="4739247"/>
            <a:ext cx="1824737" cy="127441"/>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D7BAC73B-68FE-43AC-A9E8-CDFD29C69BB8}"/>
              </a:ext>
            </a:extLst>
          </p:cNvPr>
          <p:cNvCxnSpPr>
            <a:cxnSpLocks/>
            <a:stCxn id="55" idx="2"/>
            <a:endCxn id="54" idx="3"/>
          </p:cNvCxnSpPr>
          <p:nvPr/>
        </p:nvCxnSpPr>
        <p:spPr>
          <a:xfrm flipH="1">
            <a:off x="1966239" y="4420140"/>
            <a:ext cx="756289" cy="319107"/>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92D0CEE8-9D07-4F6D-9905-5BBCBA313F8D}"/>
              </a:ext>
            </a:extLst>
          </p:cNvPr>
          <p:cNvCxnSpPr>
            <a:stCxn id="55" idx="1"/>
            <a:endCxn id="57" idx="2"/>
          </p:cNvCxnSpPr>
          <p:nvPr/>
        </p:nvCxnSpPr>
        <p:spPr>
          <a:xfrm flipH="1" flipV="1">
            <a:off x="1740539" y="3794719"/>
            <a:ext cx="783160" cy="4266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6FC98C0E-BD55-40B1-B313-5AAC876B2EF5}"/>
              </a:ext>
            </a:extLst>
          </p:cNvPr>
          <p:cNvCxnSpPr>
            <a:cxnSpLocks/>
            <a:stCxn id="55" idx="3"/>
            <a:endCxn id="59" idx="2"/>
          </p:cNvCxnSpPr>
          <p:nvPr/>
        </p:nvCxnSpPr>
        <p:spPr>
          <a:xfrm flipV="1">
            <a:off x="2921356" y="3649899"/>
            <a:ext cx="839018" cy="5714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A47233CD-CF35-45EF-8A0C-ACE878957873}"/>
              </a:ext>
            </a:extLst>
          </p:cNvPr>
          <p:cNvCxnSpPr>
            <a:stCxn id="57" idx="0"/>
            <a:endCxn id="58" idx="1"/>
          </p:cNvCxnSpPr>
          <p:nvPr/>
        </p:nvCxnSpPr>
        <p:spPr>
          <a:xfrm flipV="1">
            <a:off x="1740539" y="3141014"/>
            <a:ext cx="843581" cy="256133"/>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A4CD1A30-3DEE-4A6F-8884-C26776B7504F}"/>
              </a:ext>
            </a:extLst>
          </p:cNvPr>
          <p:cNvCxnSpPr>
            <a:stCxn id="58" idx="3"/>
            <a:endCxn id="59" idx="0"/>
          </p:cNvCxnSpPr>
          <p:nvPr/>
        </p:nvCxnSpPr>
        <p:spPr>
          <a:xfrm>
            <a:off x="2981778" y="3141014"/>
            <a:ext cx="778596" cy="111313"/>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98" name="Picture 28" descr="笔记本电脑, 计算机, 商业, 技术, 个人电脑, 笔记本, 办公室">
            <a:extLst>
              <a:ext uri="{FF2B5EF4-FFF2-40B4-BE49-F238E27FC236}">
                <a16:creationId xmlns:a16="http://schemas.microsoft.com/office/drawing/2014/main" id="{E160E0D8-2029-49E3-AE3A-52DC5D628A8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1494" y="5691005"/>
            <a:ext cx="387616" cy="25975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99" name="Picture 28" descr="笔记本电脑, 计算机, 商业, 技术, 个人电脑, 笔记本, 办公室">
            <a:extLst>
              <a:ext uri="{FF2B5EF4-FFF2-40B4-BE49-F238E27FC236}">
                <a16:creationId xmlns:a16="http://schemas.microsoft.com/office/drawing/2014/main" id="{1F4DB755-D2E9-4498-94F3-B969EB9687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9920" y="5624166"/>
            <a:ext cx="387616" cy="259757"/>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101" name="直接箭头连接符 100">
            <a:extLst>
              <a:ext uri="{FF2B5EF4-FFF2-40B4-BE49-F238E27FC236}">
                <a16:creationId xmlns:a16="http://schemas.microsoft.com/office/drawing/2014/main" id="{2D9232D5-4EAC-4E21-9127-DF3443C6D4F9}"/>
              </a:ext>
            </a:extLst>
          </p:cNvPr>
          <p:cNvCxnSpPr>
            <a:stCxn id="98" idx="0"/>
            <a:endCxn id="54" idx="2"/>
          </p:cNvCxnSpPr>
          <p:nvPr/>
        </p:nvCxnSpPr>
        <p:spPr>
          <a:xfrm flipV="1">
            <a:off x="1085302" y="4938032"/>
            <a:ext cx="682109" cy="75297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A6300155-7727-4471-B2BA-AEC6FD7037BE}"/>
              </a:ext>
            </a:extLst>
          </p:cNvPr>
          <p:cNvCxnSpPr>
            <a:stCxn id="99" idx="0"/>
            <a:endCxn id="56" idx="2"/>
          </p:cNvCxnSpPr>
          <p:nvPr/>
        </p:nvCxnSpPr>
        <p:spPr>
          <a:xfrm flipH="1" flipV="1">
            <a:off x="3989805" y="5065473"/>
            <a:ext cx="843923" cy="55869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a:extLst>
              <a:ext uri="{FF2B5EF4-FFF2-40B4-BE49-F238E27FC236}">
                <a16:creationId xmlns:a16="http://schemas.microsoft.com/office/drawing/2014/main" id="{A31C246B-6820-4D08-B834-4A2EDF5CF8D0}"/>
              </a:ext>
            </a:extLst>
          </p:cNvPr>
          <p:cNvCxnSpPr>
            <a:stCxn id="58" idx="0"/>
            <a:endCxn id="83" idx="2"/>
          </p:cNvCxnSpPr>
          <p:nvPr/>
        </p:nvCxnSpPr>
        <p:spPr>
          <a:xfrm flipV="1">
            <a:off x="2782949" y="2270186"/>
            <a:ext cx="8858" cy="67204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10" name="Picture 8" descr="计算机, 服务器, 数据中心, 塔, 架子, 恢复, 灰色的电脑">
            <a:extLst>
              <a:ext uri="{FF2B5EF4-FFF2-40B4-BE49-F238E27FC236}">
                <a16:creationId xmlns:a16="http://schemas.microsoft.com/office/drawing/2014/main" id="{E0D54630-6FD0-4498-95AC-FEB79C51F69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19099" y="1899826"/>
            <a:ext cx="304635" cy="57087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8" descr="计算机, 服务器, 数据中心, 塔, 架子, 恢复, 灰色的电脑">
            <a:extLst>
              <a:ext uri="{FF2B5EF4-FFF2-40B4-BE49-F238E27FC236}">
                <a16:creationId xmlns:a16="http://schemas.microsoft.com/office/drawing/2014/main" id="{1EE93BCC-1416-4666-8C44-DDB59A960D5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40422" y="1929934"/>
            <a:ext cx="304635" cy="570873"/>
          </a:xfrm>
          <a:prstGeom prst="rect">
            <a:avLst/>
          </a:prstGeom>
          <a:noFill/>
          <a:extLst>
            <a:ext uri="{909E8E84-426E-40DD-AFC4-6F175D3DCCD1}">
              <a14:hiddenFill xmlns:a14="http://schemas.microsoft.com/office/drawing/2010/main">
                <a:solidFill>
                  <a:srgbClr val="FFFFFF"/>
                </a:solidFill>
              </a14:hiddenFill>
            </a:ext>
          </a:extLst>
        </p:spPr>
      </p:pic>
      <p:sp>
        <p:nvSpPr>
          <p:cNvPr id="116" name="文本框 115">
            <a:extLst>
              <a:ext uri="{FF2B5EF4-FFF2-40B4-BE49-F238E27FC236}">
                <a16:creationId xmlns:a16="http://schemas.microsoft.com/office/drawing/2014/main" id="{D12B0848-CE14-4DBB-B234-FE21B5A35932}"/>
              </a:ext>
            </a:extLst>
          </p:cNvPr>
          <p:cNvSpPr txBox="1"/>
          <p:nvPr/>
        </p:nvSpPr>
        <p:spPr>
          <a:xfrm>
            <a:off x="330595" y="4400041"/>
            <a:ext cx="543739"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基站</a:t>
            </a:r>
          </a:p>
        </p:txBody>
      </p:sp>
      <p:sp>
        <p:nvSpPr>
          <p:cNvPr id="118" name="文本框 117">
            <a:extLst>
              <a:ext uri="{FF2B5EF4-FFF2-40B4-BE49-F238E27FC236}">
                <a16:creationId xmlns:a16="http://schemas.microsoft.com/office/drawing/2014/main" id="{C321630C-FB84-4AC9-A85B-85AA0159875F}"/>
              </a:ext>
            </a:extLst>
          </p:cNvPr>
          <p:cNvSpPr txBox="1"/>
          <p:nvPr/>
        </p:nvSpPr>
        <p:spPr>
          <a:xfrm>
            <a:off x="244986" y="3379953"/>
            <a:ext cx="723275"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核心网</a:t>
            </a:r>
          </a:p>
        </p:txBody>
      </p:sp>
      <p:cxnSp>
        <p:nvCxnSpPr>
          <p:cNvPr id="120" name="直接连接符 119">
            <a:extLst>
              <a:ext uri="{FF2B5EF4-FFF2-40B4-BE49-F238E27FC236}">
                <a16:creationId xmlns:a16="http://schemas.microsoft.com/office/drawing/2014/main" id="{1C1936B1-4C15-4DAB-90F0-A943E27B799E}"/>
              </a:ext>
            </a:extLst>
          </p:cNvPr>
          <p:cNvCxnSpPr>
            <a:cxnSpLocks/>
          </p:cNvCxnSpPr>
          <p:nvPr/>
        </p:nvCxnSpPr>
        <p:spPr>
          <a:xfrm>
            <a:off x="5794408" y="1431848"/>
            <a:ext cx="0" cy="508852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0187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DB0B9-53BB-1709-F98C-79A83A23CBD5}"/>
            </a:ext>
          </a:extLst>
        </p:cNvPr>
        <p:cNvGrpSpPr/>
        <p:nvPr/>
      </p:nvGrpSpPr>
      <p:grpSpPr>
        <a:xfrm>
          <a:off x="0" y="0"/>
          <a:ext cx="0" cy="0"/>
          <a:chOff x="0" y="0"/>
          <a:chExt cx="0" cy="0"/>
        </a:xfrm>
      </p:grpSpPr>
      <p:pic>
        <p:nvPicPr>
          <p:cNvPr id="9" name="图片 8">
            <a:extLst>
              <a:ext uri="{FF2B5EF4-FFF2-40B4-BE49-F238E27FC236}">
                <a16:creationId xmlns:a16="http://schemas.microsoft.com/office/drawing/2014/main" id="{22B10EF8-0AF9-4059-B4C2-120DC8E94916}"/>
              </a:ext>
            </a:extLst>
          </p:cNvPr>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2" name="标题 1">
            <a:extLst>
              <a:ext uri="{FF2B5EF4-FFF2-40B4-BE49-F238E27FC236}">
                <a16:creationId xmlns:a16="http://schemas.microsoft.com/office/drawing/2014/main" id="{17B40490-ABAB-0403-4A43-294C4CA0F1D5}"/>
              </a:ext>
            </a:extLst>
          </p:cNvPr>
          <p:cNvSpPr>
            <a:spLocks noGrp="1"/>
          </p:cNvSpPr>
          <p:nvPr>
            <p:ph type="title"/>
          </p:nvPr>
        </p:nvSpPr>
        <p:spPr>
          <a:xfrm>
            <a:off x="604801" y="189227"/>
            <a:ext cx="10156157" cy="730249"/>
          </a:xfrm>
        </p:spPr>
        <p:txBody>
          <a:bodyPr>
            <a:normAutofit/>
          </a:bodyPr>
          <a:lstStyle/>
          <a:p>
            <a:r>
              <a:rPr lang="zh-CN" altLang="en-US" sz="2800" dirty="0">
                <a:latin typeface="Arial" panose="020B0604020202020204" pitchFamily="34" charset="0"/>
                <a:cs typeface="Arial" panose="020B0604020202020204" pitchFamily="34" charset="0"/>
              </a:rPr>
              <a:t>组会汇报</a:t>
            </a:r>
          </a:p>
        </p:txBody>
      </p:sp>
      <p:pic>
        <p:nvPicPr>
          <p:cNvPr id="10" name="图片 9">
            <a:extLst>
              <a:ext uri="{FF2B5EF4-FFF2-40B4-BE49-F238E27FC236}">
                <a16:creationId xmlns:a16="http://schemas.microsoft.com/office/drawing/2014/main" id="{3F06CEBF-2A54-75A2-9148-C9F5A6739A30}"/>
              </a:ext>
            </a:extLst>
          </p:cNvPr>
          <p:cNvPicPr>
            <a:picLocks noChangeAspect="1"/>
          </p:cNvPicPr>
          <p:nvPr/>
        </p:nvPicPr>
        <p:blipFill rotWithShape="1">
          <a:blip r:embed="rId4"/>
          <a:srcRect l="1" r="30729" b="34098"/>
          <a:stretch/>
        </p:blipFill>
        <p:spPr>
          <a:xfrm>
            <a:off x="7734299" y="250781"/>
            <a:ext cx="1795355" cy="508799"/>
          </a:xfrm>
          <a:prstGeom prst="rect">
            <a:avLst/>
          </a:prstGeom>
        </p:spPr>
      </p:pic>
      <p:sp>
        <p:nvSpPr>
          <p:cNvPr id="11" name="文本框 10">
            <a:extLst>
              <a:ext uri="{FF2B5EF4-FFF2-40B4-BE49-F238E27FC236}">
                <a16:creationId xmlns:a16="http://schemas.microsoft.com/office/drawing/2014/main" id="{3A94C6EE-00AC-9E66-3F14-0DD78A884C1E}"/>
              </a:ext>
            </a:extLst>
          </p:cNvPr>
          <p:cNvSpPr txBox="1"/>
          <p:nvPr/>
        </p:nvSpPr>
        <p:spPr>
          <a:xfrm>
            <a:off x="9464040" y="286962"/>
            <a:ext cx="2651760" cy="487441"/>
          </a:xfrm>
          <a:prstGeom prst="rect">
            <a:avLst/>
          </a:prstGeom>
          <a:noFill/>
        </p:spPr>
        <p:txBody>
          <a:bodyPr wrap="square" rtlCol="0">
            <a:spAutoFit/>
          </a:bodyPr>
          <a:lstStyle/>
          <a:p>
            <a:pPr>
              <a:lnSpc>
                <a:spcPts val="1600"/>
              </a:lnSpc>
            </a:pPr>
            <a:r>
              <a:rPr lang="en-US" altLang="zh-CN" sz="1200" b="1" dirty="0">
                <a:solidFill>
                  <a:srgbClr val="203864"/>
                </a:solidFill>
                <a:latin typeface="Arial" panose="020B0604020202020204" pitchFamily="34" charset="0"/>
                <a:ea typeface="Ebrima" panose="02000000000000000000" pitchFamily="2" charset="0"/>
                <a:cs typeface="Arial" panose="020B0604020202020204" pitchFamily="34" charset="0"/>
              </a:rPr>
              <a:t>Ubiquitous Networking and </a:t>
            </a:r>
          </a:p>
          <a:p>
            <a:pPr>
              <a:lnSpc>
                <a:spcPts val="1600"/>
              </a:lnSpc>
            </a:pPr>
            <a:r>
              <a:rPr lang="en-US" altLang="zh-CN" sz="1200" b="1" dirty="0">
                <a:solidFill>
                  <a:srgbClr val="203864"/>
                </a:solidFill>
                <a:latin typeface="Arial" panose="020B0604020202020204" pitchFamily="34" charset="0"/>
                <a:ea typeface="Ebrima" panose="02000000000000000000" pitchFamily="2" charset="0"/>
                <a:cs typeface="Arial" panose="020B0604020202020204" pitchFamily="34" charset="0"/>
              </a:rPr>
              <a:t>Intelligent Computing Laboratory</a:t>
            </a:r>
            <a:endParaRPr lang="zh-CN" altLang="en-US" sz="1200" b="1" dirty="0">
              <a:solidFill>
                <a:srgbClr val="203864"/>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6FC0A5D8-ED91-AAB7-DD86-1B2E10931027}"/>
              </a:ext>
            </a:extLst>
          </p:cNvPr>
          <p:cNvPicPr>
            <a:picLocks noChangeAspect="1"/>
          </p:cNvPicPr>
          <p:nvPr/>
        </p:nvPicPr>
        <p:blipFill>
          <a:blip r:embed="rId5"/>
          <a:stretch>
            <a:fillRect/>
          </a:stretch>
        </p:blipFill>
        <p:spPr>
          <a:xfrm>
            <a:off x="0" y="2467596"/>
            <a:ext cx="12192000" cy="1922807"/>
          </a:xfrm>
          <a:prstGeom prst="rect">
            <a:avLst/>
          </a:prstGeom>
        </p:spPr>
      </p:pic>
    </p:spTree>
    <p:extLst>
      <p:ext uri="{BB962C8B-B14F-4D97-AF65-F5344CB8AC3E}">
        <p14:creationId xmlns:p14="http://schemas.microsoft.com/office/powerpoint/2010/main" val="2645996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CFB4D-BC6D-4BC0-B026-83FA7D6DA660}"/>
              </a:ext>
            </a:extLst>
          </p:cNvPr>
          <p:cNvSpPr>
            <a:spLocks noGrp="1"/>
          </p:cNvSpPr>
          <p:nvPr>
            <p:ph type="title"/>
          </p:nvPr>
        </p:nvSpPr>
        <p:spPr/>
        <p:txBody>
          <a:bodyPr/>
          <a:lstStyle/>
          <a:p>
            <a:r>
              <a:rPr lang="zh-CN" altLang="en-US" dirty="0">
                <a:solidFill>
                  <a:srgbClr val="203864"/>
                </a:solidFill>
              </a:rPr>
              <a:t>研究背景与意义</a:t>
            </a:r>
            <a:endParaRPr lang="zh-CN" altLang="en-US" dirty="0"/>
          </a:p>
        </p:txBody>
      </p:sp>
      <p:sp>
        <p:nvSpPr>
          <p:cNvPr id="3" name="灯片编号占位符 2">
            <a:extLst>
              <a:ext uri="{FF2B5EF4-FFF2-40B4-BE49-F238E27FC236}">
                <a16:creationId xmlns:a16="http://schemas.microsoft.com/office/drawing/2014/main" id="{8A442C40-A5BF-4077-9D62-7E6B8A77141A}"/>
              </a:ext>
            </a:extLst>
          </p:cNvPr>
          <p:cNvSpPr>
            <a:spLocks noGrp="1"/>
          </p:cNvSpPr>
          <p:nvPr>
            <p:ph type="sldNum" sz="quarter" idx="10"/>
          </p:nvPr>
        </p:nvSpPr>
        <p:spPr/>
        <p:txBody>
          <a:bodyPr/>
          <a:lstStyle/>
          <a:p>
            <a:fld id="{54B3F8C3-4D34-464E-BB5A-60724E4C6E9F}" type="slidenum">
              <a:rPr lang="zh-CN" altLang="en-US" smtClean="0">
                <a:solidFill>
                  <a:schemeClr val="accent1">
                    <a:lumMod val="50000"/>
                  </a:schemeClr>
                </a:solidFill>
              </a:rPr>
              <a:pPr/>
              <a:t>5</a:t>
            </a:fld>
            <a:r>
              <a:rPr lang="en-US" altLang="zh-CN" dirty="0">
                <a:solidFill>
                  <a:schemeClr val="accent1">
                    <a:lumMod val="50000"/>
                  </a:schemeClr>
                </a:solidFill>
              </a:rPr>
              <a:t>/40</a:t>
            </a:r>
            <a:endParaRPr lang="zh-CN" altLang="en-US" dirty="0">
              <a:solidFill>
                <a:schemeClr val="accent1">
                  <a:lumMod val="50000"/>
                </a:schemeClr>
              </a:solidFill>
            </a:endParaRPr>
          </a:p>
        </p:txBody>
      </p:sp>
      <p:pic>
        <p:nvPicPr>
          <p:cNvPr id="15" name="图片 14">
            <a:extLst>
              <a:ext uri="{FF2B5EF4-FFF2-40B4-BE49-F238E27FC236}">
                <a16:creationId xmlns:a16="http://schemas.microsoft.com/office/drawing/2014/main" id="{A5DA15A4-FE31-4E77-A593-E0FA23B14034}"/>
              </a:ext>
            </a:extLst>
          </p:cNvPr>
          <p:cNvPicPr>
            <a:picLocks noChangeAspect="1"/>
          </p:cNvPicPr>
          <p:nvPr/>
        </p:nvPicPr>
        <p:blipFill>
          <a:blip r:embed="rId3"/>
          <a:stretch>
            <a:fillRect/>
          </a:stretch>
        </p:blipFill>
        <p:spPr>
          <a:xfrm>
            <a:off x="544831" y="1347286"/>
            <a:ext cx="4109720" cy="2916575"/>
          </a:xfrm>
          <a:prstGeom prst="rect">
            <a:avLst/>
          </a:prstGeom>
        </p:spPr>
      </p:pic>
      <p:sp>
        <p:nvSpPr>
          <p:cNvPr id="19" name="文本框 18">
            <a:extLst>
              <a:ext uri="{FF2B5EF4-FFF2-40B4-BE49-F238E27FC236}">
                <a16:creationId xmlns:a16="http://schemas.microsoft.com/office/drawing/2014/main" id="{DFE564FE-D305-45EA-AD2C-5FB88DE41C2D}"/>
              </a:ext>
            </a:extLst>
          </p:cNvPr>
          <p:cNvSpPr txBox="1"/>
          <p:nvPr/>
        </p:nvSpPr>
        <p:spPr>
          <a:xfrm>
            <a:off x="405130" y="4556710"/>
            <a:ext cx="4249421" cy="646331"/>
          </a:xfrm>
          <a:prstGeom prst="rect">
            <a:avLst/>
          </a:prstGeom>
          <a:noFill/>
        </p:spPr>
        <p:txBody>
          <a:bodyPr wrap="square" rtlCol="0">
            <a:spAutoFit/>
          </a:bodyPr>
          <a:lstStyle/>
          <a:p>
            <a:r>
              <a:rPr lang="en-US" altLang="zh-CN" b="1" dirty="0"/>
              <a:t>“</a:t>
            </a:r>
            <a:r>
              <a:rPr lang="zh-CN" altLang="en-US" b="1" dirty="0"/>
              <a:t>用户</a:t>
            </a:r>
            <a:r>
              <a:rPr lang="en-US" altLang="zh-CN" b="1" dirty="0"/>
              <a:t>-</a:t>
            </a:r>
            <a:r>
              <a:rPr lang="zh-CN" altLang="en-US" b="1" dirty="0"/>
              <a:t>服务器</a:t>
            </a:r>
            <a:r>
              <a:rPr lang="en-US" altLang="zh-CN" b="1" dirty="0"/>
              <a:t>”</a:t>
            </a:r>
            <a:r>
              <a:rPr lang="zh-CN" altLang="en-US" b="1" dirty="0"/>
              <a:t>分层架构：</a:t>
            </a:r>
            <a:r>
              <a:rPr lang="zh-CN" altLang="en-US" dirty="0"/>
              <a:t>移动设备向不同的边缘服务器卸载</a:t>
            </a:r>
            <a:endParaRPr lang="en-US" altLang="zh-CN" dirty="0"/>
          </a:p>
        </p:txBody>
      </p:sp>
      <p:sp>
        <p:nvSpPr>
          <p:cNvPr id="20" name="文本框 19">
            <a:extLst>
              <a:ext uri="{FF2B5EF4-FFF2-40B4-BE49-F238E27FC236}">
                <a16:creationId xmlns:a16="http://schemas.microsoft.com/office/drawing/2014/main" id="{9B070CC5-8758-42BB-A6F7-17959576CD43}"/>
              </a:ext>
            </a:extLst>
          </p:cNvPr>
          <p:cNvSpPr txBox="1"/>
          <p:nvPr/>
        </p:nvSpPr>
        <p:spPr>
          <a:xfrm>
            <a:off x="6356350" y="4467810"/>
            <a:ext cx="5373370" cy="1200329"/>
          </a:xfrm>
          <a:prstGeom prst="rect">
            <a:avLst/>
          </a:prstGeom>
          <a:noFill/>
        </p:spPr>
        <p:txBody>
          <a:bodyPr wrap="square" rtlCol="0">
            <a:spAutoFit/>
          </a:bodyPr>
          <a:lstStyle/>
          <a:p>
            <a:r>
              <a:rPr lang="zh-CN" altLang="en-US" b="1" dirty="0"/>
              <a:t>“无服务器”对等网络架构：</a:t>
            </a:r>
            <a:r>
              <a:rPr lang="zh-CN" altLang="en-US" dirty="0"/>
              <a:t>每个节点既是计算任务生产者，也提供计算服务，通过将低算力任务繁忙节点的任务卸载到算力充足的节点，实现整体负载均衡</a:t>
            </a:r>
            <a:endParaRPr lang="en-US" altLang="zh-CN" dirty="0"/>
          </a:p>
        </p:txBody>
      </p:sp>
      <p:pic>
        <p:nvPicPr>
          <p:cNvPr id="21" name="图片 20">
            <a:extLst>
              <a:ext uri="{FF2B5EF4-FFF2-40B4-BE49-F238E27FC236}">
                <a16:creationId xmlns:a16="http://schemas.microsoft.com/office/drawing/2014/main" id="{1EF86769-568D-4130-B4F0-A63B33B5C57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7025266" y="2008227"/>
            <a:ext cx="613395" cy="669786"/>
          </a:xfrm>
          <a:prstGeom prst="rect">
            <a:avLst/>
          </a:prstGeom>
        </p:spPr>
      </p:pic>
      <p:pic>
        <p:nvPicPr>
          <p:cNvPr id="22" name="图片 21">
            <a:extLst>
              <a:ext uri="{FF2B5EF4-FFF2-40B4-BE49-F238E27FC236}">
                <a16:creationId xmlns:a16="http://schemas.microsoft.com/office/drawing/2014/main" id="{470D48A3-C346-4095-B1DE-EB2E5B19909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8954897" y="1116687"/>
            <a:ext cx="613395" cy="669786"/>
          </a:xfrm>
          <a:prstGeom prst="rect">
            <a:avLst/>
          </a:prstGeom>
        </p:spPr>
      </p:pic>
      <p:pic>
        <p:nvPicPr>
          <p:cNvPr id="23" name="图片 22">
            <a:extLst>
              <a:ext uri="{FF2B5EF4-FFF2-40B4-BE49-F238E27FC236}">
                <a16:creationId xmlns:a16="http://schemas.microsoft.com/office/drawing/2014/main" id="{C7DCFEB0-A7D6-4931-8EA5-51E04A50D044}"/>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10509377" y="2190720"/>
            <a:ext cx="613395" cy="669786"/>
          </a:xfrm>
          <a:prstGeom prst="rect">
            <a:avLst/>
          </a:prstGeom>
        </p:spPr>
      </p:pic>
      <p:pic>
        <p:nvPicPr>
          <p:cNvPr id="24" name="图片 23">
            <a:extLst>
              <a:ext uri="{FF2B5EF4-FFF2-40B4-BE49-F238E27FC236}">
                <a16:creationId xmlns:a16="http://schemas.microsoft.com/office/drawing/2014/main" id="{45447B12-180F-4BD4-BE86-2E5E219A7E11}"/>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8954897" y="2860506"/>
            <a:ext cx="613395" cy="669786"/>
          </a:xfrm>
          <a:prstGeom prst="rect">
            <a:avLst/>
          </a:prstGeom>
        </p:spPr>
      </p:pic>
      <p:sp>
        <p:nvSpPr>
          <p:cNvPr id="25" name="椭圆 24">
            <a:extLst>
              <a:ext uri="{FF2B5EF4-FFF2-40B4-BE49-F238E27FC236}">
                <a16:creationId xmlns:a16="http://schemas.microsoft.com/office/drawing/2014/main" id="{49CC305D-8512-42F0-A04E-3E80ECDB7BDC}"/>
              </a:ext>
            </a:extLst>
          </p:cNvPr>
          <p:cNvSpPr/>
          <p:nvPr/>
        </p:nvSpPr>
        <p:spPr>
          <a:xfrm>
            <a:off x="6356350" y="2754987"/>
            <a:ext cx="1844040" cy="40915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6" name="直接连接符 25">
            <a:extLst>
              <a:ext uri="{FF2B5EF4-FFF2-40B4-BE49-F238E27FC236}">
                <a16:creationId xmlns:a16="http://schemas.microsoft.com/office/drawing/2014/main" id="{6DA95454-2708-4C60-8A2E-BEAEB2EB0EB5}"/>
              </a:ext>
            </a:extLst>
          </p:cNvPr>
          <p:cNvCxnSpPr>
            <a:endCxn id="25" idx="2"/>
          </p:cNvCxnSpPr>
          <p:nvPr/>
        </p:nvCxnSpPr>
        <p:spPr>
          <a:xfrm flipH="1">
            <a:off x="6356350" y="2366367"/>
            <a:ext cx="933435" cy="59319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8CB1F4A-CBAE-4F2F-9157-E262B16725B3}"/>
              </a:ext>
            </a:extLst>
          </p:cNvPr>
          <p:cNvCxnSpPr>
            <a:endCxn id="25" idx="6"/>
          </p:cNvCxnSpPr>
          <p:nvPr/>
        </p:nvCxnSpPr>
        <p:spPr>
          <a:xfrm>
            <a:off x="7289785" y="2366367"/>
            <a:ext cx="910605" cy="59319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825624C1-D03E-4ED0-BC8E-859CE958F1A9}"/>
              </a:ext>
            </a:extLst>
          </p:cNvPr>
          <p:cNvSpPr/>
          <p:nvPr/>
        </p:nvSpPr>
        <p:spPr>
          <a:xfrm>
            <a:off x="8339574" y="3753207"/>
            <a:ext cx="1844040" cy="40915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9" name="直接连接符 28">
            <a:extLst>
              <a:ext uri="{FF2B5EF4-FFF2-40B4-BE49-F238E27FC236}">
                <a16:creationId xmlns:a16="http://schemas.microsoft.com/office/drawing/2014/main" id="{431B60CE-0350-4FEB-924C-6ADB2F60F7C4}"/>
              </a:ext>
            </a:extLst>
          </p:cNvPr>
          <p:cNvCxnSpPr>
            <a:cxnSpLocks/>
            <a:endCxn id="28" idx="2"/>
          </p:cNvCxnSpPr>
          <p:nvPr/>
        </p:nvCxnSpPr>
        <p:spPr>
          <a:xfrm flipH="1">
            <a:off x="8339574" y="3345150"/>
            <a:ext cx="919048" cy="61263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0FC5E7D-9ECE-4FCE-9271-F3A44A2735CA}"/>
              </a:ext>
            </a:extLst>
          </p:cNvPr>
          <p:cNvCxnSpPr>
            <a:cxnSpLocks/>
            <a:endCxn id="28" idx="6"/>
          </p:cNvCxnSpPr>
          <p:nvPr/>
        </p:nvCxnSpPr>
        <p:spPr>
          <a:xfrm>
            <a:off x="9273009" y="3345150"/>
            <a:ext cx="910605" cy="61263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F66E9EA8-3F18-453C-A2A6-984928290209}"/>
              </a:ext>
            </a:extLst>
          </p:cNvPr>
          <p:cNvSpPr/>
          <p:nvPr/>
        </p:nvSpPr>
        <p:spPr>
          <a:xfrm>
            <a:off x="9933800" y="2980104"/>
            <a:ext cx="1844040" cy="40915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2" name="直接连接符 31">
            <a:extLst>
              <a:ext uri="{FF2B5EF4-FFF2-40B4-BE49-F238E27FC236}">
                <a16:creationId xmlns:a16="http://schemas.microsoft.com/office/drawing/2014/main" id="{0E454CB5-7F19-4A76-8974-7EBD062B57AF}"/>
              </a:ext>
            </a:extLst>
          </p:cNvPr>
          <p:cNvCxnSpPr>
            <a:endCxn id="31" idx="2"/>
          </p:cNvCxnSpPr>
          <p:nvPr/>
        </p:nvCxnSpPr>
        <p:spPr>
          <a:xfrm flipH="1">
            <a:off x="9933800" y="2525613"/>
            <a:ext cx="882274" cy="65907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7EB8C583-B5A9-4136-97F7-72FE045F5F70}"/>
              </a:ext>
            </a:extLst>
          </p:cNvPr>
          <p:cNvCxnSpPr>
            <a:endCxn id="31" idx="6"/>
          </p:cNvCxnSpPr>
          <p:nvPr/>
        </p:nvCxnSpPr>
        <p:spPr>
          <a:xfrm>
            <a:off x="10816074" y="2525613"/>
            <a:ext cx="961766" cy="65907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DE6880A6-9227-44CA-A4D0-473E784B26F3}"/>
              </a:ext>
            </a:extLst>
          </p:cNvPr>
          <p:cNvSpPr/>
          <p:nvPr/>
        </p:nvSpPr>
        <p:spPr>
          <a:xfrm>
            <a:off x="8377549" y="1831643"/>
            <a:ext cx="1844040" cy="40915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5" name="直接连接符 34">
            <a:extLst>
              <a:ext uri="{FF2B5EF4-FFF2-40B4-BE49-F238E27FC236}">
                <a16:creationId xmlns:a16="http://schemas.microsoft.com/office/drawing/2014/main" id="{02D584FE-1248-4E4A-B484-D4753699B56A}"/>
              </a:ext>
            </a:extLst>
          </p:cNvPr>
          <p:cNvCxnSpPr>
            <a:endCxn id="34" idx="2"/>
          </p:cNvCxnSpPr>
          <p:nvPr/>
        </p:nvCxnSpPr>
        <p:spPr>
          <a:xfrm flipH="1">
            <a:off x="8377549" y="1541696"/>
            <a:ext cx="881072" cy="49452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4A2A592-6547-4EDD-8133-2DB10660B4EC}"/>
              </a:ext>
            </a:extLst>
          </p:cNvPr>
          <p:cNvCxnSpPr>
            <a:endCxn id="34" idx="6"/>
          </p:cNvCxnSpPr>
          <p:nvPr/>
        </p:nvCxnSpPr>
        <p:spPr>
          <a:xfrm>
            <a:off x="9273009" y="1596747"/>
            <a:ext cx="948580" cy="43947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E075C5FD-414A-4082-AA4E-4A99CF038EC0}"/>
              </a:ext>
            </a:extLst>
          </p:cNvPr>
          <p:cNvPicPr>
            <a:picLocks noChangeAspect="1"/>
          </p:cNvPicPr>
          <p:nvPr/>
        </p:nvPicPr>
        <p:blipFill>
          <a:blip r:embed="rId5"/>
          <a:stretch>
            <a:fillRect/>
          </a:stretch>
        </p:blipFill>
        <p:spPr>
          <a:xfrm>
            <a:off x="8671191" y="1886602"/>
            <a:ext cx="226889" cy="226889"/>
          </a:xfrm>
          <a:prstGeom prst="rect">
            <a:avLst/>
          </a:prstGeom>
        </p:spPr>
      </p:pic>
      <p:pic>
        <p:nvPicPr>
          <p:cNvPr id="38" name="图片 37">
            <a:extLst>
              <a:ext uri="{FF2B5EF4-FFF2-40B4-BE49-F238E27FC236}">
                <a16:creationId xmlns:a16="http://schemas.microsoft.com/office/drawing/2014/main" id="{36955E78-810E-4B0D-86DA-9A539D01C6B8}"/>
              </a:ext>
            </a:extLst>
          </p:cNvPr>
          <p:cNvPicPr>
            <a:picLocks noChangeAspect="1"/>
          </p:cNvPicPr>
          <p:nvPr/>
        </p:nvPicPr>
        <p:blipFill>
          <a:blip r:embed="rId5"/>
          <a:stretch>
            <a:fillRect/>
          </a:stretch>
        </p:blipFill>
        <p:spPr>
          <a:xfrm>
            <a:off x="9388388" y="2039644"/>
            <a:ext cx="226889" cy="226889"/>
          </a:xfrm>
          <a:prstGeom prst="rect">
            <a:avLst/>
          </a:prstGeom>
        </p:spPr>
      </p:pic>
      <p:pic>
        <p:nvPicPr>
          <p:cNvPr id="39" name="图片 38">
            <a:extLst>
              <a:ext uri="{FF2B5EF4-FFF2-40B4-BE49-F238E27FC236}">
                <a16:creationId xmlns:a16="http://schemas.microsoft.com/office/drawing/2014/main" id="{F534C233-CCBB-47CC-886A-9D3851EBA6D2}"/>
              </a:ext>
            </a:extLst>
          </p:cNvPr>
          <p:cNvPicPr>
            <a:picLocks noChangeAspect="1"/>
          </p:cNvPicPr>
          <p:nvPr/>
        </p:nvPicPr>
        <p:blipFill>
          <a:blip r:embed="rId5"/>
          <a:stretch>
            <a:fillRect/>
          </a:stretch>
        </p:blipFill>
        <p:spPr>
          <a:xfrm>
            <a:off x="8902633" y="1975500"/>
            <a:ext cx="226889" cy="226889"/>
          </a:xfrm>
          <a:prstGeom prst="rect">
            <a:avLst/>
          </a:prstGeom>
        </p:spPr>
      </p:pic>
      <p:pic>
        <p:nvPicPr>
          <p:cNvPr id="40" name="图片 39">
            <a:extLst>
              <a:ext uri="{FF2B5EF4-FFF2-40B4-BE49-F238E27FC236}">
                <a16:creationId xmlns:a16="http://schemas.microsoft.com/office/drawing/2014/main" id="{E8F2ACFC-50BD-48D6-B5AF-3E5F2980D962}"/>
              </a:ext>
            </a:extLst>
          </p:cNvPr>
          <p:cNvPicPr>
            <a:picLocks noChangeAspect="1"/>
          </p:cNvPicPr>
          <p:nvPr/>
        </p:nvPicPr>
        <p:blipFill>
          <a:blip r:embed="rId5"/>
          <a:stretch>
            <a:fillRect/>
          </a:stretch>
        </p:blipFill>
        <p:spPr>
          <a:xfrm>
            <a:off x="9589922" y="1887264"/>
            <a:ext cx="226889" cy="226889"/>
          </a:xfrm>
          <a:prstGeom prst="rect">
            <a:avLst/>
          </a:prstGeom>
        </p:spPr>
      </p:pic>
      <p:pic>
        <p:nvPicPr>
          <p:cNvPr id="41" name="图片 40">
            <a:extLst>
              <a:ext uri="{FF2B5EF4-FFF2-40B4-BE49-F238E27FC236}">
                <a16:creationId xmlns:a16="http://schemas.microsoft.com/office/drawing/2014/main" id="{182E606B-F29A-4C58-A576-238CF0813494}"/>
              </a:ext>
            </a:extLst>
          </p:cNvPr>
          <p:cNvPicPr>
            <a:picLocks noChangeAspect="1"/>
          </p:cNvPicPr>
          <p:nvPr/>
        </p:nvPicPr>
        <p:blipFill>
          <a:blip r:embed="rId5"/>
          <a:stretch>
            <a:fillRect/>
          </a:stretch>
        </p:blipFill>
        <p:spPr>
          <a:xfrm>
            <a:off x="9174299" y="1852263"/>
            <a:ext cx="226889" cy="226889"/>
          </a:xfrm>
          <a:prstGeom prst="rect">
            <a:avLst/>
          </a:prstGeom>
        </p:spPr>
      </p:pic>
      <p:pic>
        <p:nvPicPr>
          <p:cNvPr id="42" name="图片 41">
            <a:extLst>
              <a:ext uri="{FF2B5EF4-FFF2-40B4-BE49-F238E27FC236}">
                <a16:creationId xmlns:a16="http://schemas.microsoft.com/office/drawing/2014/main" id="{A8E3BEE0-CE68-4299-86C6-5F141AC59513}"/>
              </a:ext>
            </a:extLst>
          </p:cNvPr>
          <p:cNvPicPr>
            <a:picLocks noChangeAspect="1"/>
          </p:cNvPicPr>
          <p:nvPr/>
        </p:nvPicPr>
        <p:blipFill>
          <a:blip r:embed="rId5"/>
          <a:stretch>
            <a:fillRect/>
          </a:stretch>
        </p:blipFill>
        <p:spPr>
          <a:xfrm>
            <a:off x="10509377" y="3065496"/>
            <a:ext cx="226889" cy="226889"/>
          </a:xfrm>
          <a:prstGeom prst="rect">
            <a:avLst/>
          </a:prstGeom>
        </p:spPr>
      </p:pic>
      <p:pic>
        <p:nvPicPr>
          <p:cNvPr id="43" name="图片 42">
            <a:extLst>
              <a:ext uri="{FF2B5EF4-FFF2-40B4-BE49-F238E27FC236}">
                <a16:creationId xmlns:a16="http://schemas.microsoft.com/office/drawing/2014/main" id="{6C19732A-EB23-4593-AACA-AFEDEB4281AE}"/>
              </a:ext>
            </a:extLst>
          </p:cNvPr>
          <p:cNvPicPr>
            <a:picLocks noChangeAspect="1"/>
          </p:cNvPicPr>
          <p:nvPr/>
        </p:nvPicPr>
        <p:blipFill>
          <a:blip r:embed="rId5"/>
          <a:stretch>
            <a:fillRect/>
          </a:stretch>
        </p:blipFill>
        <p:spPr>
          <a:xfrm>
            <a:off x="11140624" y="3020145"/>
            <a:ext cx="226889" cy="226889"/>
          </a:xfrm>
          <a:prstGeom prst="rect">
            <a:avLst/>
          </a:prstGeom>
        </p:spPr>
      </p:pic>
      <p:pic>
        <p:nvPicPr>
          <p:cNvPr id="44" name="图片 43">
            <a:extLst>
              <a:ext uri="{FF2B5EF4-FFF2-40B4-BE49-F238E27FC236}">
                <a16:creationId xmlns:a16="http://schemas.microsoft.com/office/drawing/2014/main" id="{0F11E7BC-C42D-48C0-9D28-F05DE65CCDA1}"/>
              </a:ext>
            </a:extLst>
          </p:cNvPr>
          <p:cNvPicPr>
            <a:picLocks noChangeAspect="1"/>
          </p:cNvPicPr>
          <p:nvPr/>
        </p:nvPicPr>
        <p:blipFill>
          <a:blip r:embed="rId5"/>
          <a:stretch>
            <a:fillRect/>
          </a:stretch>
        </p:blipFill>
        <p:spPr>
          <a:xfrm>
            <a:off x="8749026" y="3843717"/>
            <a:ext cx="226889" cy="226889"/>
          </a:xfrm>
          <a:prstGeom prst="rect">
            <a:avLst/>
          </a:prstGeom>
        </p:spPr>
      </p:pic>
      <p:pic>
        <p:nvPicPr>
          <p:cNvPr id="45" name="图片 44">
            <a:extLst>
              <a:ext uri="{FF2B5EF4-FFF2-40B4-BE49-F238E27FC236}">
                <a16:creationId xmlns:a16="http://schemas.microsoft.com/office/drawing/2014/main" id="{0E60878B-8A08-4EC4-976A-0F8C9806061F}"/>
              </a:ext>
            </a:extLst>
          </p:cNvPr>
          <p:cNvPicPr>
            <a:picLocks noChangeAspect="1"/>
          </p:cNvPicPr>
          <p:nvPr/>
        </p:nvPicPr>
        <p:blipFill>
          <a:blip r:embed="rId5"/>
          <a:stretch>
            <a:fillRect/>
          </a:stretch>
        </p:blipFill>
        <p:spPr>
          <a:xfrm>
            <a:off x="9589922" y="3790852"/>
            <a:ext cx="226889" cy="226889"/>
          </a:xfrm>
          <a:prstGeom prst="rect">
            <a:avLst/>
          </a:prstGeom>
        </p:spPr>
      </p:pic>
      <p:pic>
        <p:nvPicPr>
          <p:cNvPr id="46" name="图片 45">
            <a:extLst>
              <a:ext uri="{FF2B5EF4-FFF2-40B4-BE49-F238E27FC236}">
                <a16:creationId xmlns:a16="http://schemas.microsoft.com/office/drawing/2014/main" id="{B75B873D-AB7A-44E3-A77D-67282EA4CB61}"/>
              </a:ext>
            </a:extLst>
          </p:cNvPr>
          <p:cNvPicPr>
            <a:picLocks noChangeAspect="1"/>
          </p:cNvPicPr>
          <p:nvPr/>
        </p:nvPicPr>
        <p:blipFill>
          <a:blip r:embed="rId5"/>
          <a:stretch>
            <a:fillRect/>
          </a:stretch>
        </p:blipFill>
        <p:spPr>
          <a:xfrm>
            <a:off x="9081885" y="3920304"/>
            <a:ext cx="226889" cy="226889"/>
          </a:xfrm>
          <a:prstGeom prst="rect">
            <a:avLst/>
          </a:prstGeom>
        </p:spPr>
      </p:pic>
      <p:pic>
        <p:nvPicPr>
          <p:cNvPr id="47" name="图片 46">
            <a:extLst>
              <a:ext uri="{FF2B5EF4-FFF2-40B4-BE49-F238E27FC236}">
                <a16:creationId xmlns:a16="http://schemas.microsoft.com/office/drawing/2014/main" id="{86FDB06B-0769-4340-9C17-E7248368382C}"/>
              </a:ext>
            </a:extLst>
          </p:cNvPr>
          <p:cNvPicPr>
            <a:picLocks noChangeAspect="1"/>
          </p:cNvPicPr>
          <p:nvPr/>
        </p:nvPicPr>
        <p:blipFill rotWithShape="1">
          <a:blip r:embed="rId6">
            <a:clrChange>
              <a:clrFrom>
                <a:srgbClr val="FFFFFF"/>
              </a:clrFrom>
              <a:clrTo>
                <a:srgbClr val="FFFFFF">
                  <a:alpha val="0"/>
                </a:srgbClr>
              </a:clrTo>
            </a:clrChange>
          </a:blip>
          <a:srcRect l="7876" t="78901" r="88227" b="12743"/>
          <a:stretch/>
        </p:blipFill>
        <p:spPr>
          <a:xfrm rot="18998531">
            <a:off x="9947459" y="1332696"/>
            <a:ext cx="288578" cy="1109135"/>
          </a:xfrm>
          <a:prstGeom prst="rect">
            <a:avLst/>
          </a:prstGeom>
        </p:spPr>
      </p:pic>
      <p:pic>
        <p:nvPicPr>
          <p:cNvPr id="48" name="图片 47">
            <a:extLst>
              <a:ext uri="{FF2B5EF4-FFF2-40B4-BE49-F238E27FC236}">
                <a16:creationId xmlns:a16="http://schemas.microsoft.com/office/drawing/2014/main" id="{D6F5EFBF-7D83-4C67-9C7A-1C12C3D012CB}"/>
              </a:ext>
            </a:extLst>
          </p:cNvPr>
          <p:cNvPicPr>
            <a:picLocks noChangeAspect="1"/>
          </p:cNvPicPr>
          <p:nvPr/>
        </p:nvPicPr>
        <p:blipFill rotWithShape="1">
          <a:blip r:embed="rId6">
            <a:clrChange>
              <a:clrFrom>
                <a:srgbClr val="FFFFFF"/>
              </a:clrFrom>
              <a:clrTo>
                <a:srgbClr val="FFFFFF">
                  <a:alpha val="0"/>
                </a:srgbClr>
              </a:clrTo>
            </a:clrChange>
          </a:blip>
          <a:srcRect l="7876" t="78901" r="88227" b="12743"/>
          <a:stretch/>
        </p:blipFill>
        <p:spPr>
          <a:xfrm rot="2976391">
            <a:off x="9904888" y="2211136"/>
            <a:ext cx="288578" cy="1109135"/>
          </a:xfrm>
          <a:prstGeom prst="rect">
            <a:avLst/>
          </a:prstGeom>
        </p:spPr>
      </p:pic>
      <p:pic>
        <p:nvPicPr>
          <p:cNvPr id="49" name="图片 48">
            <a:extLst>
              <a:ext uri="{FF2B5EF4-FFF2-40B4-BE49-F238E27FC236}">
                <a16:creationId xmlns:a16="http://schemas.microsoft.com/office/drawing/2014/main" id="{6C5D31A8-7BE7-49C8-8077-FE50508F89FF}"/>
              </a:ext>
            </a:extLst>
          </p:cNvPr>
          <p:cNvPicPr>
            <a:picLocks noChangeAspect="1"/>
          </p:cNvPicPr>
          <p:nvPr/>
        </p:nvPicPr>
        <p:blipFill rotWithShape="1">
          <a:blip r:embed="rId6">
            <a:clrChange>
              <a:clrFrom>
                <a:srgbClr val="FFFFFF"/>
              </a:clrFrom>
              <a:clrTo>
                <a:srgbClr val="FFFFFF">
                  <a:alpha val="0"/>
                </a:srgbClr>
              </a:clrTo>
            </a:clrChange>
          </a:blip>
          <a:srcRect l="7876" t="78901" r="88227" b="12743"/>
          <a:stretch/>
        </p:blipFill>
        <p:spPr>
          <a:xfrm rot="17899991">
            <a:off x="8092172" y="2014526"/>
            <a:ext cx="288578" cy="1306277"/>
          </a:xfrm>
          <a:prstGeom prst="rect">
            <a:avLst/>
          </a:prstGeom>
        </p:spPr>
      </p:pic>
      <p:pic>
        <p:nvPicPr>
          <p:cNvPr id="50" name="图片 49">
            <a:extLst>
              <a:ext uri="{FF2B5EF4-FFF2-40B4-BE49-F238E27FC236}">
                <a16:creationId xmlns:a16="http://schemas.microsoft.com/office/drawing/2014/main" id="{D21BDCAA-C53B-4309-A70B-FB0999931EE3}"/>
              </a:ext>
            </a:extLst>
          </p:cNvPr>
          <p:cNvPicPr>
            <a:picLocks noChangeAspect="1"/>
          </p:cNvPicPr>
          <p:nvPr/>
        </p:nvPicPr>
        <p:blipFill rotWithShape="1">
          <a:blip r:embed="rId6">
            <a:clrChange>
              <a:clrFrom>
                <a:srgbClr val="FFFFFF"/>
              </a:clrFrom>
              <a:clrTo>
                <a:srgbClr val="FFFFFF">
                  <a:alpha val="0"/>
                </a:srgbClr>
              </a:clrTo>
            </a:clrChange>
          </a:blip>
          <a:srcRect l="7876" t="78901" r="88227" b="12743"/>
          <a:stretch/>
        </p:blipFill>
        <p:spPr>
          <a:xfrm rot="3188001">
            <a:off x="8248927" y="1035089"/>
            <a:ext cx="288578" cy="1306277"/>
          </a:xfrm>
          <a:prstGeom prst="rect">
            <a:avLst/>
          </a:prstGeom>
        </p:spPr>
      </p:pic>
      <p:pic>
        <p:nvPicPr>
          <p:cNvPr id="51" name="图片 50">
            <a:extLst>
              <a:ext uri="{FF2B5EF4-FFF2-40B4-BE49-F238E27FC236}">
                <a16:creationId xmlns:a16="http://schemas.microsoft.com/office/drawing/2014/main" id="{9FDF016F-05EE-4330-BA26-1757CE562A52}"/>
              </a:ext>
            </a:extLst>
          </p:cNvPr>
          <p:cNvPicPr>
            <a:picLocks noChangeAspect="1"/>
          </p:cNvPicPr>
          <p:nvPr/>
        </p:nvPicPr>
        <p:blipFill>
          <a:blip r:embed="rId5"/>
          <a:stretch>
            <a:fillRect/>
          </a:stretch>
        </p:blipFill>
        <p:spPr>
          <a:xfrm>
            <a:off x="9344539" y="3798438"/>
            <a:ext cx="226889" cy="226889"/>
          </a:xfrm>
          <a:prstGeom prst="rect">
            <a:avLst/>
          </a:prstGeom>
        </p:spPr>
      </p:pic>
      <p:pic>
        <p:nvPicPr>
          <p:cNvPr id="52" name="图片 51">
            <a:extLst>
              <a:ext uri="{FF2B5EF4-FFF2-40B4-BE49-F238E27FC236}">
                <a16:creationId xmlns:a16="http://schemas.microsoft.com/office/drawing/2014/main" id="{E8FABE13-1720-4080-9F32-E03CCAE95806}"/>
              </a:ext>
            </a:extLst>
          </p:cNvPr>
          <p:cNvPicPr>
            <a:picLocks noChangeAspect="1"/>
          </p:cNvPicPr>
          <p:nvPr/>
        </p:nvPicPr>
        <p:blipFill>
          <a:blip r:embed="rId5"/>
          <a:stretch>
            <a:fillRect/>
          </a:stretch>
        </p:blipFill>
        <p:spPr>
          <a:xfrm>
            <a:off x="6725490" y="2901255"/>
            <a:ext cx="226889" cy="226889"/>
          </a:xfrm>
          <a:prstGeom prst="rect">
            <a:avLst/>
          </a:prstGeom>
        </p:spPr>
      </p:pic>
      <p:pic>
        <p:nvPicPr>
          <p:cNvPr id="53" name="图片 52">
            <a:extLst>
              <a:ext uri="{FF2B5EF4-FFF2-40B4-BE49-F238E27FC236}">
                <a16:creationId xmlns:a16="http://schemas.microsoft.com/office/drawing/2014/main" id="{73430CAC-F2A5-4C69-93CB-76B0279273CA}"/>
              </a:ext>
            </a:extLst>
          </p:cNvPr>
          <p:cNvPicPr>
            <a:picLocks noChangeAspect="1"/>
          </p:cNvPicPr>
          <p:nvPr/>
        </p:nvPicPr>
        <p:blipFill>
          <a:blip r:embed="rId5"/>
          <a:stretch>
            <a:fillRect/>
          </a:stretch>
        </p:blipFill>
        <p:spPr>
          <a:xfrm>
            <a:off x="7716368" y="2847634"/>
            <a:ext cx="226889" cy="226889"/>
          </a:xfrm>
          <a:prstGeom prst="rect">
            <a:avLst/>
          </a:prstGeom>
        </p:spPr>
      </p:pic>
      <p:pic>
        <p:nvPicPr>
          <p:cNvPr id="54" name="图片 53">
            <a:extLst>
              <a:ext uri="{FF2B5EF4-FFF2-40B4-BE49-F238E27FC236}">
                <a16:creationId xmlns:a16="http://schemas.microsoft.com/office/drawing/2014/main" id="{E237B014-1000-4CAD-BD6A-BEE63F09CB92}"/>
              </a:ext>
            </a:extLst>
          </p:cNvPr>
          <p:cNvPicPr>
            <a:picLocks noChangeAspect="1"/>
          </p:cNvPicPr>
          <p:nvPr/>
        </p:nvPicPr>
        <p:blipFill>
          <a:blip r:embed="rId5"/>
          <a:stretch>
            <a:fillRect/>
          </a:stretch>
        </p:blipFill>
        <p:spPr>
          <a:xfrm>
            <a:off x="9108403" y="3730897"/>
            <a:ext cx="226889" cy="226889"/>
          </a:xfrm>
          <a:prstGeom prst="rect">
            <a:avLst/>
          </a:prstGeom>
        </p:spPr>
      </p:pic>
      <p:pic>
        <p:nvPicPr>
          <p:cNvPr id="55" name="图片 54">
            <a:extLst>
              <a:ext uri="{FF2B5EF4-FFF2-40B4-BE49-F238E27FC236}">
                <a16:creationId xmlns:a16="http://schemas.microsoft.com/office/drawing/2014/main" id="{6ED40F21-CF45-4E1D-89C0-6533D6CD9DAF}"/>
              </a:ext>
            </a:extLst>
          </p:cNvPr>
          <p:cNvPicPr>
            <a:picLocks noChangeAspect="1"/>
          </p:cNvPicPr>
          <p:nvPr/>
        </p:nvPicPr>
        <p:blipFill>
          <a:blip r:embed="rId7">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7197750" y="2460687"/>
            <a:ext cx="251443" cy="251443"/>
          </a:xfrm>
          <a:prstGeom prst="rect">
            <a:avLst/>
          </a:prstGeom>
        </p:spPr>
      </p:pic>
      <p:pic>
        <p:nvPicPr>
          <p:cNvPr id="56" name="图片 55">
            <a:extLst>
              <a:ext uri="{FF2B5EF4-FFF2-40B4-BE49-F238E27FC236}">
                <a16:creationId xmlns:a16="http://schemas.microsoft.com/office/drawing/2014/main" id="{599E8D1B-46A9-41E8-AADA-399A6A408FAE}"/>
              </a:ext>
            </a:extLst>
          </p:cNvPr>
          <p:cNvPicPr>
            <a:picLocks noChangeAspect="1"/>
          </p:cNvPicPr>
          <p:nvPr/>
        </p:nvPicPr>
        <p:blipFill>
          <a:blip r:embed="rId7">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9132900" y="3237132"/>
            <a:ext cx="251443" cy="251443"/>
          </a:xfrm>
          <a:prstGeom prst="rect">
            <a:avLst/>
          </a:prstGeom>
        </p:spPr>
      </p:pic>
      <p:pic>
        <p:nvPicPr>
          <p:cNvPr id="57" name="图片 56">
            <a:extLst>
              <a:ext uri="{FF2B5EF4-FFF2-40B4-BE49-F238E27FC236}">
                <a16:creationId xmlns:a16="http://schemas.microsoft.com/office/drawing/2014/main" id="{A62ECC91-5F26-4430-BAA5-52A2AA2743A1}"/>
              </a:ext>
            </a:extLst>
          </p:cNvPr>
          <p:cNvPicPr>
            <a:picLocks noChangeAspect="1"/>
          </p:cNvPicPr>
          <p:nvPr/>
        </p:nvPicPr>
        <p:blipFill>
          <a:blip r:embed="rId7">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10717979" y="2627137"/>
            <a:ext cx="251443" cy="251443"/>
          </a:xfrm>
          <a:prstGeom prst="rect">
            <a:avLst/>
          </a:prstGeom>
        </p:spPr>
      </p:pic>
      <p:pic>
        <p:nvPicPr>
          <p:cNvPr id="58" name="图片 57">
            <a:extLst>
              <a:ext uri="{FF2B5EF4-FFF2-40B4-BE49-F238E27FC236}">
                <a16:creationId xmlns:a16="http://schemas.microsoft.com/office/drawing/2014/main" id="{3AF20BFE-6006-4AA0-8226-63F801F127F9}"/>
              </a:ext>
            </a:extLst>
          </p:cNvPr>
          <p:cNvPicPr>
            <a:picLocks noChangeAspect="1"/>
          </p:cNvPicPr>
          <p:nvPr/>
        </p:nvPicPr>
        <p:blipFill>
          <a:blip r:embed="rId7">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9132900" y="1514037"/>
            <a:ext cx="251443" cy="251443"/>
          </a:xfrm>
          <a:prstGeom prst="rect">
            <a:avLst/>
          </a:prstGeom>
        </p:spPr>
      </p:pic>
      <p:sp>
        <p:nvSpPr>
          <p:cNvPr id="59" name="文本框 58">
            <a:extLst>
              <a:ext uri="{FF2B5EF4-FFF2-40B4-BE49-F238E27FC236}">
                <a16:creationId xmlns:a16="http://schemas.microsoft.com/office/drawing/2014/main" id="{22926A0D-5E6C-47E2-87D0-57CEB9CD9AF4}"/>
              </a:ext>
            </a:extLst>
          </p:cNvPr>
          <p:cNvSpPr txBox="1"/>
          <p:nvPr/>
        </p:nvSpPr>
        <p:spPr>
          <a:xfrm>
            <a:off x="1681531" y="6229430"/>
            <a:ext cx="9036448" cy="461665"/>
          </a:xfrm>
          <a:prstGeom prst="rect">
            <a:avLst/>
          </a:prstGeom>
          <a:noFill/>
        </p:spPr>
        <p:txBody>
          <a:bodyPr wrap="none" rtlCol="0">
            <a:spAutoFit/>
          </a:bodyPr>
          <a:lstStyle/>
          <a:p>
            <a:r>
              <a:rPr lang="zh-CN" altLang="en-US" sz="2400" dirty="0"/>
              <a:t>网络拓扑结构剧烈且持续变化，节点如何进行最优的卸载决策？</a:t>
            </a:r>
            <a:endParaRPr lang="en-US" altLang="zh-CN" sz="2400" dirty="0"/>
          </a:p>
        </p:txBody>
      </p:sp>
      <p:sp>
        <p:nvSpPr>
          <p:cNvPr id="4" name="箭头: 右 3">
            <a:extLst>
              <a:ext uri="{FF2B5EF4-FFF2-40B4-BE49-F238E27FC236}">
                <a16:creationId xmlns:a16="http://schemas.microsoft.com/office/drawing/2014/main" id="{0A4DC4DF-679F-46DC-8905-9E7C24EE5FF0}"/>
              </a:ext>
            </a:extLst>
          </p:cNvPr>
          <p:cNvSpPr/>
          <p:nvPr/>
        </p:nvSpPr>
        <p:spPr>
          <a:xfrm>
            <a:off x="5055044" y="2678013"/>
            <a:ext cx="1098353" cy="477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18804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BCFB4D-BC6D-4BC0-B026-83FA7D6DA660}"/>
              </a:ext>
            </a:extLst>
          </p:cNvPr>
          <p:cNvSpPr>
            <a:spLocks noGrp="1"/>
          </p:cNvSpPr>
          <p:nvPr>
            <p:ph type="title"/>
          </p:nvPr>
        </p:nvSpPr>
        <p:spPr>
          <a:xfrm>
            <a:off x="614680" y="203200"/>
            <a:ext cx="7938770" cy="730249"/>
          </a:xfrm>
        </p:spPr>
        <p:txBody>
          <a:bodyPr>
            <a:normAutofit fontScale="90000"/>
          </a:bodyPr>
          <a:lstStyle/>
          <a:p>
            <a:r>
              <a:rPr lang="zh-CN" altLang="en-US" dirty="0">
                <a:solidFill>
                  <a:srgbClr val="203864"/>
                </a:solidFill>
              </a:rPr>
              <a:t>核心挑战：异构动态拓扑下的计算卸载</a:t>
            </a:r>
            <a:endParaRPr lang="zh-CN" altLang="en-US" dirty="0"/>
          </a:p>
        </p:txBody>
      </p:sp>
      <p:sp>
        <p:nvSpPr>
          <p:cNvPr id="3" name="灯片编号占位符 2">
            <a:extLst>
              <a:ext uri="{FF2B5EF4-FFF2-40B4-BE49-F238E27FC236}">
                <a16:creationId xmlns:a16="http://schemas.microsoft.com/office/drawing/2014/main" id="{8A442C40-A5BF-4077-9D62-7E6B8A77141A}"/>
              </a:ext>
            </a:extLst>
          </p:cNvPr>
          <p:cNvSpPr>
            <a:spLocks noGrp="1"/>
          </p:cNvSpPr>
          <p:nvPr>
            <p:ph type="sldNum" sz="quarter" idx="10"/>
          </p:nvPr>
        </p:nvSpPr>
        <p:spPr/>
        <p:txBody>
          <a:bodyPr/>
          <a:lstStyle/>
          <a:p>
            <a:fld id="{54B3F8C3-4D34-464E-BB5A-60724E4C6E9F}" type="slidenum">
              <a:rPr lang="zh-CN" altLang="en-US" smtClean="0">
                <a:solidFill>
                  <a:schemeClr val="accent1">
                    <a:lumMod val="50000"/>
                  </a:schemeClr>
                </a:solidFill>
              </a:rPr>
              <a:pPr/>
              <a:t>6</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4" name="文本框 3">
            <a:extLst>
              <a:ext uri="{FF2B5EF4-FFF2-40B4-BE49-F238E27FC236}">
                <a16:creationId xmlns:a16="http://schemas.microsoft.com/office/drawing/2014/main" id="{581F68C3-F3B5-4D32-AF98-65A675ABF9E8}"/>
              </a:ext>
            </a:extLst>
          </p:cNvPr>
          <p:cNvSpPr txBox="1"/>
          <p:nvPr/>
        </p:nvSpPr>
        <p:spPr>
          <a:xfrm>
            <a:off x="765074" y="1431848"/>
            <a:ext cx="800219" cy="461665"/>
          </a:xfrm>
          <a:prstGeom prst="rect">
            <a:avLst/>
          </a:prstGeom>
          <a:noFill/>
        </p:spPr>
        <p:txBody>
          <a:bodyPr wrap="none" rtlCol="0">
            <a:spAutoFit/>
          </a:bodyPr>
          <a:lstStyle/>
          <a:p>
            <a:r>
              <a:rPr lang="zh-CN" altLang="en-US" sz="2400" b="1" dirty="0"/>
              <a:t>挑战</a:t>
            </a:r>
          </a:p>
        </p:txBody>
      </p:sp>
      <p:sp>
        <p:nvSpPr>
          <p:cNvPr id="7" name="文本框 6">
            <a:extLst>
              <a:ext uri="{FF2B5EF4-FFF2-40B4-BE49-F238E27FC236}">
                <a16:creationId xmlns:a16="http://schemas.microsoft.com/office/drawing/2014/main" id="{44D96035-F9AE-4434-A4DE-08FBAA2CEBE7}"/>
              </a:ext>
            </a:extLst>
          </p:cNvPr>
          <p:cNvSpPr txBox="1"/>
          <p:nvPr/>
        </p:nvSpPr>
        <p:spPr>
          <a:xfrm>
            <a:off x="6096000" y="1865994"/>
            <a:ext cx="5537200" cy="2952027"/>
          </a:xfrm>
          <a:prstGeom prst="rect">
            <a:avLst/>
          </a:prstGeom>
          <a:noFill/>
        </p:spPr>
        <p:txBody>
          <a:bodyPr wrap="square" rtlCol="0">
            <a:spAutoFit/>
          </a:bodyPr>
          <a:lstStyle/>
          <a:p>
            <a:pPr marL="342900" marR="0" lvl="0" indent="-342900" fontAlgn="base">
              <a:lnSpc>
                <a:spcPct val="150000"/>
              </a:lnSpc>
              <a:spcBef>
                <a:spcPct val="0"/>
              </a:spcBef>
              <a:spcAft>
                <a:spcPct val="0"/>
              </a:spcAft>
              <a:buClrTx/>
              <a:buSzTx/>
              <a:buAutoNum type="arabicPeriod"/>
              <a:tabLst/>
            </a:pPr>
            <a:r>
              <a:rPr lang="zh-CN" altLang="en-US" b="1" dirty="0">
                <a:solidFill>
                  <a:srgbClr val="C00000"/>
                </a:solidFill>
              </a:rPr>
              <a:t>混合整数非线性规划：</a:t>
            </a:r>
            <a:r>
              <a:rPr lang="zh-CN" altLang="zh-CN" dirty="0"/>
              <a:t>复杂度高，依赖全局信息，无法实时决策 </a:t>
            </a:r>
          </a:p>
          <a:p>
            <a:pPr marL="342900" marR="0" lvl="0" indent="-342900" fontAlgn="base">
              <a:lnSpc>
                <a:spcPct val="150000"/>
              </a:lnSpc>
              <a:spcBef>
                <a:spcPct val="0"/>
              </a:spcBef>
              <a:spcAft>
                <a:spcPct val="0"/>
              </a:spcAft>
              <a:buClrTx/>
              <a:buSzTx/>
              <a:buFontTx/>
              <a:buAutoNum type="arabicPeriod"/>
              <a:tabLst/>
            </a:pPr>
            <a:r>
              <a:rPr lang="zh-CN" altLang="zh-CN" b="1" dirty="0">
                <a:solidFill>
                  <a:srgbClr val="C00000"/>
                </a:solidFill>
              </a:rPr>
              <a:t>启发式/博弈论</a:t>
            </a:r>
            <a:r>
              <a:rPr lang="zh-CN" altLang="en-US" dirty="0">
                <a:solidFill>
                  <a:srgbClr val="C00000"/>
                </a:solidFill>
              </a:rPr>
              <a:t>：</a:t>
            </a:r>
            <a:r>
              <a:rPr lang="zh-CN" altLang="zh-CN" dirty="0"/>
              <a:t>易陷入局部最优，全局性能无保证 </a:t>
            </a:r>
          </a:p>
          <a:p>
            <a:pPr marL="342900" marR="0" lvl="0" indent="-342900" fontAlgn="base">
              <a:lnSpc>
                <a:spcPct val="150000"/>
              </a:lnSpc>
              <a:spcBef>
                <a:spcPct val="0"/>
              </a:spcBef>
              <a:spcAft>
                <a:spcPct val="0"/>
              </a:spcAft>
              <a:buClrTx/>
              <a:buSzTx/>
              <a:buFontTx/>
              <a:buAutoNum type="arabicPeriod"/>
              <a:tabLst/>
            </a:pPr>
            <a:r>
              <a:rPr lang="zh-CN" altLang="en-US" b="1" dirty="0">
                <a:solidFill>
                  <a:srgbClr val="C00000"/>
                </a:solidFill>
              </a:rPr>
              <a:t>多智能体强化学习</a:t>
            </a:r>
            <a:r>
              <a:rPr lang="zh-CN" altLang="en-US" dirty="0">
                <a:solidFill>
                  <a:srgbClr val="C00000"/>
                </a:solidFill>
              </a:rPr>
              <a:t>：</a:t>
            </a:r>
            <a:r>
              <a:rPr lang="zh-CN" altLang="en-US" dirty="0"/>
              <a:t>训练收敛速度慢、样本效率低、动态拓扑下稳定性不明确，策略网络输入输出维度固定</a:t>
            </a:r>
            <a:endParaRPr lang="en-US" altLang="zh-CN" dirty="0"/>
          </a:p>
        </p:txBody>
      </p:sp>
      <p:sp>
        <p:nvSpPr>
          <p:cNvPr id="8" name="文本框 7">
            <a:extLst>
              <a:ext uri="{FF2B5EF4-FFF2-40B4-BE49-F238E27FC236}">
                <a16:creationId xmlns:a16="http://schemas.microsoft.com/office/drawing/2014/main" id="{444900CD-7E91-458C-8C8B-5FE6099DD69A}"/>
              </a:ext>
            </a:extLst>
          </p:cNvPr>
          <p:cNvSpPr txBox="1"/>
          <p:nvPr/>
        </p:nvSpPr>
        <p:spPr>
          <a:xfrm>
            <a:off x="6102482" y="1431848"/>
            <a:ext cx="1415772" cy="461665"/>
          </a:xfrm>
          <a:prstGeom prst="rect">
            <a:avLst/>
          </a:prstGeom>
          <a:noFill/>
        </p:spPr>
        <p:txBody>
          <a:bodyPr wrap="none" rtlCol="0">
            <a:spAutoFit/>
          </a:bodyPr>
          <a:lstStyle/>
          <a:p>
            <a:r>
              <a:rPr lang="zh-CN" altLang="en-US" sz="2400" b="1" dirty="0"/>
              <a:t>现有研究</a:t>
            </a:r>
          </a:p>
        </p:txBody>
      </p:sp>
      <p:sp>
        <p:nvSpPr>
          <p:cNvPr id="9" name="文本框 8">
            <a:extLst>
              <a:ext uri="{FF2B5EF4-FFF2-40B4-BE49-F238E27FC236}">
                <a16:creationId xmlns:a16="http://schemas.microsoft.com/office/drawing/2014/main" id="{34D9CAAC-E655-49B6-8E2D-126559B7A1D3}"/>
              </a:ext>
            </a:extLst>
          </p:cNvPr>
          <p:cNvSpPr txBox="1"/>
          <p:nvPr/>
        </p:nvSpPr>
        <p:spPr>
          <a:xfrm>
            <a:off x="404393" y="5764177"/>
            <a:ext cx="11396179"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缺乏一种能够从根本上处理</a:t>
            </a:r>
            <a:r>
              <a:rPr kumimoji="0" lang="zh-CN" altLang="zh-CN" sz="2000" b="1" i="0" u="none" strike="noStrike" cap="none" normalizeH="0" baseline="0" dirty="0">
                <a:ln>
                  <a:noFill/>
                </a:ln>
                <a:solidFill>
                  <a:srgbClr val="C00000"/>
                </a:solidFill>
                <a:effectLst/>
                <a:latin typeface="Open Sans" panose="020B0606030504020204" pitchFamily="34" charset="0"/>
                <a:cs typeface="Open Sans" panose="020B0606030504020204" pitchFamily="34" charset="0"/>
              </a:rPr>
              <a:t>动态图结构</a:t>
            </a:r>
            <a:r>
              <a:rPr lang="zh-CN" altLang="en-US" sz="2000" b="1" dirty="0">
                <a:solidFill>
                  <a:srgbClr val="C00000"/>
                </a:solidFill>
                <a:latin typeface="Open Sans" panose="020B0606030504020204" pitchFamily="34" charset="0"/>
                <a:cs typeface="Open Sans" panose="020B0606030504020204" pitchFamily="34" charset="0"/>
              </a:rPr>
              <a:t>场景</a:t>
            </a:r>
            <a:r>
              <a:rPr kumimoji="0" lang="zh-CN" altLang="zh-CN"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，并能够随着研究场景从传统的“用户-服务器”架深化至更复杂的“对等网络”架构，提供高效、近乎最优的分布式计算卸载解决方案。</a:t>
            </a:r>
            <a:r>
              <a:rPr kumimoji="0" lang="zh-CN" altLang="zh-CN" sz="800" b="0" i="0" u="none" strike="noStrike" cap="none" normalizeH="0" baseline="0" dirty="0">
                <a:ln>
                  <a:noFill/>
                </a:ln>
                <a:solidFill>
                  <a:schemeClr val="tx1"/>
                </a:solidFill>
                <a:effectLst/>
              </a:rPr>
              <a:t> </a:t>
            </a:r>
            <a:endParaRPr kumimoji="0" lang="zh-CN" altLang="zh-CN" sz="3200" b="0" i="0" u="none" strike="noStrike" cap="none" normalizeH="0" baseline="0" dirty="0">
              <a:ln>
                <a:noFill/>
              </a:ln>
              <a:solidFill>
                <a:schemeClr val="tx1"/>
              </a:solidFill>
              <a:effectLst/>
              <a:latin typeface="Arial" panose="020B0604020202020204" pitchFamily="34" charset="0"/>
            </a:endParaRPr>
          </a:p>
        </p:txBody>
      </p:sp>
      <p:sp>
        <p:nvSpPr>
          <p:cNvPr id="6" name="文本框 5">
            <a:extLst>
              <a:ext uri="{FF2B5EF4-FFF2-40B4-BE49-F238E27FC236}">
                <a16:creationId xmlns:a16="http://schemas.microsoft.com/office/drawing/2014/main" id="{6023EA2B-1942-408F-A8D5-149E92FC7F7D}"/>
              </a:ext>
            </a:extLst>
          </p:cNvPr>
          <p:cNvSpPr txBox="1"/>
          <p:nvPr/>
        </p:nvSpPr>
        <p:spPr>
          <a:xfrm>
            <a:off x="777264" y="1865994"/>
            <a:ext cx="4663138" cy="3367460"/>
          </a:xfrm>
          <a:prstGeom prst="rect">
            <a:avLst/>
          </a:prstGeom>
          <a:noFill/>
        </p:spPr>
        <p:txBody>
          <a:bodyPr wrap="square" rtlCol="0">
            <a:spAutoFit/>
          </a:bodyPr>
          <a:lstStyle/>
          <a:p>
            <a:pPr marL="342900" indent="-342900">
              <a:lnSpc>
                <a:spcPct val="150000"/>
              </a:lnSpc>
              <a:buAutoNum type="arabicPeriod"/>
            </a:pPr>
            <a:r>
              <a:rPr lang="zh-CN" altLang="en-US" b="1" dirty="0">
                <a:solidFill>
                  <a:srgbClr val="C00000"/>
                </a:solidFill>
              </a:rPr>
              <a:t>网络拓扑动态性：</a:t>
            </a:r>
            <a:r>
              <a:rPr lang="zh-CN" altLang="en-US" dirty="0"/>
              <a:t>节点的移动、加入、离开，非平稳、非结构化的特性；</a:t>
            </a:r>
            <a:endParaRPr lang="en-US" altLang="zh-CN" dirty="0"/>
          </a:p>
          <a:p>
            <a:pPr marL="342900" indent="-342900">
              <a:lnSpc>
                <a:spcPct val="150000"/>
              </a:lnSpc>
              <a:buAutoNum type="arabicPeriod"/>
            </a:pPr>
            <a:r>
              <a:rPr lang="zh-CN" altLang="en-US" b="1" dirty="0">
                <a:solidFill>
                  <a:srgbClr val="C00000"/>
                </a:solidFill>
              </a:rPr>
              <a:t>资源竞争与耦合：</a:t>
            </a:r>
            <a:r>
              <a:rPr lang="zh-CN" altLang="en-US" dirty="0"/>
              <a:t>节点的决策并非相互独立，而是高度耦合的；</a:t>
            </a:r>
            <a:endParaRPr lang="en-US" altLang="zh-CN" dirty="0"/>
          </a:p>
          <a:p>
            <a:pPr marL="342900" indent="-342900">
              <a:lnSpc>
                <a:spcPct val="150000"/>
              </a:lnSpc>
              <a:buAutoNum type="arabicPeriod"/>
            </a:pPr>
            <a:r>
              <a:rPr lang="zh-CN" altLang="en-US" b="1" dirty="0">
                <a:solidFill>
                  <a:srgbClr val="C00000"/>
                </a:solidFill>
              </a:rPr>
              <a:t>决策复杂性：</a:t>
            </a:r>
            <a:r>
              <a:rPr lang="zh-CN" altLang="en-US" dirty="0"/>
              <a:t>通常为大规模、非凸的混合整数非线性规划问题；</a:t>
            </a:r>
            <a:endParaRPr lang="en-US" altLang="zh-CN" dirty="0"/>
          </a:p>
          <a:p>
            <a:pPr marL="342900" indent="-342900">
              <a:lnSpc>
                <a:spcPct val="150000"/>
              </a:lnSpc>
              <a:buAutoNum type="arabicPeriod"/>
            </a:pPr>
            <a:r>
              <a:rPr lang="zh-CN" altLang="en-US" b="1" dirty="0">
                <a:solidFill>
                  <a:srgbClr val="C00000"/>
                </a:solidFill>
              </a:rPr>
              <a:t>分布式约束：</a:t>
            </a:r>
            <a:r>
              <a:rPr lang="zh-CN" altLang="en-US" dirty="0"/>
              <a:t>决策算法必须能够在每个节点仅依赖局部信息的情况下执行</a:t>
            </a:r>
          </a:p>
        </p:txBody>
      </p:sp>
      <p:cxnSp>
        <p:nvCxnSpPr>
          <p:cNvPr id="14" name="直接连接符 13">
            <a:extLst>
              <a:ext uri="{FF2B5EF4-FFF2-40B4-BE49-F238E27FC236}">
                <a16:creationId xmlns:a16="http://schemas.microsoft.com/office/drawing/2014/main" id="{25AFFA81-C37A-4D1B-B44C-458EB126A036}"/>
              </a:ext>
            </a:extLst>
          </p:cNvPr>
          <p:cNvCxnSpPr/>
          <p:nvPr/>
        </p:nvCxnSpPr>
        <p:spPr>
          <a:xfrm>
            <a:off x="5794408" y="1431848"/>
            <a:ext cx="0" cy="398717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7558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D0EB34C9-565B-4BB7-8B62-FCDC44D3B6E7}"/>
              </a:ext>
            </a:extLst>
          </p:cNvPr>
          <p:cNvPicPr>
            <a:picLocks noChangeAspect="1"/>
          </p:cNvPicPr>
          <p:nvPr/>
        </p:nvPicPr>
        <p:blipFill>
          <a:blip r:embed="rId3">
            <a:alphaModFix amt="5000"/>
          </a:blip>
          <a:stretch>
            <a:fillRect/>
          </a:stretch>
        </p:blipFill>
        <p:spPr>
          <a:xfrm>
            <a:off x="5788681" y="729128"/>
            <a:ext cx="7542908" cy="7576884"/>
          </a:xfrm>
          <a:prstGeom prst="rect">
            <a:avLst/>
          </a:prstGeom>
        </p:spPr>
      </p:pic>
      <p:sp>
        <p:nvSpPr>
          <p:cNvPr id="16" name="标题 15"/>
          <p:cNvSpPr>
            <a:spLocks noGrp="1"/>
          </p:cNvSpPr>
          <p:nvPr>
            <p:ph type="title"/>
          </p:nvPr>
        </p:nvSpPr>
        <p:spPr>
          <a:xfrm>
            <a:off x="642389" y="196273"/>
            <a:ext cx="2461029" cy="730249"/>
          </a:xfrm>
        </p:spPr>
        <p:txBody>
          <a:bodyPr>
            <a:normAutofit/>
          </a:bodyPr>
          <a:lstStyle/>
          <a:p>
            <a:r>
              <a:rPr lang="zh-CN" altLang="en-US" dirty="0"/>
              <a:t>汇报大纲</a:t>
            </a:r>
          </a:p>
        </p:txBody>
      </p:sp>
      <p:grpSp>
        <p:nvGrpSpPr>
          <p:cNvPr id="2" name="组合 1">
            <a:extLst>
              <a:ext uri="{FF2B5EF4-FFF2-40B4-BE49-F238E27FC236}">
                <a16:creationId xmlns:a16="http://schemas.microsoft.com/office/drawing/2014/main" id="{FED692CA-5617-4A84-82B8-75E068E188E7}"/>
              </a:ext>
            </a:extLst>
          </p:cNvPr>
          <p:cNvGrpSpPr/>
          <p:nvPr/>
        </p:nvGrpSpPr>
        <p:grpSpPr>
          <a:xfrm>
            <a:off x="1615939" y="2194511"/>
            <a:ext cx="9174859" cy="2725662"/>
            <a:chOff x="3892129" y="1949760"/>
            <a:chExt cx="8618655" cy="2725662"/>
          </a:xfrm>
        </p:grpSpPr>
        <p:grpSp>
          <p:nvGrpSpPr>
            <p:cNvPr id="22" name="组合 21"/>
            <p:cNvGrpSpPr/>
            <p:nvPr/>
          </p:nvGrpSpPr>
          <p:grpSpPr>
            <a:xfrm>
              <a:off x="3892129" y="1949760"/>
              <a:ext cx="4407743" cy="553998"/>
              <a:chOff x="-2765213" y="2403971"/>
              <a:chExt cx="4407743" cy="553998"/>
            </a:xfrm>
          </p:grpSpPr>
          <p:sp>
            <p:nvSpPr>
              <p:cNvPr id="35" name="菱形 34"/>
              <p:cNvSpPr/>
              <p:nvPr/>
            </p:nvSpPr>
            <p:spPr>
              <a:xfrm>
                <a:off x="-2765213" y="2423583"/>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057403" y="2403971"/>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研究背景与核心问题</a:t>
                </a:r>
              </a:p>
            </p:txBody>
          </p:sp>
        </p:grpSp>
        <p:grpSp>
          <p:nvGrpSpPr>
            <p:cNvPr id="23" name="组合 22"/>
            <p:cNvGrpSpPr/>
            <p:nvPr/>
          </p:nvGrpSpPr>
          <p:grpSpPr>
            <a:xfrm>
              <a:off x="3892129" y="2673648"/>
              <a:ext cx="8618655" cy="553998"/>
              <a:chOff x="-2765213" y="3047425"/>
              <a:chExt cx="8618655" cy="553998"/>
            </a:xfrm>
          </p:grpSpPr>
          <p:sp>
            <p:nvSpPr>
              <p:cNvPr id="33" name="菱形 32"/>
              <p:cNvSpPr/>
              <p:nvPr/>
            </p:nvSpPr>
            <p:spPr>
              <a:xfrm>
                <a:off x="-2765213" y="3067037"/>
                <a:ext cx="514774" cy="514774"/>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2057403" y="3047425"/>
                <a:ext cx="7910845" cy="553998"/>
              </a:xfrm>
              <a:prstGeom prst="rect">
                <a:avLst/>
              </a:prstGeom>
              <a:noFill/>
            </p:spPr>
            <p:txBody>
              <a:bodyPr wrap="square" rtlCol="0">
                <a:spAutoFit/>
              </a:bodyPr>
              <a:lstStyle/>
              <a:p>
                <a:r>
                  <a:rPr lang="zh-CN" altLang="en-US" sz="3000" b="1" dirty="0">
                    <a:solidFill>
                      <a:srgbClr val="C00000"/>
                    </a:solidFill>
                    <a:latin typeface="微软雅黑" panose="020B0503020204020204" pitchFamily="34" charset="-122"/>
                    <a:ea typeface="微软雅黑" panose="020B0503020204020204" pitchFamily="34" charset="-122"/>
                  </a:rPr>
                  <a:t>面向动态“用户</a:t>
                </a:r>
                <a:r>
                  <a:rPr lang="en-US" altLang="zh-CN" sz="3000" b="1" dirty="0">
                    <a:solidFill>
                      <a:srgbClr val="C00000"/>
                    </a:solidFill>
                    <a:latin typeface="微软雅黑" panose="020B0503020204020204" pitchFamily="34" charset="-122"/>
                    <a:ea typeface="微软雅黑" panose="020B0503020204020204" pitchFamily="34" charset="-122"/>
                  </a:rPr>
                  <a:t>-</a:t>
                </a:r>
                <a:r>
                  <a:rPr lang="zh-CN" altLang="en-US" sz="3000" b="1" dirty="0">
                    <a:solidFill>
                      <a:srgbClr val="C00000"/>
                    </a:solidFill>
                    <a:latin typeface="微软雅黑" panose="020B0503020204020204" pitchFamily="34" charset="-122"/>
                    <a:ea typeface="微软雅黑" panose="020B0503020204020204" pitchFamily="34" charset="-122"/>
                  </a:rPr>
                  <a:t>服务器”分层架构的自适应卸载</a:t>
                </a:r>
              </a:p>
            </p:txBody>
          </p:sp>
        </p:grpSp>
        <p:grpSp>
          <p:nvGrpSpPr>
            <p:cNvPr id="24" name="组合 23"/>
            <p:cNvGrpSpPr/>
            <p:nvPr/>
          </p:nvGrpSpPr>
          <p:grpSpPr>
            <a:xfrm>
              <a:off x="3892129" y="3397536"/>
              <a:ext cx="8134585" cy="553998"/>
              <a:chOff x="-2765213" y="3690879"/>
              <a:chExt cx="8134585" cy="553998"/>
            </a:xfrm>
          </p:grpSpPr>
          <p:sp>
            <p:nvSpPr>
              <p:cNvPr id="31" name="菱形 30"/>
              <p:cNvSpPr/>
              <p:nvPr/>
            </p:nvSpPr>
            <p:spPr>
              <a:xfrm>
                <a:off x="-2765213" y="3710491"/>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057403" y="3690879"/>
                <a:ext cx="7426775" cy="553998"/>
              </a:xfrm>
              <a:prstGeom prst="rect">
                <a:avLst/>
              </a:prstGeom>
              <a:noFill/>
            </p:spPr>
            <p:txBody>
              <a:bodyPr wrap="square" rtlCol="0">
                <a:spAutoFit/>
              </a:bodyPr>
              <a:lstStyle/>
              <a:p>
                <a:pPr algn="l"/>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面向动态“无服务器”对等架构的协同卸载</a:t>
                </a:r>
              </a:p>
            </p:txBody>
          </p:sp>
        </p:grpSp>
        <p:grpSp>
          <p:nvGrpSpPr>
            <p:cNvPr id="25" name="组合 24"/>
            <p:cNvGrpSpPr/>
            <p:nvPr/>
          </p:nvGrpSpPr>
          <p:grpSpPr>
            <a:xfrm>
              <a:off x="3892129" y="4121424"/>
              <a:ext cx="4407743" cy="553998"/>
              <a:chOff x="-2765213" y="4334333"/>
              <a:chExt cx="4407743" cy="553998"/>
            </a:xfrm>
          </p:grpSpPr>
          <p:sp>
            <p:nvSpPr>
              <p:cNvPr id="29" name="菱形 28"/>
              <p:cNvSpPr/>
              <p:nvPr/>
            </p:nvSpPr>
            <p:spPr>
              <a:xfrm>
                <a:off x="-2765213" y="4353945"/>
                <a:ext cx="514774" cy="514774"/>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4</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057403" y="4334333"/>
                <a:ext cx="3699933" cy="553998"/>
              </a:xfrm>
              <a:prstGeom prst="rect">
                <a:avLst/>
              </a:prstGeom>
              <a:noFill/>
            </p:spPr>
            <p:txBody>
              <a:bodyPr wrap="square" rtlCol="0">
                <a:spAutoFit/>
              </a:bodyPr>
              <a:lstStyle/>
              <a:p>
                <a:r>
                  <a:rPr lang="zh-CN" altLang="en-US" sz="3000" b="1" dirty="0">
                    <a:solidFill>
                      <a:schemeClr val="accent1">
                        <a:lumMod val="50000"/>
                      </a:schemeClr>
                    </a:solidFill>
                    <a:latin typeface="微软雅黑" panose="020B0503020204020204" pitchFamily="34" charset="-122"/>
                    <a:ea typeface="微软雅黑" panose="020B0503020204020204" pitchFamily="34" charset="-122"/>
                  </a:rPr>
                  <a:t>总结与展望</a:t>
                </a:r>
              </a:p>
            </p:txBody>
          </p:sp>
        </p:grpSp>
      </p:grpSp>
      <p:sp>
        <p:nvSpPr>
          <p:cNvPr id="39" name="灯片编号占位符 2">
            <a:extLst>
              <a:ext uri="{FF2B5EF4-FFF2-40B4-BE49-F238E27FC236}">
                <a16:creationId xmlns:a16="http://schemas.microsoft.com/office/drawing/2014/main" id="{B1384A8A-1108-49FF-9C2C-AF040607CA59}"/>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7</a:t>
            </a:fld>
            <a:r>
              <a:rPr lang="en-US" altLang="zh-CN" dirty="0">
                <a:solidFill>
                  <a:schemeClr val="accent1">
                    <a:lumMod val="50000"/>
                  </a:schemeClr>
                </a:solidFill>
              </a:rPr>
              <a:t>/40</a:t>
            </a:r>
            <a:endParaRPr lang="zh-CN" altLang="en-US" dirty="0">
              <a:solidFill>
                <a:schemeClr val="accent1">
                  <a:lumMod val="50000"/>
                </a:schemeClr>
              </a:solidFill>
            </a:endParaRPr>
          </a:p>
        </p:txBody>
      </p:sp>
    </p:spTree>
    <p:extLst>
      <p:ext uri="{BB962C8B-B14F-4D97-AF65-F5344CB8AC3E}">
        <p14:creationId xmlns:p14="http://schemas.microsoft.com/office/powerpoint/2010/main" val="1079995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688030" cy="730249"/>
          </a:xfrm>
        </p:spPr>
        <p:txBody>
          <a:bodyPr>
            <a:normAutofit/>
          </a:bodyPr>
          <a:lstStyle/>
          <a:p>
            <a:r>
              <a:rPr lang="zh-CN" altLang="en-US" dirty="0">
                <a:solidFill>
                  <a:srgbClr val="203864"/>
                </a:solidFill>
              </a:rPr>
              <a:t>研究背景与动机</a:t>
            </a:r>
          </a:p>
        </p:txBody>
      </p:sp>
      <p:sp>
        <p:nvSpPr>
          <p:cNvPr id="16" name="灯片编号占位符 2">
            <a:extLst>
              <a:ext uri="{FF2B5EF4-FFF2-40B4-BE49-F238E27FC236}">
                <a16:creationId xmlns:a16="http://schemas.microsoft.com/office/drawing/2014/main" id="{7F62944E-D6B6-4FF0-8E75-D74F048B23D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8</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7" name="文本框 6">
            <a:extLst>
              <a:ext uri="{FF2B5EF4-FFF2-40B4-BE49-F238E27FC236}">
                <a16:creationId xmlns:a16="http://schemas.microsoft.com/office/drawing/2014/main" id="{FFE42846-6AF8-439F-BD05-DEE5DD311E96}"/>
              </a:ext>
            </a:extLst>
          </p:cNvPr>
          <p:cNvSpPr txBox="1"/>
          <p:nvPr/>
        </p:nvSpPr>
        <p:spPr>
          <a:xfrm>
            <a:off x="6240104" y="1865216"/>
            <a:ext cx="5981184" cy="1015663"/>
          </a:xfrm>
          <a:prstGeom prst="rect">
            <a:avLst/>
          </a:prstGeom>
          <a:noFill/>
        </p:spPr>
        <p:txBody>
          <a:bodyPr wrap="square">
            <a:spAutoFit/>
          </a:bodyPr>
          <a:lstStyle/>
          <a:p>
            <a:pPr marL="285750" indent="-285750">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移动边缘计算为计算资源需求的急剧增长提供了解决方案，允许 </a:t>
            </a:r>
            <a:r>
              <a:rPr lang="en-US" altLang="zh-CN" sz="2000" dirty="0">
                <a:latin typeface="Times New Roman" panose="02020603050405020304" pitchFamily="18" charset="0"/>
                <a:cs typeface="Times New Roman" panose="02020603050405020304" pitchFamily="18" charset="0"/>
              </a:rPr>
              <a:t>MD </a:t>
            </a:r>
            <a:r>
              <a:rPr lang="zh-CN" altLang="en-US" sz="2000" dirty="0">
                <a:latin typeface="Times New Roman" panose="02020603050405020304" pitchFamily="18" charset="0"/>
                <a:cs typeface="Times New Roman" panose="02020603050405020304" pitchFamily="18" charset="0"/>
              </a:rPr>
              <a:t>将计算密集型任务卸载到附近的服务器，从而减轻设备的负载。</a:t>
            </a:r>
          </a:p>
        </p:txBody>
      </p:sp>
      <p:sp>
        <p:nvSpPr>
          <p:cNvPr id="14" name="文本框 13">
            <a:extLst>
              <a:ext uri="{FF2B5EF4-FFF2-40B4-BE49-F238E27FC236}">
                <a16:creationId xmlns:a16="http://schemas.microsoft.com/office/drawing/2014/main" id="{C915D109-2686-4F9E-8C07-54A3EC7CCB72}"/>
              </a:ext>
            </a:extLst>
          </p:cNvPr>
          <p:cNvSpPr txBox="1"/>
          <p:nvPr/>
        </p:nvSpPr>
        <p:spPr>
          <a:xfrm>
            <a:off x="6240104" y="3339893"/>
            <a:ext cx="5951896" cy="707886"/>
          </a:xfrm>
          <a:prstGeom prst="rect">
            <a:avLst/>
          </a:prstGeom>
          <a:noFill/>
        </p:spPr>
        <p:txBody>
          <a:bodyPr wrap="square">
            <a:spAutoFit/>
          </a:bodyPr>
          <a:lstStyle/>
          <a:p>
            <a:pPr marL="285750" indent="-285750" algn="l">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任务卸载策略平衡资源需求与网络约束，是优化</a:t>
            </a:r>
            <a:r>
              <a:rPr lang="en-US" altLang="zh-CN" sz="2000" dirty="0">
                <a:latin typeface="Times New Roman" panose="02020603050405020304" pitchFamily="18" charset="0"/>
                <a:cs typeface="Times New Roman" panose="02020603050405020304" pitchFamily="18" charset="0"/>
              </a:rPr>
              <a:t>MEC</a:t>
            </a:r>
            <a:r>
              <a:rPr lang="zh-CN" altLang="en-US" sz="2000" dirty="0">
                <a:latin typeface="Times New Roman" panose="02020603050405020304" pitchFamily="18" charset="0"/>
                <a:cs typeface="Times New Roman" panose="02020603050405020304" pitchFamily="18" charset="0"/>
              </a:rPr>
              <a:t>系统服务质量的关键。</a:t>
            </a:r>
          </a:p>
        </p:txBody>
      </p:sp>
      <p:sp>
        <p:nvSpPr>
          <p:cNvPr id="10" name="箭头: 左右 9">
            <a:extLst>
              <a:ext uri="{FF2B5EF4-FFF2-40B4-BE49-F238E27FC236}">
                <a16:creationId xmlns:a16="http://schemas.microsoft.com/office/drawing/2014/main" id="{7C3F66B9-60CF-4AA8-8CE1-94F21EA7B391}"/>
              </a:ext>
            </a:extLst>
          </p:cNvPr>
          <p:cNvSpPr/>
          <p:nvPr/>
        </p:nvSpPr>
        <p:spPr>
          <a:xfrm rot="4367110">
            <a:off x="2910232" y="3666409"/>
            <a:ext cx="895582" cy="104146"/>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0" name="箭头: 左右 19">
            <a:extLst>
              <a:ext uri="{FF2B5EF4-FFF2-40B4-BE49-F238E27FC236}">
                <a16:creationId xmlns:a16="http://schemas.microsoft.com/office/drawing/2014/main" id="{CFD0B9E4-9A1D-4815-AFD6-CA74E209AE62}"/>
              </a:ext>
            </a:extLst>
          </p:cNvPr>
          <p:cNvSpPr/>
          <p:nvPr/>
        </p:nvSpPr>
        <p:spPr>
          <a:xfrm rot="7110393">
            <a:off x="3419612" y="3720453"/>
            <a:ext cx="890880" cy="979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pic>
        <p:nvPicPr>
          <p:cNvPr id="21" name="图形 20" descr="问号 纯色填充">
            <a:extLst>
              <a:ext uri="{FF2B5EF4-FFF2-40B4-BE49-F238E27FC236}">
                <a16:creationId xmlns:a16="http://schemas.microsoft.com/office/drawing/2014/main" id="{5E63C4D1-A0F9-4387-AA9E-BDE25AF23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34658">
            <a:off x="3313466" y="4499393"/>
            <a:ext cx="914400" cy="914400"/>
          </a:xfrm>
          <a:prstGeom prst="rect">
            <a:avLst/>
          </a:prstGeom>
        </p:spPr>
      </p:pic>
      <p:sp>
        <p:nvSpPr>
          <p:cNvPr id="22" name="文本框 21">
            <a:extLst>
              <a:ext uri="{FF2B5EF4-FFF2-40B4-BE49-F238E27FC236}">
                <a16:creationId xmlns:a16="http://schemas.microsoft.com/office/drawing/2014/main" id="{90160412-708D-48CF-8CB9-971023797382}"/>
              </a:ext>
            </a:extLst>
          </p:cNvPr>
          <p:cNvSpPr txBox="1"/>
          <p:nvPr/>
        </p:nvSpPr>
        <p:spPr>
          <a:xfrm>
            <a:off x="793869" y="5390399"/>
            <a:ext cx="5174907" cy="338554"/>
          </a:xfrm>
          <a:prstGeom prst="rect">
            <a:avLst/>
          </a:prstGeom>
          <a:noFill/>
        </p:spPr>
        <p:txBody>
          <a:bodyPr wrap="square" rtlCol="0">
            <a:spAutoFit/>
          </a:bodyPr>
          <a:lstStyle/>
          <a:p>
            <a:r>
              <a:rPr lang="zh-CN" altLang="en-US" sz="1600" b="1" dirty="0">
                <a:latin typeface="Times New Roman" panose="02020603050405020304" pitchFamily="18" charset="0"/>
                <a:cs typeface="Times New Roman" panose="02020603050405020304" pitchFamily="18" charset="0"/>
              </a:rPr>
              <a:t>复杂网络中，如何为每个移动设备选择边缘服务器？</a:t>
            </a:r>
          </a:p>
        </p:txBody>
      </p:sp>
      <p:sp>
        <p:nvSpPr>
          <p:cNvPr id="23" name="矩形: 圆角 22">
            <a:extLst>
              <a:ext uri="{FF2B5EF4-FFF2-40B4-BE49-F238E27FC236}">
                <a16:creationId xmlns:a16="http://schemas.microsoft.com/office/drawing/2014/main" id="{883860A0-876C-4D7E-BAA5-6BCB46F486BD}"/>
              </a:ext>
            </a:extLst>
          </p:cNvPr>
          <p:cNvSpPr/>
          <p:nvPr/>
        </p:nvSpPr>
        <p:spPr>
          <a:xfrm>
            <a:off x="793869" y="5390398"/>
            <a:ext cx="5198477" cy="41799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642E190E-EF44-439E-8FC4-FA65C9DCBD5A}"/>
              </a:ext>
            </a:extLst>
          </p:cNvPr>
          <p:cNvSpPr txBox="1"/>
          <p:nvPr/>
        </p:nvSpPr>
        <p:spPr>
          <a:xfrm>
            <a:off x="6317496" y="4744068"/>
            <a:ext cx="5981184" cy="707886"/>
          </a:xfrm>
          <a:prstGeom prst="rect">
            <a:avLst/>
          </a:prstGeom>
          <a:noFill/>
        </p:spPr>
        <p:txBody>
          <a:bodyPr wrap="square">
            <a:spAutoFit/>
          </a:bodyPr>
          <a:lstStyle/>
          <a:p>
            <a:pPr marL="285750" indent="-285750" algn="l">
              <a:buFont typeface="Wingdings" panose="05000000000000000000" pitchFamily="2" charset="2"/>
              <a:buChar char="p"/>
            </a:pPr>
            <a:r>
              <a:rPr lang="zh-CN" altLang="en-US" sz="2000" dirty="0">
                <a:latin typeface="Times New Roman" panose="02020603050405020304" pitchFamily="18" charset="0"/>
                <a:cs typeface="Times New Roman" panose="02020603050405020304" pitchFamily="18" charset="0"/>
              </a:rPr>
              <a:t>一些先前的研究重点关注具有多个 </a:t>
            </a:r>
            <a:r>
              <a:rPr lang="en-US" altLang="zh-CN" sz="2000" dirty="0">
                <a:latin typeface="Times New Roman" panose="02020603050405020304" pitchFamily="18" charset="0"/>
                <a:cs typeface="Times New Roman" panose="02020603050405020304" pitchFamily="18" charset="0"/>
              </a:rPr>
              <a:t>MD </a:t>
            </a:r>
            <a:r>
              <a:rPr lang="zh-CN" altLang="en-US" sz="2000" dirty="0">
                <a:latin typeface="Times New Roman" panose="02020603050405020304" pitchFamily="18" charset="0"/>
                <a:cs typeface="Times New Roman" panose="02020603050405020304" pitchFamily="18" charset="0"/>
              </a:rPr>
              <a:t>和多个服务器的复杂场景</a:t>
            </a:r>
          </a:p>
        </p:txBody>
      </p:sp>
      <p:pic>
        <p:nvPicPr>
          <p:cNvPr id="27" name="Picture 2">
            <a:extLst>
              <a:ext uri="{FF2B5EF4-FFF2-40B4-BE49-F238E27FC236}">
                <a16:creationId xmlns:a16="http://schemas.microsoft.com/office/drawing/2014/main" id="{C6777AC9-D959-4255-B522-2205B9652A51}"/>
              </a:ext>
            </a:extLst>
          </p:cNvPr>
          <p:cNvPicPr>
            <a:picLocks noChangeAspect="1" noChangeArrowheads="1"/>
          </p:cNvPicPr>
          <p:nvPr/>
        </p:nvPicPr>
        <p:blipFill rotWithShape="1">
          <a:blip r:embed="rId5">
            <a:clrChange>
              <a:clrFrom>
                <a:srgbClr val="51C3F9"/>
              </a:clrFrom>
              <a:clrTo>
                <a:srgbClr val="51C3F9">
                  <a:alpha val="0"/>
                </a:srgbClr>
              </a:clrTo>
            </a:clrChange>
            <a:extLst>
              <a:ext uri="{28A0092B-C50C-407E-A947-70E740481C1C}">
                <a14:useLocalDpi xmlns:a14="http://schemas.microsoft.com/office/drawing/2010/main" val="0"/>
              </a:ext>
            </a:extLst>
          </a:blip>
          <a:srcRect l="50172" t="43724" r="41802" b="43376"/>
          <a:stretch/>
        </p:blipFill>
        <p:spPr bwMode="auto">
          <a:xfrm>
            <a:off x="3002028" y="2837446"/>
            <a:ext cx="462401" cy="4172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0129B39B-5E5A-4965-9845-B400D916FEEB}"/>
              </a:ext>
            </a:extLst>
          </p:cNvPr>
          <p:cNvPicPr>
            <a:picLocks noChangeAspect="1" noChangeArrowheads="1"/>
          </p:cNvPicPr>
          <p:nvPr/>
        </p:nvPicPr>
        <p:blipFill rotWithShape="1">
          <a:blip r:embed="rId5">
            <a:clrChange>
              <a:clrFrom>
                <a:srgbClr val="51C3F9"/>
              </a:clrFrom>
              <a:clrTo>
                <a:srgbClr val="51C3F9">
                  <a:alpha val="0"/>
                </a:srgbClr>
              </a:clrTo>
            </a:clrChange>
            <a:extLst>
              <a:ext uri="{28A0092B-C50C-407E-A947-70E740481C1C}">
                <a14:useLocalDpi xmlns:a14="http://schemas.microsoft.com/office/drawing/2010/main" val="0"/>
              </a:ext>
            </a:extLst>
          </a:blip>
          <a:srcRect l="24072" t="74972" r="-266" b="-909"/>
          <a:stretch/>
        </p:blipFill>
        <p:spPr bwMode="auto">
          <a:xfrm>
            <a:off x="1409462" y="3905064"/>
            <a:ext cx="4389736" cy="8390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47DB87A9-798A-43C5-8932-845C0C31486C}"/>
              </a:ext>
            </a:extLst>
          </p:cNvPr>
          <p:cNvPicPr>
            <a:picLocks noChangeAspect="1" noChangeArrowheads="1"/>
          </p:cNvPicPr>
          <p:nvPr/>
        </p:nvPicPr>
        <p:blipFill rotWithShape="1">
          <a:blip r:embed="rId5">
            <a:clrChange>
              <a:clrFrom>
                <a:srgbClr val="51C3F9"/>
              </a:clrFrom>
              <a:clrTo>
                <a:srgbClr val="51C3F9">
                  <a:alpha val="0"/>
                </a:srgbClr>
              </a:clrTo>
            </a:clrChange>
            <a:extLst>
              <a:ext uri="{28A0092B-C50C-407E-A947-70E740481C1C}">
                <a14:useLocalDpi xmlns:a14="http://schemas.microsoft.com/office/drawing/2010/main" val="0"/>
              </a:ext>
            </a:extLst>
          </a:blip>
          <a:srcRect l="50172" t="43724" r="41802" b="43376"/>
          <a:stretch/>
        </p:blipFill>
        <p:spPr bwMode="auto">
          <a:xfrm>
            <a:off x="3874745" y="2911201"/>
            <a:ext cx="462401" cy="4172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518623BF-0B9F-4BBE-9784-CDF6894ABB76}"/>
              </a:ext>
            </a:extLst>
          </p:cNvPr>
          <p:cNvPicPr>
            <a:picLocks noChangeAspect="1" noChangeArrowheads="1"/>
          </p:cNvPicPr>
          <p:nvPr/>
        </p:nvPicPr>
        <p:blipFill rotWithShape="1">
          <a:blip r:embed="rId5">
            <a:clrChange>
              <a:clrFrom>
                <a:srgbClr val="51C3F9"/>
              </a:clrFrom>
              <a:clrTo>
                <a:srgbClr val="51C3F9">
                  <a:alpha val="0"/>
                </a:srgbClr>
              </a:clrTo>
            </a:clrChange>
            <a:extLst>
              <a:ext uri="{28A0092B-C50C-407E-A947-70E740481C1C}">
                <a14:useLocalDpi xmlns:a14="http://schemas.microsoft.com/office/drawing/2010/main" val="0"/>
              </a:ext>
            </a:extLst>
          </a:blip>
          <a:srcRect l="50172" t="43724" r="41802" b="43376"/>
          <a:stretch/>
        </p:blipFill>
        <p:spPr bwMode="auto">
          <a:xfrm>
            <a:off x="5302710" y="2813340"/>
            <a:ext cx="462401" cy="417256"/>
          </a:xfrm>
          <a:prstGeom prst="rect">
            <a:avLst/>
          </a:prstGeom>
          <a:noFill/>
          <a:extLst>
            <a:ext uri="{909E8E84-426E-40DD-AFC4-6F175D3DCCD1}">
              <a14:hiddenFill xmlns:a14="http://schemas.microsoft.com/office/drawing/2010/main">
                <a:solidFill>
                  <a:srgbClr val="FFFFFF"/>
                </a:solidFill>
              </a14:hiddenFill>
            </a:ext>
          </a:extLst>
        </p:spPr>
      </p:pic>
      <p:sp>
        <p:nvSpPr>
          <p:cNvPr id="31" name="箭头: 左右 30">
            <a:extLst>
              <a:ext uri="{FF2B5EF4-FFF2-40B4-BE49-F238E27FC236}">
                <a16:creationId xmlns:a16="http://schemas.microsoft.com/office/drawing/2014/main" id="{1561F3C3-BD99-4C6D-B005-8DF985A6CED3}"/>
              </a:ext>
            </a:extLst>
          </p:cNvPr>
          <p:cNvSpPr/>
          <p:nvPr/>
        </p:nvSpPr>
        <p:spPr>
          <a:xfrm rot="7110393">
            <a:off x="4804511" y="3538754"/>
            <a:ext cx="890880" cy="979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pic>
        <p:nvPicPr>
          <p:cNvPr id="32" name="Picture 2">
            <a:extLst>
              <a:ext uri="{FF2B5EF4-FFF2-40B4-BE49-F238E27FC236}">
                <a16:creationId xmlns:a16="http://schemas.microsoft.com/office/drawing/2014/main" id="{228E1262-DAE4-4451-947E-F523C84E839C}"/>
              </a:ext>
            </a:extLst>
          </p:cNvPr>
          <p:cNvPicPr>
            <a:picLocks noChangeAspect="1" noChangeArrowheads="1"/>
          </p:cNvPicPr>
          <p:nvPr/>
        </p:nvPicPr>
        <p:blipFill rotWithShape="1">
          <a:blip r:embed="rId5">
            <a:clrChange>
              <a:clrFrom>
                <a:srgbClr val="51C3F9"/>
              </a:clrFrom>
              <a:clrTo>
                <a:srgbClr val="51C3F9">
                  <a:alpha val="0"/>
                </a:srgbClr>
              </a:clrTo>
            </a:clrChange>
            <a:extLst>
              <a:ext uri="{28A0092B-C50C-407E-A947-70E740481C1C}">
                <a14:useLocalDpi xmlns:a14="http://schemas.microsoft.com/office/drawing/2010/main" val="0"/>
              </a:ext>
            </a:extLst>
          </a:blip>
          <a:srcRect l="50172" t="43724" r="41802" b="43376"/>
          <a:stretch/>
        </p:blipFill>
        <p:spPr bwMode="auto">
          <a:xfrm>
            <a:off x="4552621" y="2718022"/>
            <a:ext cx="462401" cy="417256"/>
          </a:xfrm>
          <a:prstGeom prst="rect">
            <a:avLst/>
          </a:prstGeom>
          <a:noFill/>
          <a:extLst>
            <a:ext uri="{909E8E84-426E-40DD-AFC4-6F175D3DCCD1}">
              <a14:hiddenFill xmlns:a14="http://schemas.microsoft.com/office/drawing/2010/main">
                <a:solidFill>
                  <a:srgbClr val="FFFFFF"/>
                </a:solidFill>
              </a14:hiddenFill>
            </a:ext>
          </a:extLst>
        </p:spPr>
      </p:pic>
      <p:sp>
        <p:nvSpPr>
          <p:cNvPr id="33" name="箭头: 左右 32">
            <a:extLst>
              <a:ext uri="{FF2B5EF4-FFF2-40B4-BE49-F238E27FC236}">
                <a16:creationId xmlns:a16="http://schemas.microsoft.com/office/drawing/2014/main" id="{7A9488EF-08F9-4535-BCFD-1D5A97DAE462}"/>
              </a:ext>
            </a:extLst>
          </p:cNvPr>
          <p:cNvSpPr/>
          <p:nvPr/>
        </p:nvSpPr>
        <p:spPr>
          <a:xfrm rot="7110393">
            <a:off x="4087503" y="3443020"/>
            <a:ext cx="890880" cy="979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4" name="箭头: 左右 33">
            <a:extLst>
              <a:ext uri="{FF2B5EF4-FFF2-40B4-BE49-F238E27FC236}">
                <a16:creationId xmlns:a16="http://schemas.microsoft.com/office/drawing/2014/main" id="{33D1D68A-842A-4DAA-B4E8-41945356B5CF}"/>
              </a:ext>
            </a:extLst>
          </p:cNvPr>
          <p:cNvSpPr/>
          <p:nvPr/>
        </p:nvSpPr>
        <p:spPr>
          <a:xfrm rot="5135448">
            <a:off x="4430206" y="3535652"/>
            <a:ext cx="895582" cy="104146"/>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pic>
        <p:nvPicPr>
          <p:cNvPr id="35" name="Picture 2">
            <a:extLst>
              <a:ext uri="{FF2B5EF4-FFF2-40B4-BE49-F238E27FC236}">
                <a16:creationId xmlns:a16="http://schemas.microsoft.com/office/drawing/2014/main" id="{4C130B8F-F969-412E-BF32-13C1E651028F}"/>
              </a:ext>
            </a:extLst>
          </p:cNvPr>
          <p:cNvPicPr>
            <a:picLocks noChangeAspect="1" noChangeArrowheads="1"/>
          </p:cNvPicPr>
          <p:nvPr/>
        </p:nvPicPr>
        <p:blipFill rotWithShape="1">
          <a:blip r:embed="rId5">
            <a:clrChange>
              <a:clrFrom>
                <a:srgbClr val="51C3F9"/>
              </a:clrFrom>
              <a:clrTo>
                <a:srgbClr val="51C3F9">
                  <a:alpha val="0"/>
                </a:srgbClr>
              </a:clrTo>
            </a:clrChange>
            <a:extLst>
              <a:ext uri="{28A0092B-C50C-407E-A947-70E740481C1C}">
                <a14:useLocalDpi xmlns:a14="http://schemas.microsoft.com/office/drawing/2010/main" val="0"/>
              </a:ext>
            </a:extLst>
          </a:blip>
          <a:srcRect l="50172" t="43724" r="41802" b="43376"/>
          <a:stretch/>
        </p:blipFill>
        <p:spPr bwMode="auto">
          <a:xfrm>
            <a:off x="1361614" y="2758268"/>
            <a:ext cx="462401" cy="417256"/>
          </a:xfrm>
          <a:prstGeom prst="rect">
            <a:avLst/>
          </a:prstGeom>
          <a:noFill/>
          <a:extLst>
            <a:ext uri="{909E8E84-426E-40DD-AFC4-6F175D3DCCD1}">
              <a14:hiddenFill xmlns:a14="http://schemas.microsoft.com/office/drawing/2010/main">
                <a:solidFill>
                  <a:srgbClr val="FFFFFF"/>
                </a:solidFill>
              </a14:hiddenFill>
            </a:ext>
          </a:extLst>
        </p:spPr>
      </p:pic>
      <p:sp>
        <p:nvSpPr>
          <p:cNvPr id="36" name="箭头: 左右 35">
            <a:extLst>
              <a:ext uri="{FF2B5EF4-FFF2-40B4-BE49-F238E27FC236}">
                <a16:creationId xmlns:a16="http://schemas.microsoft.com/office/drawing/2014/main" id="{8E47BFA4-C366-4789-A85F-FFED26FA71D8}"/>
              </a:ext>
            </a:extLst>
          </p:cNvPr>
          <p:cNvSpPr/>
          <p:nvPr/>
        </p:nvSpPr>
        <p:spPr>
          <a:xfrm rot="4367110">
            <a:off x="1271989" y="3555820"/>
            <a:ext cx="895582" cy="104146"/>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37" name="箭头: 左右 36">
            <a:extLst>
              <a:ext uri="{FF2B5EF4-FFF2-40B4-BE49-F238E27FC236}">
                <a16:creationId xmlns:a16="http://schemas.microsoft.com/office/drawing/2014/main" id="{627BB704-3D8A-45FB-BEDD-1F52BFB23955}"/>
              </a:ext>
            </a:extLst>
          </p:cNvPr>
          <p:cNvSpPr/>
          <p:nvPr/>
        </p:nvSpPr>
        <p:spPr>
          <a:xfrm rot="6143445">
            <a:off x="1738646" y="3404456"/>
            <a:ext cx="895582" cy="104146"/>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pic>
        <p:nvPicPr>
          <p:cNvPr id="38" name="Picture 2">
            <a:extLst>
              <a:ext uri="{FF2B5EF4-FFF2-40B4-BE49-F238E27FC236}">
                <a16:creationId xmlns:a16="http://schemas.microsoft.com/office/drawing/2014/main" id="{C5A26744-B18B-4480-97AE-A4EFD65EE460}"/>
              </a:ext>
            </a:extLst>
          </p:cNvPr>
          <p:cNvPicPr>
            <a:picLocks noChangeAspect="1" noChangeArrowheads="1"/>
          </p:cNvPicPr>
          <p:nvPr/>
        </p:nvPicPr>
        <p:blipFill rotWithShape="1">
          <a:blip r:embed="rId5">
            <a:clrChange>
              <a:clrFrom>
                <a:srgbClr val="51C3F9"/>
              </a:clrFrom>
              <a:clrTo>
                <a:srgbClr val="51C3F9">
                  <a:alpha val="0"/>
                </a:srgbClr>
              </a:clrTo>
            </a:clrChange>
            <a:extLst>
              <a:ext uri="{28A0092B-C50C-407E-A947-70E740481C1C}">
                <a14:useLocalDpi xmlns:a14="http://schemas.microsoft.com/office/drawing/2010/main" val="0"/>
              </a:ext>
            </a:extLst>
          </a:blip>
          <a:srcRect l="50172" t="43724" r="41802" b="43376"/>
          <a:stretch/>
        </p:blipFill>
        <p:spPr bwMode="auto">
          <a:xfrm>
            <a:off x="2076140" y="2590738"/>
            <a:ext cx="462401" cy="417256"/>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01BFCA93-C630-44EB-8AD5-321FE812ABA0}"/>
              </a:ext>
            </a:extLst>
          </p:cNvPr>
          <p:cNvSpPr txBox="1"/>
          <p:nvPr/>
        </p:nvSpPr>
        <p:spPr>
          <a:xfrm>
            <a:off x="-16293" y="2388202"/>
            <a:ext cx="1800493" cy="369332"/>
          </a:xfrm>
          <a:prstGeom prst="rect">
            <a:avLst/>
          </a:prstGeom>
          <a:noFill/>
        </p:spPr>
        <p:txBody>
          <a:bodyPr wrap="none" rtlCol="0">
            <a:spAutoFit/>
          </a:bodyPr>
          <a:lstStyle/>
          <a:p>
            <a:r>
              <a:rPr lang="zh-CN" altLang="en-US" b="1" dirty="0">
                <a:solidFill>
                  <a:schemeClr val="accent1">
                    <a:lumMod val="50000"/>
                  </a:schemeClr>
                </a:solidFill>
              </a:rPr>
              <a:t>边缘服务器节点</a:t>
            </a:r>
          </a:p>
        </p:txBody>
      </p:sp>
      <p:sp>
        <p:nvSpPr>
          <p:cNvPr id="40" name="文本框 39">
            <a:extLst>
              <a:ext uri="{FF2B5EF4-FFF2-40B4-BE49-F238E27FC236}">
                <a16:creationId xmlns:a16="http://schemas.microsoft.com/office/drawing/2014/main" id="{03511089-2DAC-4142-B6DE-D4D03BEF9E9D}"/>
              </a:ext>
            </a:extLst>
          </p:cNvPr>
          <p:cNvSpPr txBox="1"/>
          <p:nvPr/>
        </p:nvSpPr>
        <p:spPr>
          <a:xfrm>
            <a:off x="36306" y="4606684"/>
            <a:ext cx="1107996" cy="369332"/>
          </a:xfrm>
          <a:prstGeom prst="rect">
            <a:avLst/>
          </a:prstGeom>
          <a:noFill/>
        </p:spPr>
        <p:txBody>
          <a:bodyPr wrap="none" rtlCol="0">
            <a:spAutoFit/>
          </a:bodyPr>
          <a:lstStyle/>
          <a:p>
            <a:r>
              <a:rPr lang="zh-CN" altLang="en-US" b="1" dirty="0">
                <a:solidFill>
                  <a:schemeClr val="accent1">
                    <a:lumMod val="50000"/>
                  </a:schemeClr>
                </a:solidFill>
              </a:rPr>
              <a:t>移动设备</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614680" y="203200"/>
            <a:ext cx="4136614" cy="730249"/>
          </a:xfrm>
        </p:spPr>
        <p:txBody>
          <a:bodyPr>
            <a:normAutofit/>
          </a:bodyPr>
          <a:lstStyle/>
          <a:p>
            <a:r>
              <a:rPr lang="zh-CN" altLang="en-US" dirty="0">
                <a:solidFill>
                  <a:srgbClr val="203864"/>
                </a:solidFill>
              </a:rPr>
              <a:t>研究背景与动机</a:t>
            </a:r>
          </a:p>
        </p:txBody>
      </p:sp>
      <p:sp>
        <p:nvSpPr>
          <p:cNvPr id="16" name="灯片编号占位符 2">
            <a:extLst>
              <a:ext uri="{FF2B5EF4-FFF2-40B4-BE49-F238E27FC236}">
                <a16:creationId xmlns:a16="http://schemas.microsoft.com/office/drawing/2014/main" id="{7F62944E-D6B6-4FF0-8E75-D74F048B23DA}"/>
              </a:ext>
            </a:extLst>
          </p:cNvPr>
          <p:cNvSpPr>
            <a:spLocks noGrp="1"/>
          </p:cNvSpPr>
          <p:nvPr>
            <p:ph type="sldNum" sz="quarter" idx="10"/>
          </p:nvPr>
        </p:nvSpPr>
        <p:spPr>
          <a:xfrm>
            <a:off x="9360000" y="6480000"/>
            <a:ext cx="2743200" cy="365125"/>
          </a:xfrm>
        </p:spPr>
        <p:txBody>
          <a:bodyPr/>
          <a:lstStyle/>
          <a:p>
            <a:fld id="{54B3F8C3-4D34-464E-BB5A-60724E4C6E9F}" type="slidenum">
              <a:rPr lang="zh-CN" altLang="en-US" smtClean="0">
                <a:solidFill>
                  <a:schemeClr val="accent1">
                    <a:lumMod val="50000"/>
                  </a:schemeClr>
                </a:solidFill>
              </a:rPr>
              <a:t>9</a:t>
            </a:fld>
            <a:r>
              <a:rPr lang="en-US" altLang="zh-CN" dirty="0">
                <a:solidFill>
                  <a:schemeClr val="accent1">
                    <a:lumMod val="50000"/>
                  </a:schemeClr>
                </a:solidFill>
              </a:rPr>
              <a:t>/40</a:t>
            </a:r>
            <a:endParaRPr lang="zh-CN" altLang="en-US" dirty="0">
              <a:solidFill>
                <a:schemeClr val="accent1">
                  <a:lumMod val="50000"/>
                </a:schemeClr>
              </a:solidFill>
            </a:endParaRPr>
          </a:p>
        </p:txBody>
      </p:sp>
      <p:sp>
        <p:nvSpPr>
          <p:cNvPr id="10" name="文本框 9">
            <a:extLst>
              <a:ext uri="{FF2B5EF4-FFF2-40B4-BE49-F238E27FC236}">
                <a16:creationId xmlns:a16="http://schemas.microsoft.com/office/drawing/2014/main" id="{577404A5-4A4D-4E7B-99EC-4933D5C97400}"/>
              </a:ext>
            </a:extLst>
          </p:cNvPr>
          <p:cNvSpPr txBox="1"/>
          <p:nvPr/>
        </p:nvSpPr>
        <p:spPr>
          <a:xfrm>
            <a:off x="1151704" y="1657757"/>
            <a:ext cx="10154581" cy="584775"/>
          </a:xfrm>
          <a:prstGeom prst="rect">
            <a:avLst/>
          </a:prstGeom>
          <a:noFill/>
        </p:spPr>
        <p:txBody>
          <a:bodyPr wrap="square">
            <a:spAutoFit/>
          </a:bodyPr>
          <a:lstStyle/>
          <a:p>
            <a:pPr marL="285750" indent="-285750">
              <a:buFont typeface="Wingdings" panose="05000000000000000000" pitchFamily="2" charset="2"/>
              <a:buChar char="p"/>
            </a:pPr>
            <a:r>
              <a:rPr lang="zh-CN" altLang="en-US" sz="1600" dirty="0">
                <a:latin typeface="华文中宋" panose="02010600040101010101" pitchFamily="2" charset="-122"/>
                <a:ea typeface="华文中宋" panose="02010600040101010101" pitchFamily="2" charset="-122"/>
                <a:cs typeface="Times New Roman" panose="02020603050405020304" pitchFamily="18" charset="0"/>
              </a:rPr>
              <a:t>由于神经网络的特性，基于深度学习和强化学习的算法通常采用具有</a:t>
            </a:r>
            <a:r>
              <a:rPr lang="zh-CN" altLang="en-US" sz="16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固定维度输入层</a:t>
            </a:r>
            <a:r>
              <a:rPr lang="zh-CN" altLang="en-US" sz="1600" dirty="0">
                <a:latin typeface="华文中宋" panose="02010600040101010101" pitchFamily="2" charset="-122"/>
                <a:ea typeface="华文中宋" panose="02010600040101010101" pitchFamily="2" charset="-122"/>
                <a:cs typeface="Times New Roman" panose="02020603050405020304" pitchFamily="18" charset="0"/>
              </a:rPr>
              <a:t>和</a:t>
            </a:r>
            <a:r>
              <a:rPr lang="zh-CN" altLang="en-US" sz="1600"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rPr>
              <a:t>固定维度输出层</a:t>
            </a:r>
            <a:r>
              <a:rPr lang="zh-CN" altLang="en-US" sz="1600" dirty="0">
                <a:latin typeface="华文中宋" panose="02010600040101010101" pitchFamily="2" charset="-122"/>
                <a:ea typeface="华文中宋" panose="02010600040101010101" pitchFamily="2" charset="-122"/>
                <a:cs typeface="Times New Roman" panose="02020603050405020304" pitchFamily="18" charset="0"/>
              </a:rPr>
              <a:t>的神经网络</a:t>
            </a:r>
            <a:endParaRPr lang="zh-CN" altLang="en-US" b="1" dirty="0">
              <a:solidFill>
                <a:srgbClr val="C0000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98" name="文本框 197">
            <a:extLst>
              <a:ext uri="{FF2B5EF4-FFF2-40B4-BE49-F238E27FC236}">
                <a16:creationId xmlns:a16="http://schemas.microsoft.com/office/drawing/2014/main" id="{A69FEF25-61C8-4BB7-8214-3E19A9B9A75F}"/>
              </a:ext>
            </a:extLst>
          </p:cNvPr>
          <p:cNvSpPr txBox="1"/>
          <p:nvPr/>
        </p:nvSpPr>
        <p:spPr>
          <a:xfrm>
            <a:off x="1134898" y="979778"/>
            <a:ext cx="10257974" cy="338554"/>
          </a:xfrm>
          <a:prstGeom prst="rect">
            <a:avLst/>
          </a:prstGeom>
          <a:noFill/>
        </p:spPr>
        <p:txBody>
          <a:bodyPr wrap="square">
            <a:spAutoFit/>
          </a:bodyPr>
          <a:lstStyle/>
          <a:p>
            <a:pPr marL="285750" indent="-285750" algn="l">
              <a:buFont typeface="Wingdings" panose="05000000000000000000" pitchFamily="2" charset="2"/>
              <a:buChar char="p"/>
            </a:pPr>
            <a:r>
              <a:rPr lang="zh-CN" altLang="en-US" sz="1600" dirty="0">
                <a:latin typeface="华文中宋" panose="02010600040101010101" pitchFamily="2" charset="-122"/>
                <a:ea typeface="华文中宋" panose="02010600040101010101" pitchFamily="2" charset="-122"/>
                <a:cs typeface="Times New Roman" panose="02020603050405020304" pitchFamily="18" charset="0"/>
              </a:rPr>
              <a:t>深度学习（</a:t>
            </a:r>
            <a:r>
              <a:rPr lang="en-US" altLang="zh-CN" sz="1600" dirty="0">
                <a:latin typeface="华文中宋" panose="02010600040101010101" pitchFamily="2" charset="-122"/>
                <a:ea typeface="华文中宋" panose="02010600040101010101" pitchFamily="2" charset="-122"/>
                <a:cs typeface="Times New Roman" panose="02020603050405020304" pitchFamily="18" charset="0"/>
              </a:rPr>
              <a:t>DL</a:t>
            </a:r>
            <a:r>
              <a:rPr lang="zh-CN" altLang="en-US" sz="1600" dirty="0">
                <a:latin typeface="华文中宋" panose="02010600040101010101" pitchFamily="2" charset="-122"/>
                <a:ea typeface="华文中宋" panose="02010600040101010101" pitchFamily="2" charset="-122"/>
                <a:cs typeface="Times New Roman" panose="02020603050405020304" pitchFamily="18" charset="0"/>
              </a:rPr>
              <a:t>）和强化学习（</a:t>
            </a:r>
            <a:r>
              <a:rPr lang="en-US" altLang="zh-CN" sz="1600" dirty="0">
                <a:latin typeface="华文中宋" panose="02010600040101010101" pitchFamily="2" charset="-122"/>
                <a:ea typeface="华文中宋" panose="02010600040101010101" pitchFamily="2" charset="-122"/>
                <a:cs typeface="Times New Roman" panose="02020603050405020304" pitchFamily="18" charset="0"/>
              </a:rPr>
              <a:t>RL</a:t>
            </a:r>
            <a:r>
              <a:rPr lang="zh-CN" altLang="en-US" sz="1600" dirty="0">
                <a:latin typeface="华文中宋" panose="02010600040101010101" pitchFamily="2" charset="-122"/>
                <a:ea typeface="华文中宋" panose="02010600040101010101" pitchFamily="2" charset="-122"/>
                <a:cs typeface="Times New Roman" panose="02020603050405020304" pitchFamily="18" charset="0"/>
              </a:rPr>
              <a:t>）在</a:t>
            </a:r>
            <a:r>
              <a:rPr lang="en-US" altLang="zh-CN" sz="1600" dirty="0">
                <a:latin typeface="华文中宋" panose="02010600040101010101" pitchFamily="2" charset="-122"/>
                <a:ea typeface="华文中宋" panose="02010600040101010101" pitchFamily="2" charset="-122"/>
                <a:cs typeface="Times New Roman" panose="02020603050405020304" pitchFamily="18" charset="0"/>
              </a:rPr>
              <a:t>MEC</a:t>
            </a:r>
            <a:r>
              <a:rPr lang="zh-CN" altLang="en-US" sz="1600" dirty="0">
                <a:latin typeface="华文中宋" panose="02010600040101010101" pitchFamily="2" charset="-122"/>
                <a:ea typeface="华文中宋" panose="02010600040101010101" pitchFamily="2" charset="-122"/>
                <a:cs typeface="Times New Roman" panose="02020603050405020304" pitchFamily="18" charset="0"/>
              </a:rPr>
              <a:t>任务（包括任务卸载）中表现出高效率、低复杂度和分布式执行</a:t>
            </a:r>
          </a:p>
        </p:txBody>
      </p:sp>
      <p:grpSp>
        <p:nvGrpSpPr>
          <p:cNvPr id="3" name="组合 2">
            <a:extLst>
              <a:ext uri="{FF2B5EF4-FFF2-40B4-BE49-F238E27FC236}">
                <a16:creationId xmlns:a16="http://schemas.microsoft.com/office/drawing/2014/main" id="{240467C1-CABF-4F9D-B9E2-AF9FDE97870F}"/>
              </a:ext>
            </a:extLst>
          </p:cNvPr>
          <p:cNvGrpSpPr/>
          <p:nvPr/>
        </p:nvGrpSpPr>
        <p:grpSpPr>
          <a:xfrm>
            <a:off x="2897739" y="2315649"/>
            <a:ext cx="5326781" cy="2229173"/>
            <a:chOff x="2323699" y="2384370"/>
            <a:chExt cx="6091148" cy="2549049"/>
          </a:xfrm>
        </p:grpSpPr>
        <p:pic>
          <p:nvPicPr>
            <p:cNvPr id="22" name="图片 21">
              <a:extLst>
                <a:ext uri="{FF2B5EF4-FFF2-40B4-BE49-F238E27FC236}">
                  <a16:creationId xmlns:a16="http://schemas.microsoft.com/office/drawing/2014/main" id="{0E5A0DED-34BB-4FB9-8AC6-D4383843A84D}"/>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3127" b="25445"/>
            <a:stretch/>
          </p:blipFill>
          <p:spPr>
            <a:xfrm>
              <a:off x="2514087" y="3690804"/>
              <a:ext cx="266360" cy="109588"/>
            </a:xfrm>
            <a:prstGeom prst="rect">
              <a:avLst/>
            </a:prstGeom>
          </p:spPr>
        </p:pic>
        <mc:AlternateContent xmlns:mc="http://schemas.openxmlformats.org/markup-compatibility/2006">
          <mc:Choice xmlns:a14="http://schemas.microsoft.com/office/drawing/2010/main" Requires="a14">
            <p:sp>
              <p:nvSpPr>
                <p:cNvPr id="25" name="文本框 24">
                  <a:extLst>
                    <a:ext uri="{FF2B5EF4-FFF2-40B4-BE49-F238E27FC236}">
                      <a16:creationId xmlns:a16="http://schemas.microsoft.com/office/drawing/2014/main" id="{CDB981CA-AE44-45AF-B871-0D019477D224}"/>
                    </a:ext>
                  </a:extLst>
                </p:cNvPr>
                <p:cNvSpPr txBox="1"/>
                <p:nvPr/>
              </p:nvSpPr>
              <p:spPr>
                <a:xfrm>
                  <a:off x="3050810" y="3418313"/>
                  <a:ext cx="456790" cy="1935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500" b="1" i="0" smtClean="0">
                            <a:latin typeface="Cambria Math" panose="02040503050406030204" pitchFamily="18" charset="0"/>
                          </a:rPr>
                          <m:t>𝐬𝐞𝐫𝐯𝐞𝐫</m:t>
                        </m:r>
                      </m:oMath>
                    </m:oMathPara>
                  </a14:m>
                  <a:endParaRPr lang="zh-CN" altLang="en-US" sz="500" b="1" dirty="0"/>
                </a:p>
              </p:txBody>
            </p:sp>
          </mc:Choice>
          <mc:Fallback>
            <p:sp>
              <p:nvSpPr>
                <p:cNvPr id="25" name="文本框 24">
                  <a:extLst>
                    <a:ext uri="{FF2B5EF4-FFF2-40B4-BE49-F238E27FC236}">
                      <a16:creationId xmlns:a16="http://schemas.microsoft.com/office/drawing/2014/main" id="{CDB981CA-AE44-45AF-B871-0D019477D224}"/>
                    </a:ext>
                  </a:extLst>
                </p:cNvPr>
                <p:cNvSpPr txBox="1">
                  <a:spLocks noRot="1" noChangeAspect="1" noMove="1" noResize="1" noEditPoints="1" noAdjustHandles="1" noChangeArrowheads="1" noChangeShapeType="1" noTextEdit="1"/>
                </p:cNvSpPr>
                <p:nvPr/>
              </p:nvSpPr>
              <p:spPr>
                <a:xfrm>
                  <a:off x="3050810" y="3418313"/>
                  <a:ext cx="456790" cy="19356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70D2822C-CBCB-4ADA-BB95-61FB1FCE94BC}"/>
                    </a:ext>
                  </a:extLst>
                </p:cNvPr>
                <p:cNvSpPr txBox="1"/>
                <p:nvPr/>
              </p:nvSpPr>
              <p:spPr>
                <a:xfrm>
                  <a:off x="2538049" y="3742532"/>
                  <a:ext cx="293651" cy="158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00" b="1" i="0">
                            <a:latin typeface="Cambria Math" panose="02040503050406030204" pitchFamily="18" charset="0"/>
                          </a:rPr>
                          <m:t>𝐌𝐃</m:t>
                        </m:r>
                      </m:oMath>
                    </m:oMathPara>
                  </a14:m>
                  <a:endParaRPr lang="zh-CN" altLang="en-US" sz="300" b="1" dirty="0"/>
                </a:p>
              </p:txBody>
            </p:sp>
          </mc:Choice>
          <mc:Fallback>
            <p:sp>
              <p:nvSpPr>
                <p:cNvPr id="27" name="文本框 26">
                  <a:extLst>
                    <a:ext uri="{FF2B5EF4-FFF2-40B4-BE49-F238E27FC236}">
                      <a16:creationId xmlns:a16="http://schemas.microsoft.com/office/drawing/2014/main" id="{70D2822C-CBCB-4ADA-BB95-61FB1FCE94BC}"/>
                    </a:ext>
                  </a:extLst>
                </p:cNvPr>
                <p:cNvSpPr txBox="1">
                  <a:spLocks noRot="1" noChangeAspect="1" noMove="1" noResize="1" noEditPoints="1" noAdjustHandles="1" noChangeArrowheads="1" noChangeShapeType="1" noTextEdit="1"/>
                </p:cNvSpPr>
                <p:nvPr/>
              </p:nvSpPr>
              <p:spPr>
                <a:xfrm>
                  <a:off x="2538049" y="3742532"/>
                  <a:ext cx="293651" cy="158373"/>
                </a:xfrm>
                <a:prstGeom prst="rect">
                  <a:avLst/>
                </a:prstGeom>
                <a:blipFill>
                  <a:blip r:embed="rId6"/>
                  <a:stretch>
                    <a:fillRect/>
                  </a:stretch>
                </a:blipFill>
              </p:spPr>
              <p:txBody>
                <a:bodyPr/>
                <a:lstStyle/>
                <a:p>
                  <a:r>
                    <a:rPr lang="zh-CN" altLang="en-US">
                      <a:noFill/>
                    </a:rPr>
                    <a:t> </a:t>
                  </a:r>
                </a:p>
              </p:txBody>
            </p:sp>
          </mc:Fallback>
        </mc:AlternateContent>
        <p:cxnSp>
          <p:nvCxnSpPr>
            <p:cNvPr id="36" name="直接箭头连接符 35">
              <a:extLst>
                <a:ext uri="{FF2B5EF4-FFF2-40B4-BE49-F238E27FC236}">
                  <a16:creationId xmlns:a16="http://schemas.microsoft.com/office/drawing/2014/main" id="{596D7F32-843D-45D1-9053-EBB6A63D0CD3}"/>
                </a:ext>
              </a:extLst>
            </p:cNvPr>
            <p:cNvCxnSpPr>
              <a:cxnSpLocks/>
            </p:cNvCxnSpPr>
            <p:nvPr/>
          </p:nvCxnSpPr>
          <p:spPr>
            <a:xfrm flipV="1">
              <a:off x="2771553" y="3440176"/>
              <a:ext cx="384175" cy="200303"/>
            </a:xfrm>
            <a:prstGeom prst="straightConnector1">
              <a:avLst/>
            </a:prstGeom>
            <a:ln w="12700">
              <a:solidFill>
                <a:schemeClr val="tx1"/>
              </a:solidFill>
              <a:prstDash val="lgDash"/>
              <a:tailEnd type="triangle" w="sm" len="med"/>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2C167BB0-1AE7-437D-A4AD-721E143B7A3C}"/>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6562" r="21971"/>
            <a:stretch/>
          </p:blipFill>
          <p:spPr>
            <a:xfrm>
              <a:off x="3064954" y="3117217"/>
              <a:ext cx="338568" cy="369693"/>
            </a:xfrm>
            <a:prstGeom prst="rect">
              <a:avLst/>
            </a:prstGeom>
          </p:spPr>
        </p:pic>
        <p:pic>
          <p:nvPicPr>
            <p:cNvPr id="38" name="图片 37">
              <a:extLst>
                <a:ext uri="{FF2B5EF4-FFF2-40B4-BE49-F238E27FC236}">
                  <a16:creationId xmlns:a16="http://schemas.microsoft.com/office/drawing/2014/main" id="{2EF12B37-7D88-4E28-8A32-5B234DB865F6}"/>
                </a:ext>
              </a:extLst>
            </p:cNvPr>
            <p:cNvPicPr>
              <a:picLocks noChangeAspect="1"/>
            </p:cNvPicPr>
            <p:nvPr/>
          </p:nvPicPr>
          <p:blipFill>
            <a:blip r:embed="rId8">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3164844" y="3320016"/>
              <a:ext cx="138786" cy="138786"/>
            </a:xfrm>
            <a:prstGeom prst="rect">
              <a:avLst/>
            </a:prstGeom>
          </p:spPr>
        </p:pic>
        <p:cxnSp>
          <p:nvCxnSpPr>
            <p:cNvPr id="42" name="直接箭头连接符 41">
              <a:extLst>
                <a:ext uri="{FF2B5EF4-FFF2-40B4-BE49-F238E27FC236}">
                  <a16:creationId xmlns:a16="http://schemas.microsoft.com/office/drawing/2014/main" id="{90F3EC40-84D5-47F3-9B26-2FECE03D42A2}"/>
                </a:ext>
              </a:extLst>
            </p:cNvPr>
            <p:cNvCxnSpPr>
              <a:cxnSpLocks/>
            </p:cNvCxnSpPr>
            <p:nvPr/>
          </p:nvCxnSpPr>
          <p:spPr>
            <a:xfrm flipH="1" flipV="1">
              <a:off x="3338584" y="3418314"/>
              <a:ext cx="122721" cy="366201"/>
            </a:xfrm>
            <a:prstGeom prst="straightConnector1">
              <a:avLst/>
            </a:prstGeom>
            <a:ln w="12700">
              <a:solidFill>
                <a:schemeClr val="tx1"/>
              </a:solidFill>
              <a:prstDash val="lgDash"/>
              <a:tailEnd type="triangle" w="sm" len="med"/>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66F16C31-A513-418F-8853-E15C1A716081}"/>
                </a:ext>
              </a:extLst>
            </p:cNvPr>
            <p:cNvCxnSpPr>
              <a:cxnSpLocks/>
              <a:stCxn id="164" idx="1"/>
              <a:endCxn id="37" idx="3"/>
            </p:cNvCxnSpPr>
            <p:nvPr/>
          </p:nvCxnSpPr>
          <p:spPr>
            <a:xfrm flipH="1">
              <a:off x="3403522" y="3205799"/>
              <a:ext cx="263497" cy="96265"/>
            </a:xfrm>
            <a:prstGeom prst="straightConnector1">
              <a:avLst/>
            </a:prstGeom>
            <a:ln w="12700">
              <a:solidFill>
                <a:schemeClr val="tx1"/>
              </a:solidFill>
              <a:prstDash val="lgDash"/>
              <a:tailEnd type="triangle" w="sm"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文本框 43">
                  <a:extLst>
                    <a:ext uri="{FF2B5EF4-FFF2-40B4-BE49-F238E27FC236}">
                      <a16:creationId xmlns:a16="http://schemas.microsoft.com/office/drawing/2014/main" id="{43D60290-747D-40AA-9116-026380171D33}"/>
                    </a:ext>
                  </a:extLst>
                </p:cNvPr>
                <p:cNvSpPr txBox="1"/>
                <p:nvPr/>
              </p:nvSpPr>
              <p:spPr>
                <a:xfrm>
                  <a:off x="3400481" y="4018626"/>
                  <a:ext cx="293651" cy="158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00" b="1">
                            <a:latin typeface="Cambria Math" panose="02040503050406030204" pitchFamily="18" charset="0"/>
                          </a:rPr>
                          <m:t>𝐌𝐃</m:t>
                        </m:r>
                      </m:oMath>
                    </m:oMathPara>
                  </a14:m>
                  <a:endParaRPr lang="zh-CN" altLang="en-US" sz="300" b="1" dirty="0"/>
                </a:p>
              </p:txBody>
            </p:sp>
          </mc:Choice>
          <mc:Fallback>
            <p:sp>
              <p:nvSpPr>
                <p:cNvPr id="44" name="文本框 43">
                  <a:extLst>
                    <a:ext uri="{FF2B5EF4-FFF2-40B4-BE49-F238E27FC236}">
                      <a16:creationId xmlns:a16="http://schemas.microsoft.com/office/drawing/2014/main" id="{43D60290-747D-40AA-9116-026380171D33}"/>
                    </a:ext>
                  </a:extLst>
                </p:cNvPr>
                <p:cNvSpPr txBox="1">
                  <a:spLocks noRot="1" noChangeAspect="1" noMove="1" noResize="1" noEditPoints="1" noAdjustHandles="1" noChangeArrowheads="1" noChangeShapeType="1" noTextEdit="1"/>
                </p:cNvSpPr>
                <p:nvPr/>
              </p:nvSpPr>
              <p:spPr>
                <a:xfrm>
                  <a:off x="3400481" y="4018626"/>
                  <a:ext cx="293651" cy="158373"/>
                </a:xfrm>
                <a:prstGeom prst="rect">
                  <a:avLst/>
                </a:prstGeom>
                <a:blipFill>
                  <a:blip r:embed="rId9"/>
                  <a:stretch>
                    <a:fillRect/>
                  </a:stretch>
                </a:blipFill>
              </p:spPr>
              <p:txBody>
                <a:bodyPr/>
                <a:lstStyle/>
                <a:p>
                  <a:r>
                    <a:rPr lang="zh-CN" altLang="en-US">
                      <a:noFill/>
                    </a:rPr>
                    <a:t> </a:t>
                  </a:r>
                </a:p>
              </p:txBody>
            </p:sp>
          </mc:Fallback>
        </mc:AlternateContent>
        <p:pic>
          <p:nvPicPr>
            <p:cNvPr id="52" name="图片 51">
              <a:extLst>
                <a:ext uri="{FF2B5EF4-FFF2-40B4-BE49-F238E27FC236}">
                  <a16:creationId xmlns:a16="http://schemas.microsoft.com/office/drawing/2014/main" id="{944AC4CA-DFED-4515-BDFF-6D5DC6F34F9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3127" b="25445"/>
            <a:stretch/>
          </p:blipFill>
          <p:spPr>
            <a:xfrm>
              <a:off x="3372712" y="3930387"/>
              <a:ext cx="266360" cy="109588"/>
            </a:xfrm>
            <a:prstGeom prst="rect">
              <a:avLst/>
            </a:prstGeom>
          </p:spPr>
        </p:pic>
        <p:sp>
          <p:nvSpPr>
            <p:cNvPr id="57" name="椭圆 56">
              <a:extLst>
                <a:ext uri="{FF2B5EF4-FFF2-40B4-BE49-F238E27FC236}">
                  <a16:creationId xmlns:a16="http://schemas.microsoft.com/office/drawing/2014/main" id="{541A41CC-946D-4D35-AA5E-2901465A792F}"/>
                </a:ext>
              </a:extLst>
            </p:cNvPr>
            <p:cNvSpPr/>
            <p:nvPr/>
          </p:nvSpPr>
          <p:spPr>
            <a:xfrm>
              <a:off x="4760453" y="2777314"/>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8" name="椭圆 57">
              <a:extLst>
                <a:ext uri="{FF2B5EF4-FFF2-40B4-BE49-F238E27FC236}">
                  <a16:creationId xmlns:a16="http://schemas.microsoft.com/office/drawing/2014/main" id="{D401A31B-132E-433E-8041-D41FEF618881}"/>
                </a:ext>
              </a:extLst>
            </p:cNvPr>
            <p:cNvSpPr/>
            <p:nvPr/>
          </p:nvSpPr>
          <p:spPr>
            <a:xfrm>
              <a:off x="4760453" y="3093422"/>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59" name="椭圆 58">
              <a:extLst>
                <a:ext uri="{FF2B5EF4-FFF2-40B4-BE49-F238E27FC236}">
                  <a16:creationId xmlns:a16="http://schemas.microsoft.com/office/drawing/2014/main" id="{2CC46740-556B-4220-8A61-BAED222AB1CB}"/>
                </a:ext>
              </a:extLst>
            </p:cNvPr>
            <p:cNvSpPr/>
            <p:nvPr/>
          </p:nvSpPr>
          <p:spPr>
            <a:xfrm>
              <a:off x="4760453" y="3625536"/>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0" name="椭圆 59">
              <a:extLst>
                <a:ext uri="{FF2B5EF4-FFF2-40B4-BE49-F238E27FC236}">
                  <a16:creationId xmlns:a16="http://schemas.microsoft.com/office/drawing/2014/main" id="{E66AFAB3-6595-4BA0-84FA-C18A7F89DD13}"/>
                </a:ext>
              </a:extLst>
            </p:cNvPr>
            <p:cNvSpPr/>
            <p:nvPr/>
          </p:nvSpPr>
          <p:spPr>
            <a:xfrm>
              <a:off x="4760453" y="3941643"/>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1" name="椭圆 60">
              <a:extLst>
                <a:ext uri="{FF2B5EF4-FFF2-40B4-BE49-F238E27FC236}">
                  <a16:creationId xmlns:a16="http://schemas.microsoft.com/office/drawing/2014/main" id="{B0ADB5F5-72E8-42D1-B335-B4167B8160E5}"/>
                </a:ext>
              </a:extLst>
            </p:cNvPr>
            <p:cNvSpPr/>
            <p:nvPr/>
          </p:nvSpPr>
          <p:spPr>
            <a:xfrm>
              <a:off x="5396907" y="3093422"/>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2" name="椭圆 61">
              <a:extLst>
                <a:ext uri="{FF2B5EF4-FFF2-40B4-BE49-F238E27FC236}">
                  <a16:creationId xmlns:a16="http://schemas.microsoft.com/office/drawing/2014/main" id="{DB586EB5-5457-4171-9FA1-C51A96E869B0}"/>
                </a:ext>
              </a:extLst>
            </p:cNvPr>
            <p:cNvSpPr/>
            <p:nvPr/>
          </p:nvSpPr>
          <p:spPr>
            <a:xfrm>
              <a:off x="5396907" y="2461206"/>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3" name="椭圆 62">
              <a:extLst>
                <a:ext uri="{FF2B5EF4-FFF2-40B4-BE49-F238E27FC236}">
                  <a16:creationId xmlns:a16="http://schemas.microsoft.com/office/drawing/2014/main" id="{C89E53C7-A711-4845-8776-9919AB0448C7}"/>
                </a:ext>
              </a:extLst>
            </p:cNvPr>
            <p:cNvSpPr/>
            <p:nvPr/>
          </p:nvSpPr>
          <p:spPr>
            <a:xfrm>
              <a:off x="5396907" y="2777314"/>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4" name="椭圆 63">
              <a:extLst>
                <a:ext uri="{FF2B5EF4-FFF2-40B4-BE49-F238E27FC236}">
                  <a16:creationId xmlns:a16="http://schemas.microsoft.com/office/drawing/2014/main" id="{E66E5D33-98FB-4796-BBBB-31D8FEA628CA}"/>
                </a:ext>
              </a:extLst>
            </p:cNvPr>
            <p:cNvSpPr/>
            <p:nvPr/>
          </p:nvSpPr>
          <p:spPr>
            <a:xfrm>
              <a:off x="5396907" y="4257751"/>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5" name="椭圆 64">
              <a:extLst>
                <a:ext uri="{FF2B5EF4-FFF2-40B4-BE49-F238E27FC236}">
                  <a16:creationId xmlns:a16="http://schemas.microsoft.com/office/drawing/2014/main" id="{A5DEFA78-E2DE-4C5A-A16C-BBA6D17C5AAA}"/>
                </a:ext>
              </a:extLst>
            </p:cNvPr>
            <p:cNvSpPr/>
            <p:nvPr/>
          </p:nvSpPr>
          <p:spPr>
            <a:xfrm>
              <a:off x="5396907" y="3625536"/>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6" name="椭圆 65">
              <a:extLst>
                <a:ext uri="{FF2B5EF4-FFF2-40B4-BE49-F238E27FC236}">
                  <a16:creationId xmlns:a16="http://schemas.microsoft.com/office/drawing/2014/main" id="{67DD5259-7FE4-4D00-8B6D-7C966E390001}"/>
                </a:ext>
              </a:extLst>
            </p:cNvPr>
            <p:cNvSpPr/>
            <p:nvPr/>
          </p:nvSpPr>
          <p:spPr>
            <a:xfrm>
              <a:off x="5396907" y="3941643"/>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7" name="椭圆 66">
              <a:extLst>
                <a:ext uri="{FF2B5EF4-FFF2-40B4-BE49-F238E27FC236}">
                  <a16:creationId xmlns:a16="http://schemas.microsoft.com/office/drawing/2014/main" id="{F3B3752B-0F03-4220-B6F6-64ABEC9D570F}"/>
                </a:ext>
              </a:extLst>
            </p:cNvPr>
            <p:cNvSpPr/>
            <p:nvPr/>
          </p:nvSpPr>
          <p:spPr>
            <a:xfrm>
              <a:off x="6110663" y="3093422"/>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8" name="椭圆 67">
              <a:extLst>
                <a:ext uri="{FF2B5EF4-FFF2-40B4-BE49-F238E27FC236}">
                  <a16:creationId xmlns:a16="http://schemas.microsoft.com/office/drawing/2014/main" id="{55F1CA22-876A-47D3-854A-B5C06F2EBAE4}"/>
                </a:ext>
              </a:extLst>
            </p:cNvPr>
            <p:cNvSpPr/>
            <p:nvPr/>
          </p:nvSpPr>
          <p:spPr>
            <a:xfrm>
              <a:off x="6110663" y="2461206"/>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9" name="椭圆 68">
              <a:extLst>
                <a:ext uri="{FF2B5EF4-FFF2-40B4-BE49-F238E27FC236}">
                  <a16:creationId xmlns:a16="http://schemas.microsoft.com/office/drawing/2014/main" id="{23C1F974-9068-4996-AF34-568C39C45957}"/>
                </a:ext>
              </a:extLst>
            </p:cNvPr>
            <p:cNvSpPr/>
            <p:nvPr/>
          </p:nvSpPr>
          <p:spPr>
            <a:xfrm>
              <a:off x="6110663" y="2777314"/>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70" name="椭圆 69">
              <a:extLst>
                <a:ext uri="{FF2B5EF4-FFF2-40B4-BE49-F238E27FC236}">
                  <a16:creationId xmlns:a16="http://schemas.microsoft.com/office/drawing/2014/main" id="{835C22D7-2DBD-4204-BEF4-BC12AE417B06}"/>
                </a:ext>
              </a:extLst>
            </p:cNvPr>
            <p:cNvSpPr/>
            <p:nvPr/>
          </p:nvSpPr>
          <p:spPr>
            <a:xfrm>
              <a:off x="6110663" y="4257751"/>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71" name="椭圆 70">
              <a:extLst>
                <a:ext uri="{FF2B5EF4-FFF2-40B4-BE49-F238E27FC236}">
                  <a16:creationId xmlns:a16="http://schemas.microsoft.com/office/drawing/2014/main" id="{8CFFE453-8E72-4A27-92C5-E395A1C3D094}"/>
                </a:ext>
              </a:extLst>
            </p:cNvPr>
            <p:cNvSpPr/>
            <p:nvPr/>
          </p:nvSpPr>
          <p:spPr>
            <a:xfrm>
              <a:off x="6110663" y="3625536"/>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72" name="椭圆 71">
              <a:extLst>
                <a:ext uri="{FF2B5EF4-FFF2-40B4-BE49-F238E27FC236}">
                  <a16:creationId xmlns:a16="http://schemas.microsoft.com/office/drawing/2014/main" id="{67E9576E-515A-483D-B50D-6DF4E4F68464}"/>
                </a:ext>
              </a:extLst>
            </p:cNvPr>
            <p:cNvSpPr/>
            <p:nvPr/>
          </p:nvSpPr>
          <p:spPr>
            <a:xfrm>
              <a:off x="6110663" y="3941643"/>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73" name="椭圆 72">
              <a:extLst>
                <a:ext uri="{FF2B5EF4-FFF2-40B4-BE49-F238E27FC236}">
                  <a16:creationId xmlns:a16="http://schemas.microsoft.com/office/drawing/2014/main" id="{EDEBC582-C45F-43C8-B1CB-B7A87952B622}"/>
                </a:ext>
              </a:extLst>
            </p:cNvPr>
            <p:cNvSpPr/>
            <p:nvPr/>
          </p:nvSpPr>
          <p:spPr>
            <a:xfrm>
              <a:off x="6770307" y="3064518"/>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74" name="椭圆 73">
              <a:extLst>
                <a:ext uri="{FF2B5EF4-FFF2-40B4-BE49-F238E27FC236}">
                  <a16:creationId xmlns:a16="http://schemas.microsoft.com/office/drawing/2014/main" id="{ECFADB52-A30C-4C0E-BF52-28F9176E1FD2}"/>
                </a:ext>
              </a:extLst>
            </p:cNvPr>
            <p:cNvSpPr/>
            <p:nvPr/>
          </p:nvSpPr>
          <p:spPr>
            <a:xfrm>
              <a:off x="6770307" y="3381869"/>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cxnSp>
          <p:nvCxnSpPr>
            <p:cNvPr id="75" name="直接箭头连接符 74">
              <a:extLst>
                <a:ext uri="{FF2B5EF4-FFF2-40B4-BE49-F238E27FC236}">
                  <a16:creationId xmlns:a16="http://schemas.microsoft.com/office/drawing/2014/main" id="{A5A45327-0E04-4E16-9DB2-5A1B8469A13A}"/>
                </a:ext>
              </a:extLst>
            </p:cNvPr>
            <p:cNvCxnSpPr>
              <a:stCxn id="57" idx="6"/>
              <a:endCxn id="62" idx="2"/>
            </p:cNvCxnSpPr>
            <p:nvPr/>
          </p:nvCxnSpPr>
          <p:spPr>
            <a:xfrm flipV="1">
              <a:off x="4943402" y="2554721"/>
              <a:ext cx="453505"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3A1BA987-7A12-4DF9-BCD5-1F73052E75FC}"/>
                </a:ext>
              </a:extLst>
            </p:cNvPr>
            <p:cNvCxnSpPr>
              <a:cxnSpLocks/>
              <a:stCxn id="57" idx="6"/>
              <a:endCxn id="63" idx="2"/>
            </p:cNvCxnSpPr>
            <p:nvPr/>
          </p:nvCxnSpPr>
          <p:spPr>
            <a:xfrm>
              <a:off x="4943402" y="2870829"/>
              <a:ext cx="453505" cy="0"/>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1710D809-A73C-464A-B8E5-C26F7FF54D84}"/>
                </a:ext>
              </a:extLst>
            </p:cNvPr>
            <p:cNvCxnSpPr>
              <a:cxnSpLocks/>
              <a:stCxn id="57" idx="6"/>
              <a:endCxn id="61" idx="2"/>
            </p:cNvCxnSpPr>
            <p:nvPr/>
          </p:nvCxnSpPr>
          <p:spPr>
            <a:xfrm>
              <a:off x="4943402" y="2870829"/>
              <a:ext cx="453505"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E26BB3EE-2F2F-42A7-A19D-C05B9132123A}"/>
                </a:ext>
              </a:extLst>
            </p:cNvPr>
            <p:cNvCxnSpPr>
              <a:cxnSpLocks/>
              <a:stCxn id="57" idx="6"/>
              <a:endCxn id="65" idx="2"/>
            </p:cNvCxnSpPr>
            <p:nvPr/>
          </p:nvCxnSpPr>
          <p:spPr>
            <a:xfrm>
              <a:off x="4943402" y="2870829"/>
              <a:ext cx="453505" cy="848222"/>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283585A1-DFBA-4757-ACB2-F7FC323EAD45}"/>
                </a:ext>
              </a:extLst>
            </p:cNvPr>
            <p:cNvCxnSpPr>
              <a:cxnSpLocks/>
              <a:stCxn id="57" idx="6"/>
              <a:endCxn id="66" idx="2"/>
            </p:cNvCxnSpPr>
            <p:nvPr/>
          </p:nvCxnSpPr>
          <p:spPr>
            <a:xfrm>
              <a:off x="4943402" y="2870829"/>
              <a:ext cx="453505" cy="1164329"/>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80" name="直接箭头连接符 79">
              <a:extLst>
                <a:ext uri="{FF2B5EF4-FFF2-40B4-BE49-F238E27FC236}">
                  <a16:creationId xmlns:a16="http://schemas.microsoft.com/office/drawing/2014/main" id="{8DA40C56-4D39-4F8D-91EE-A9BE1ED2367A}"/>
                </a:ext>
              </a:extLst>
            </p:cNvPr>
            <p:cNvCxnSpPr>
              <a:cxnSpLocks/>
              <a:stCxn id="57" idx="6"/>
              <a:endCxn id="64" idx="2"/>
            </p:cNvCxnSpPr>
            <p:nvPr/>
          </p:nvCxnSpPr>
          <p:spPr>
            <a:xfrm>
              <a:off x="4943402" y="2870829"/>
              <a:ext cx="453505" cy="148043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81" name="直接箭头连接符 80">
              <a:extLst>
                <a:ext uri="{FF2B5EF4-FFF2-40B4-BE49-F238E27FC236}">
                  <a16:creationId xmlns:a16="http://schemas.microsoft.com/office/drawing/2014/main" id="{DD74AF4C-6A9B-4D1B-AB6B-365AEFAFB2FE}"/>
                </a:ext>
              </a:extLst>
            </p:cNvPr>
            <p:cNvCxnSpPr>
              <a:cxnSpLocks/>
              <a:stCxn id="58" idx="6"/>
              <a:endCxn id="62" idx="2"/>
            </p:cNvCxnSpPr>
            <p:nvPr/>
          </p:nvCxnSpPr>
          <p:spPr>
            <a:xfrm flipV="1">
              <a:off x="4943402" y="2554721"/>
              <a:ext cx="453505" cy="632216"/>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82" name="直接箭头连接符 81">
              <a:extLst>
                <a:ext uri="{FF2B5EF4-FFF2-40B4-BE49-F238E27FC236}">
                  <a16:creationId xmlns:a16="http://schemas.microsoft.com/office/drawing/2014/main" id="{DB42826B-EC10-4CBB-95CA-8CA04C55393F}"/>
                </a:ext>
              </a:extLst>
            </p:cNvPr>
            <p:cNvCxnSpPr>
              <a:cxnSpLocks/>
              <a:stCxn id="58" idx="6"/>
              <a:endCxn id="63" idx="2"/>
            </p:cNvCxnSpPr>
            <p:nvPr/>
          </p:nvCxnSpPr>
          <p:spPr>
            <a:xfrm flipV="1">
              <a:off x="4943402" y="2870829"/>
              <a:ext cx="453505"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7FCC2524-AF8E-49DE-99BC-4BCD2145E0A8}"/>
                </a:ext>
              </a:extLst>
            </p:cNvPr>
            <p:cNvCxnSpPr>
              <a:cxnSpLocks/>
              <a:stCxn id="58" idx="6"/>
              <a:endCxn id="61" idx="2"/>
            </p:cNvCxnSpPr>
            <p:nvPr/>
          </p:nvCxnSpPr>
          <p:spPr>
            <a:xfrm>
              <a:off x="4943402" y="3186937"/>
              <a:ext cx="453505" cy="0"/>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526AB379-8C66-4769-B0CE-14A839FA73B1}"/>
                </a:ext>
              </a:extLst>
            </p:cNvPr>
            <p:cNvCxnSpPr>
              <a:cxnSpLocks/>
              <a:stCxn id="58" idx="6"/>
              <a:endCxn id="65" idx="2"/>
            </p:cNvCxnSpPr>
            <p:nvPr/>
          </p:nvCxnSpPr>
          <p:spPr>
            <a:xfrm>
              <a:off x="4943402" y="3186937"/>
              <a:ext cx="453505" cy="532114"/>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631C25D9-D530-42D3-A76D-277D8A3BF211}"/>
                </a:ext>
              </a:extLst>
            </p:cNvPr>
            <p:cNvCxnSpPr>
              <a:cxnSpLocks/>
              <a:stCxn id="58" idx="6"/>
              <a:endCxn id="66" idx="2"/>
            </p:cNvCxnSpPr>
            <p:nvPr/>
          </p:nvCxnSpPr>
          <p:spPr>
            <a:xfrm>
              <a:off x="4943402" y="3186937"/>
              <a:ext cx="453505" cy="848222"/>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86" name="直接箭头连接符 85">
              <a:extLst>
                <a:ext uri="{FF2B5EF4-FFF2-40B4-BE49-F238E27FC236}">
                  <a16:creationId xmlns:a16="http://schemas.microsoft.com/office/drawing/2014/main" id="{A35A2D0F-E952-4079-BC5F-7452E30404AB}"/>
                </a:ext>
              </a:extLst>
            </p:cNvPr>
            <p:cNvCxnSpPr>
              <a:cxnSpLocks/>
              <a:stCxn id="58" idx="6"/>
              <a:endCxn id="64" idx="2"/>
            </p:cNvCxnSpPr>
            <p:nvPr/>
          </p:nvCxnSpPr>
          <p:spPr>
            <a:xfrm>
              <a:off x="4943402" y="3186937"/>
              <a:ext cx="453505" cy="1164329"/>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87" name="直接箭头连接符 86">
              <a:extLst>
                <a:ext uri="{FF2B5EF4-FFF2-40B4-BE49-F238E27FC236}">
                  <a16:creationId xmlns:a16="http://schemas.microsoft.com/office/drawing/2014/main" id="{65E9E5CA-621A-479F-9216-9212D5C745E8}"/>
                </a:ext>
              </a:extLst>
            </p:cNvPr>
            <p:cNvCxnSpPr>
              <a:cxnSpLocks/>
              <a:stCxn id="59" idx="6"/>
              <a:endCxn id="62" idx="2"/>
            </p:cNvCxnSpPr>
            <p:nvPr/>
          </p:nvCxnSpPr>
          <p:spPr>
            <a:xfrm flipV="1">
              <a:off x="4943402" y="2554721"/>
              <a:ext cx="453505" cy="1164329"/>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88" name="直接箭头连接符 87">
              <a:extLst>
                <a:ext uri="{FF2B5EF4-FFF2-40B4-BE49-F238E27FC236}">
                  <a16:creationId xmlns:a16="http://schemas.microsoft.com/office/drawing/2014/main" id="{AA6E585A-1C5C-44AB-A5AA-82C0367CD634}"/>
                </a:ext>
              </a:extLst>
            </p:cNvPr>
            <p:cNvCxnSpPr>
              <a:cxnSpLocks/>
              <a:stCxn id="59" idx="6"/>
              <a:endCxn id="63" idx="2"/>
            </p:cNvCxnSpPr>
            <p:nvPr/>
          </p:nvCxnSpPr>
          <p:spPr>
            <a:xfrm flipV="1">
              <a:off x="4943402" y="2870829"/>
              <a:ext cx="453505" cy="848222"/>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89" name="直接箭头连接符 88">
              <a:extLst>
                <a:ext uri="{FF2B5EF4-FFF2-40B4-BE49-F238E27FC236}">
                  <a16:creationId xmlns:a16="http://schemas.microsoft.com/office/drawing/2014/main" id="{79638A19-97F2-4580-A1A3-B1B731411688}"/>
                </a:ext>
              </a:extLst>
            </p:cNvPr>
            <p:cNvCxnSpPr>
              <a:cxnSpLocks/>
              <a:stCxn id="59" idx="6"/>
              <a:endCxn id="61" idx="2"/>
            </p:cNvCxnSpPr>
            <p:nvPr/>
          </p:nvCxnSpPr>
          <p:spPr>
            <a:xfrm flipV="1">
              <a:off x="4943402" y="3186937"/>
              <a:ext cx="453505" cy="532114"/>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90" name="直接箭头连接符 89">
              <a:extLst>
                <a:ext uri="{FF2B5EF4-FFF2-40B4-BE49-F238E27FC236}">
                  <a16:creationId xmlns:a16="http://schemas.microsoft.com/office/drawing/2014/main" id="{D49DB9EE-305C-463A-AF83-8FCBEA79BED8}"/>
                </a:ext>
              </a:extLst>
            </p:cNvPr>
            <p:cNvCxnSpPr>
              <a:cxnSpLocks/>
              <a:stCxn id="59" idx="6"/>
              <a:endCxn id="65" idx="2"/>
            </p:cNvCxnSpPr>
            <p:nvPr/>
          </p:nvCxnSpPr>
          <p:spPr>
            <a:xfrm>
              <a:off x="4943402" y="3719051"/>
              <a:ext cx="453505" cy="0"/>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7A127539-E677-44DF-97EE-424304F8C6C7}"/>
                </a:ext>
              </a:extLst>
            </p:cNvPr>
            <p:cNvCxnSpPr>
              <a:cxnSpLocks/>
              <a:stCxn id="59" idx="6"/>
              <a:endCxn id="66" idx="2"/>
            </p:cNvCxnSpPr>
            <p:nvPr/>
          </p:nvCxnSpPr>
          <p:spPr>
            <a:xfrm>
              <a:off x="4943402" y="3719051"/>
              <a:ext cx="453505"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FA09CE58-0922-4694-BF2F-ABC9E158D556}"/>
                </a:ext>
              </a:extLst>
            </p:cNvPr>
            <p:cNvCxnSpPr>
              <a:cxnSpLocks/>
              <a:stCxn id="59" idx="6"/>
              <a:endCxn id="64" idx="2"/>
            </p:cNvCxnSpPr>
            <p:nvPr/>
          </p:nvCxnSpPr>
          <p:spPr>
            <a:xfrm>
              <a:off x="4943402" y="3719051"/>
              <a:ext cx="453505" cy="632216"/>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93" name="直接箭头连接符 92">
              <a:extLst>
                <a:ext uri="{FF2B5EF4-FFF2-40B4-BE49-F238E27FC236}">
                  <a16:creationId xmlns:a16="http://schemas.microsoft.com/office/drawing/2014/main" id="{8D0EDCED-AFCB-4D1E-8400-24A7860D202D}"/>
                </a:ext>
              </a:extLst>
            </p:cNvPr>
            <p:cNvCxnSpPr>
              <a:cxnSpLocks/>
              <a:stCxn id="60" idx="6"/>
              <a:endCxn id="62" idx="2"/>
            </p:cNvCxnSpPr>
            <p:nvPr/>
          </p:nvCxnSpPr>
          <p:spPr>
            <a:xfrm flipV="1">
              <a:off x="4943402" y="2554721"/>
              <a:ext cx="453505" cy="148043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94" name="直接箭头连接符 93">
              <a:extLst>
                <a:ext uri="{FF2B5EF4-FFF2-40B4-BE49-F238E27FC236}">
                  <a16:creationId xmlns:a16="http://schemas.microsoft.com/office/drawing/2014/main" id="{DAD8EABA-10C7-4452-8514-227E5C144FD7}"/>
                </a:ext>
              </a:extLst>
            </p:cNvPr>
            <p:cNvCxnSpPr>
              <a:cxnSpLocks/>
              <a:stCxn id="60" idx="6"/>
              <a:endCxn id="61" idx="2"/>
            </p:cNvCxnSpPr>
            <p:nvPr/>
          </p:nvCxnSpPr>
          <p:spPr>
            <a:xfrm flipV="1">
              <a:off x="4943402" y="3186937"/>
              <a:ext cx="453505" cy="848222"/>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95" name="直接箭头连接符 94">
              <a:extLst>
                <a:ext uri="{FF2B5EF4-FFF2-40B4-BE49-F238E27FC236}">
                  <a16:creationId xmlns:a16="http://schemas.microsoft.com/office/drawing/2014/main" id="{1CAB45EE-F27D-4317-A43B-47C9D899E62F}"/>
                </a:ext>
              </a:extLst>
            </p:cNvPr>
            <p:cNvCxnSpPr>
              <a:cxnSpLocks/>
              <a:stCxn id="60" idx="6"/>
              <a:endCxn id="65" idx="2"/>
            </p:cNvCxnSpPr>
            <p:nvPr/>
          </p:nvCxnSpPr>
          <p:spPr>
            <a:xfrm flipV="1">
              <a:off x="4943402" y="3719051"/>
              <a:ext cx="453505"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96" name="直接箭头连接符 95">
              <a:extLst>
                <a:ext uri="{FF2B5EF4-FFF2-40B4-BE49-F238E27FC236}">
                  <a16:creationId xmlns:a16="http://schemas.microsoft.com/office/drawing/2014/main" id="{C7D7613A-7FF0-41F7-AA96-2D4F898D033B}"/>
                </a:ext>
              </a:extLst>
            </p:cNvPr>
            <p:cNvCxnSpPr>
              <a:cxnSpLocks/>
              <a:stCxn id="60" idx="6"/>
              <a:endCxn id="63" idx="2"/>
            </p:cNvCxnSpPr>
            <p:nvPr/>
          </p:nvCxnSpPr>
          <p:spPr>
            <a:xfrm flipV="1">
              <a:off x="4943402" y="2870829"/>
              <a:ext cx="453505" cy="1164329"/>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67B2F0E1-B15A-4B55-92AD-9A72434B1DF6}"/>
                </a:ext>
              </a:extLst>
            </p:cNvPr>
            <p:cNvCxnSpPr>
              <a:cxnSpLocks/>
              <a:stCxn id="60" idx="6"/>
              <a:endCxn id="66" idx="2"/>
            </p:cNvCxnSpPr>
            <p:nvPr/>
          </p:nvCxnSpPr>
          <p:spPr>
            <a:xfrm>
              <a:off x="4943402" y="4035159"/>
              <a:ext cx="453505" cy="0"/>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98" name="直接箭头连接符 97">
              <a:extLst>
                <a:ext uri="{FF2B5EF4-FFF2-40B4-BE49-F238E27FC236}">
                  <a16:creationId xmlns:a16="http://schemas.microsoft.com/office/drawing/2014/main" id="{53C21C71-441E-4FAC-91A1-26A07DEEC97C}"/>
                </a:ext>
              </a:extLst>
            </p:cNvPr>
            <p:cNvCxnSpPr>
              <a:cxnSpLocks/>
              <a:stCxn id="60" idx="6"/>
              <a:endCxn id="64" idx="2"/>
            </p:cNvCxnSpPr>
            <p:nvPr/>
          </p:nvCxnSpPr>
          <p:spPr>
            <a:xfrm>
              <a:off x="4943402" y="4035159"/>
              <a:ext cx="453505"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7E77D42C-30F8-43DA-BF9C-FBE5118D7FD5}"/>
                </a:ext>
              </a:extLst>
            </p:cNvPr>
            <p:cNvCxnSpPr>
              <a:cxnSpLocks/>
              <a:stCxn id="62" idx="6"/>
              <a:endCxn id="68" idx="2"/>
            </p:cNvCxnSpPr>
            <p:nvPr/>
          </p:nvCxnSpPr>
          <p:spPr>
            <a:xfrm>
              <a:off x="5579856" y="2554721"/>
              <a:ext cx="530807" cy="0"/>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00" name="直接箭头连接符 99">
              <a:extLst>
                <a:ext uri="{FF2B5EF4-FFF2-40B4-BE49-F238E27FC236}">
                  <a16:creationId xmlns:a16="http://schemas.microsoft.com/office/drawing/2014/main" id="{B714C58D-7EC0-4326-BE45-9C1E75E83037}"/>
                </a:ext>
              </a:extLst>
            </p:cNvPr>
            <p:cNvCxnSpPr>
              <a:cxnSpLocks/>
              <a:stCxn id="62" idx="6"/>
              <a:endCxn id="69" idx="2"/>
            </p:cNvCxnSpPr>
            <p:nvPr/>
          </p:nvCxnSpPr>
          <p:spPr>
            <a:xfrm>
              <a:off x="5579856" y="2554721"/>
              <a:ext cx="530807"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6BE4F69-E9DD-49AB-AC0A-9013CC5ECD92}"/>
                </a:ext>
              </a:extLst>
            </p:cNvPr>
            <p:cNvCxnSpPr>
              <a:cxnSpLocks/>
              <a:stCxn id="62" idx="6"/>
              <a:endCxn id="67" idx="2"/>
            </p:cNvCxnSpPr>
            <p:nvPr/>
          </p:nvCxnSpPr>
          <p:spPr>
            <a:xfrm>
              <a:off x="5579856" y="2554721"/>
              <a:ext cx="530807" cy="632216"/>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02" name="直接箭头连接符 101">
              <a:extLst>
                <a:ext uri="{FF2B5EF4-FFF2-40B4-BE49-F238E27FC236}">
                  <a16:creationId xmlns:a16="http://schemas.microsoft.com/office/drawing/2014/main" id="{F4E4E73B-0CDA-44FD-B444-E1DACF988426}"/>
                </a:ext>
              </a:extLst>
            </p:cNvPr>
            <p:cNvCxnSpPr>
              <a:cxnSpLocks/>
              <a:stCxn id="62" idx="6"/>
              <a:endCxn id="71" idx="2"/>
            </p:cNvCxnSpPr>
            <p:nvPr/>
          </p:nvCxnSpPr>
          <p:spPr>
            <a:xfrm>
              <a:off x="5579856" y="2554721"/>
              <a:ext cx="530807" cy="1164329"/>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33000894-248C-4CC9-B0B4-9B3001C10D8B}"/>
                </a:ext>
              </a:extLst>
            </p:cNvPr>
            <p:cNvCxnSpPr>
              <a:cxnSpLocks/>
              <a:stCxn id="62" idx="6"/>
              <a:endCxn id="72" idx="2"/>
            </p:cNvCxnSpPr>
            <p:nvPr/>
          </p:nvCxnSpPr>
          <p:spPr>
            <a:xfrm>
              <a:off x="5579856" y="2554721"/>
              <a:ext cx="530807" cy="148043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04" name="直接箭头连接符 103">
              <a:extLst>
                <a:ext uri="{FF2B5EF4-FFF2-40B4-BE49-F238E27FC236}">
                  <a16:creationId xmlns:a16="http://schemas.microsoft.com/office/drawing/2014/main" id="{143A1C19-2916-4C3C-B47D-4FC583A58D4B}"/>
                </a:ext>
              </a:extLst>
            </p:cNvPr>
            <p:cNvCxnSpPr>
              <a:cxnSpLocks/>
              <a:stCxn id="62" idx="6"/>
              <a:endCxn id="70" idx="2"/>
            </p:cNvCxnSpPr>
            <p:nvPr/>
          </p:nvCxnSpPr>
          <p:spPr>
            <a:xfrm>
              <a:off x="5579856" y="2554721"/>
              <a:ext cx="530807" cy="1796545"/>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C8C7A97B-F64E-46F2-A71B-6EAC8AD1AE40}"/>
                </a:ext>
              </a:extLst>
            </p:cNvPr>
            <p:cNvCxnSpPr>
              <a:cxnSpLocks/>
              <a:stCxn id="63" idx="6"/>
              <a:endCxn id="68" idx="2"/>
            </p:cNvCxnSpPr>
            <p:nvPr/>
          </p:nvCxnSpPr>
          <p:spPr>
            <a:xfrm flipV="1">
              <a:off x="5579856" y="2554721"/>
              <a:ext cx="530807"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06" name="直接箭头连接符 105">
              <a:extLst>
                <a:ext uri="{FF2B5EF4-FFF2-40B4-BE49-F238E27FC236}">
                  <a16:creationId xmlns:a16="http://schemas.microsoft.com/office/drawing/2014/main" id="{F52D9FDB-0033-41AE-B211-A11A34E71EFA}"/>
                </a:ext>
              </a:extLst>
            </p:cNvPr>
            <p:cNvCxnSpPr>
              <a:cxnSpLocks/>
              <a:stCxn id="63" idx="6"/>
              <a:endCxn id="69" idx="2"/>
            </p:cNvCxnSpPr>
            <p:nvPr/>
          </p:nvCxnSpPr>
          <p:spPr>
            <a:xfrm>
              <a:off x="5579856" y="2870829"/>
              <a:ext cx="530807" cy="0"/>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A3C463E8-6F91-4BFD-9B8A-43124C019C11}"/>
                </a:ext>
              </a:extLst>
            </p:cNvPr>
            <p:cNvCxnSpPr>
              <a:cxnSpLocks/>
              <a:stCxn id="63" idx="6"/>
              <a:endCxn id="67" idx="2"/>
            </p:cNvCxnSpPr>
            <p:nvPr/>
          </p:nvCxnSpPr>
          <p:spPr>
            <a:xfrm>
              <a:off x="5579856" y="2870829"/>
              <a:ext cx="530807"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08" name="直接箭头连接符 107">
              <a:extLst>
                <a:ext uri="{FF2B5EF4-FFF2-40B4-BE49-F238E27FC236}">
                  <a16:creationId xmlns:a16="http://schemas.microsoft.com/office/drawing/2014/main" id="{2CA6840F-B35F-495A-BB2D-52D92404BCB0}"/>
                </a:ext>
              </a:extLst>
            </p:cNvPr>
            <p:cNvCxnSpPr>
              <a:cxnSpLocks/>
              <a:stCxn id="63" idx="6"/>
              <a:endCxn id="71" idx="2"/>
            </p:cNvCxnSpPr>
            <p:nvPr/>
          </p:nvCxnSpPr>
          <p:spPr>
            <a:xfrm>
              <a:off x="5579856" y="2870829"/>
              <a:ext cx="530807" cy="848222"/>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09" name="直接箭头连接符 108">
              <a:extLst>
                <a:ext uri="{FF2B5EF4-FFF2-40B4-BE49-F238E27FC236}">
                  <a16:creationId xmlns:a16="http://schemas.microsoft.com/office/drawing/2014/main" id="{D361A8FC-1D67-47C5-928E-E930900A3D64}"/>
                </a:ext>
              </a:extLst>
            </p:cNvPr>
            <p:cNvCxnSpPr>
              <a:cxnSpLocks/>
              <a:stCxn id="63" idx="6"/>
              <a:endCxn id="72" idx="2"/>
            </p:cNvCxnSpPr>
            <p:nvPr/>
          </p:nvCxnSpPr>
          <p:spPr>
            <a:xfrm>
              <a:off x="5579856" y="2870829"/>
              <a:ext cx="530807" cy="1164329"/>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10" name="直接箭头连接符 109">
              <a:extLst>
                <a:ext uri="{FF2B5EF4-FFF2-40B4-BE49-F238E27FC236}">
                  <a16:creationId xmlns:a16="http://schemas.microsoft.com/office/drawing/2014/main" id="{F8FEF2E6-49C6-4589-A524-662E1BCC80D1}"/>
                </a:ext>
              </a:extLst>
            </p:cNvPr>
            <p:cNvCxnSpPr>
              <a:cxnSpLocks/>
              <a:stCxn id="63" idx="6"/>
              <a:endCxn id="70" idx="2"/>
            </p:cNvCxnSpPr>
            <p:nvPr/>
          </p:nvCxnSpPr>
          <p:spPr>
            <a:xfrm>
              <a:off x="5579856" y="2870829"/>
              <a:ext cx="530807" cy="148043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11" name="直接箭头连接符 110">
              <a:extLst>
                <a:ext uri="{FF2B5EF4-FFF2-40B4-BE49-F238E27FC236}">
                  <a16:creationId xmlns:a16="http://schemas.microsoft.com/office/drawing/2014/main" id="{D7FCA027-CF9A-4DC0-8DE0-06969F9A53F9}"/>
                </a:ext>
              </a:extLst>
            </p:cNvPr>
            <p:cNvCxnSpPr>
              <a:cxnSpLocks/>
              <a:stCxn id="61" idx="6"/>
              <a:endCxn id="68" idx="2"/>
            </p:cNvCxnSpPr>
            <p:nvPr/>
          </p:nvCxnSpPr>
          <p:spPr>
            <a:xfrm flipV="1">
              <a:off x="5579856" y="2554721"/>
              <a:ext cx="530807" cy="632216"/>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12" name="直接箭头连接符 111">
              <a:extLst>
                <a:ext uri="{FF2B5EF4-FFF2-40B4-BE49-F238E27FC236}">
                  <a16:creationId xmlns:a16="http://schemas.microsoft.com/office/drawing/2014/main" id="{D82B1DF4-A6A6-4452-860F-92F4B71163DB}"/>
                </a:ext>
              </a:extLst>
            </p:cNvPr>
            <p:cNvCxnSpPr>
              <a:cxnSpLocks/>
              <a:stCxn id="61" idx="6"/>
              <a:endCxn id="69" idx="2"/>
            </p:cNvCxnSpPr>
            <p:nvPr/>
          </p:nvCxnSpPr>
          <p:spPr>
            <a:xfrm flipV="1">
              <a:off x="5579856" y="2870829"/>
              <a:ext cx="530807"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13" name="直接箭头连接符 112">
              <a:extLst>
                <a:ext uri="{FF2B5EF4-FFF2-40B4-BE49-F238E27FC236}">
                  <a16:creationId xmlns:a16="http://schemas.microsoft.com/office/drawing/2014/main" id="{D99A531D-1219-42FC-8037-2296F43C8F64}"/>
                </a:ext>
              </a:extLst>
            </p:cNvPr>
            <p:cNvCxnSpPr>
              <a:cxnSpLocks/>
              <a:stCxn id="61" idx="6"/>
              <a:endCxn id="67" idx="2"/>
            </p:cNvCxnSpPr>
            <p:nvPr/>
          </p:nvCxnSpPr>
          <p:spPr>
            <a:xfrm>
              <a:off x="5579856" y="3186937"/>
              <a:ext cx="530807" cy="0"/>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14" name="直接箭头连接符 113">
              <a:extLst>
                <a:ext uri="{FF2B5EF4-FFF2-40B4-BE49-F238E27FC236}">
                  <a16:creationId xmlns:a16="http://schemas.microsoft.com/office/drawing/2014/main" id="{4679B4B7-3C1D-47E4-A4E5-C39B64F9DB96}"/>
                </a:ext>
              </a:extLst>
            </p:cNvPr>
            <p:cNvCxnSpPr>
              <a:cxnSpLocks/>
              <a:stCxn id="61" idx="6"/>
              <a:endCxn id="71" idx="2"/>
            </p:cNvCxnSpPr>
            <p:nvPr/>
          </p:nvCxnSpPr>
          <p:spPr>
            <a:xfrm>
              <a:off x="5579856" y="3186937"/>
              <a:ext cx="530807" cy="532114"/>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15" name="直接箭头连接符 114">
              <a:extLst>
                <a:ext uri="{FF2B5EF4-FFF2-40B4-BE49-F238E27FC236}">
                  <a16:creationId xmlns:a16="http://schemas.microsoft.com/office/drawing/2014/main" id="{AB732C7D-4186-4ABA-9D32-3CF90A03B5C8}"/>
                </a:ext>
              </a:extLst>
            </p:cNvPr>
            <p:cNvCxnSpPr>
              <a:cxnSpLocks/>
              <a:stCxn id="61" idx="6"/>
              <a:endCxn id="72" idx="2"/>
            </p:cNvCxnSpPr>
            <p:nvPr/>
          </p:nvCxnSpPr>
          <p:spPr>
            <a:xfrm>
              <a:off x="5579856" y="3186937"/>
              <a:ext cx="530807" cy="848222"/>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16" name="直接箭头连接符 115">
              <a:extLst>
                <a:ext uri="{FF2B5EF4-FFF2-40B4-BE49-F238E27FC236}">
                  <a16:creationId xmlns:a16="http://schemas.microsoft.com/office/drawing/2014/main" id="{83359CFB-74DB-4C70-B687-205EB9E9AC3B}"/>
                </a:ext>
              </a:extLst>
            </p:cNvPr>
            <p:cNvCxnSpPr>
              <a:cxnSpLocks/>
              <a:stCxn id="61" idx="6"/>
              <a:endCxn id="70" idx="2"/>
            </p:cNvCxnSpPr>
            <p:nvPr/>
          </p:nvCxnSpPr>
          <p:spPr>
            <a:xfrm>
              <a:off x="5579856" y="3186937"/>
              <a:ext cx="530807" cy="1164329"/>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17" name="直接箭头连接符 116">
              <a:extLst>
                <a:ext uri="{FF2B5EF4-FFF2-40B4-BE49-F238E27FC236}">
                  <a16:creationId xmlns:a16="http://schemas.microsoft.com/office/drawing/2014/main" id="{14B3475E-660D-4317-A94D-C6370911DC2F}"/>
                </a:ext>
              </a:extLst>
            </p:cNvPr>
            <p:cNvCxnSpPr>
              <a:cxnSpLocks/>
              <a:stCxn id="65" idx="6"/>
              <a:endCxn id="68" idx="2"/>
            </p:cNvCxnSpPr>
            <p:nvPr/>
          </p:nvCxnSpPr>
          <p:spPr>
            <a:xfrm flipV="1">
              <a:off x="5579856" y="2554721"/>
              <a:ext cx="530807" cy="1164329"/>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18" name="直接箭头连接符 117">
              <a:extLst>
                <a:ext uri="{FF2B5EF4-FFF2-40B4-BE49-F238E27FC236}">
                  <a16:creationId xmlns:a16="http://schemas.microsoft.com/office/drawing/2014/main" id="{A59B4AB2-4A46-4950-B779-9BFE01D9C575}"/>
                </a:ext>
              </a:extLst>
            </p:cNvPr>
            <p:cNvCxnSpPr>
              <a:cxnSpLocks/>
              <a:stCxn id="65" idx="6"/>
              <a:endCxn id="69" idx="2"/>
            </p:cNvCxnSpPr>
            <p:nvPr/>
          </p:nvCxnSpPr>
          <p:spPr>
            <a:xfrm flipV="1">
              <a:off x="5579856" y="2870829"/>
              <a:ext cx="530807" cy="848222"/>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19" name="直接箭头连接符 118">
              <a:extLst>
                <a:ext uri="{FF2B5EF4-FFF2-40B4-BE49-F238E27FC236}">
                  <a16:creationId xmlns:a16="http://schemas.microsoft.com/office/drawing/2014/main" id="{CF48052E-AEE9-4F22-BFE6-61554AFE92F6}"/>
                </a:ext>
              </a:extLst>
            </p:cNvPr>
            <p:cNvCxnSpPr>
              <a:cxnSpLocks/>
              <a:stCxn id="65" idx="6"/>
              <a:endCxn id="67" idx="2"/>
            </p:cNvCxnSpPr>
            <p:nvPr/>
          </p:nvCxnSpPr>
          <p:spPr>
            <a:xfrm flipV="1">
              <a:off x="5579856" y="3186937"/>
              <a:ext cx="530807" cy="532114"/>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20" name="直接箭头连接符 119">
              <a:extLst>
                <a:ext uri="{FF2B5EF4-FFF2-40B4-BE49-F238E27FC236}">
                  <a16:creationId xmlns:a16="http://schemas.microsoft.com/office/drawing/2014/main" id="{63B21F41-DD2B-4633-AAF5-ABA8F1787E65}"/>
                </a:ext>
              </a:extLst>
            </p:cNvPr>
            <p:cNvCxnSpPr>
              <a:cxnSpLocks/>
              <a:stCxn id="65" idx="6"/>
              <a:endCxn id="71" idx="2"/>
            </p:cNvCxnSpPr>
            <p:nvPr/>
          </p:nvCxnSpPr>
          <p:spPr>
            <a:xfrm>
              <a:off x="5579856" y="3719051"/>
              <a:ext cx="530807" cy="0"/>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A2B30160-DD88-40FF-9184-26FD7315D9D1}"/>
                </a:ext>
              </a:extLst>
            </p:cNvPr>
            <p:cNvCxnSpPr>
              <a:cxnSpLocks/>
              <a:stCxn id="65" idx="6"/>
              <a:endCxn id="72" idx="2"/>
            </p:cNvCxnSpPr>
            <p:nvPr/>
          </p:nvCxnSpPr>
          <p:spPr>
            <a:xfrm>
              <a:off x="5579856" y="3719051"/>
              <a:ext cx="530807"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22" name="直接箭头连接符 121">
              <a:extLst>
                <a:ext uri="{FF2B5EF4-FFF2-40B4-BE49-F238E27FC236}">
                  <a16:creationId xmlns:a16="http://schemas.microsoft.com/office/drawing/2014/main" id="{BD33BAFF-EF98-4BC8-B1A2-3B3A00E60C0E}"/>
                </a:ext>
              </a:extLst>
            </p:cNvPr>
            <p:cNvCxnSpPr>
              <a:cxnSpLocks/>
              <a:stCxn id="65" idx="6"/>
              <a:endCxn id="70" idx="2"/>
            </p:cNvCxnSpPr>
            <p:nvPr/>
          </p:nvCxnSpPr>
          <p:spPr>
            <a:xfrm>
              <a:off x="5579856" y="3719051"/>
              <a:ext cx="530807" cy="632216"/>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23" name="直接箭头连接符 122">
              <a:extLst>
                <a:ext uri="{FF2B5EF4-FFF2-40B4-BE49-F238E27FC236}">
                  <a16:creationId xmlns:a16="http://schemas.microsoft.com/office/drawing/2014/main" id="{E27D509F-30DC-4F73-AAD6-9D065AC6CB0C}"/>
                </a:ext>
              </a:extLst>
            </p:cNvPr>
            <p:cNvCxnSpPr>
              <a:cxnSpLocks/>
              <a:stCxn id="66" idx="6"/>
              <a:endCxn id="72" idx="2"/>
            </p:cNvCxnSpPr>
            <p:nvPr/>
          </p:nvCxnSpPr>
          <p:spPr>
            <a:xfrm>
              <a:off x="5579856" y="4035159"/>
              <a:ext cx="530807" cy="0"/>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24" name="直接箭头连接符 123">
              <a:extLst>
                <a:ext uri="{FF2B5EF4-FFF2-40B4-BE49-F238E27FC236}">
                  <a16:creationId xmlns:a16="http://schemas.microsoft.com/office/drawing/2014/main" id="{FC0935D3-7994-454D-A20E-909DAE0A1086}"/>
                </a:ext>
              </a:extLst>
            </p:cNvPr>
            <p:cNvCxnSpPr>
              <a:cxnSpLocks/>
              <a:stCxn id="66" idx="6"/>
              <a:endCxn id="70" idx="2"/>
            </p:cNvCxnSpPr>
            <p:nvPr/>
          </p:nvCxnSpPr>
          <p:spPr>
            <a:xfrm>
              <a:off x="5579856" y="4035159"/>
              <a:ext cx="530807"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25" name="直接箭头连接符 124">
              <a:extLst>
                <a:ext uri="{FF2B5EF4-FFF2-40B4-BE49-F238E27FC236}">
                  <a16:creationId xmlns:a16="http://schemas.microsoft.com/office/drawing/2014/main" id="{8427E2E7-23A1-45F8-BB8B-33B00F9CC97F}"/>
                </a:ext>
              </a:extLst>
            </p:cNvPr>
            <p:cNvCxnSpPr>
              <a:cxnSpLocks/>
              <a:stCxn id="66" idx="6"/>
              <a:endCxn id="71" idx="2"/>
            </p:cNvCxnSpPr>
            <p:nvPr/>
          </p:nvCxnSpPr>
          <p:spPr>
            <a:xfrm flipV="1">
              <a:off x="5579856" y="3719051"/>
              <a:ext cx="530807"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26" name="直接箭头连接符 125">
              <a:extLst>
                <a:ext uri="{FF2B5EF4-FFF2-40B4-BE49-F238E27FC236}">
                  <a16:creationId xmlns:a16="http://schemas.microsoft.com/office/drawing/2014/main" id="{999EB7B2-B24D-41BF-AB3F-315071DB38A1}"/>
                </a:ext>
              </a:extLst>
            </p:cNvPr>
            <p:cNvCxnSpPr>
              <a:cxnSpLocks/>
              <a:stCxn id="66" idx="6"/>
              <a:endCxn id="67" idx="2"/>
            </p:cNvCxnSpPr>
            <p:nvPr/>
          </p:nvCxnSpPr>
          <p:spPr>
            <a:xfrm flipV="1">
              <a:off x="5579856" y="3186937"/>
              <a:ext cx="530807" cy="848222"/>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27" name="直接箭头连接符 126">
              <a:extLst>
                <a:ext uri="{FF2B5EF4-FFF2-40B4-BE49-F238E27FC236}">
                  <a16:creationId xmlns:a16="http://schemas.microsoft.com/office/drawing/2014/main" id="{281C0D21-0061-4556-B798-BD4F29C1CF74}"/>
                </a:ext>
              </a:extLst>
            </p:cNvPr>
            <p:cNvCxnSpPr>
              <a:cxnSpLocks/>
              <a:stCxn id="66" idx="6"/>
              <a:endCxn id="69" idx="2"/>
            </p:cNvCxnSpPr>
            <p:nvPr/>
          </p:nvCxnSpPr>
          <p:spPr>
            <a:xfrm flipV="1">
              <a:off x="5579856" y="2870829"/>
              <a:ext cx="530807" cy="1164329"/>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28" name="直接箭头连接符 127">
              <a:extLst>
                <a:ext uri="{FF2B5EF4-FFF2-40B4-BE49-F238E27FC236}">
                  <a16:creationId xmlns:a16="http://schemas.microsoft.com/office/drawing/2014/main" id="{E1AA072A-1E9F-414C-A5A3-3542D337A4F4}"/>
                </a:ext>
              </a:extLst>
            </p:cNvPr>
            <p:cNvCxnSpPr>
              <a:cxnSpLocks/>
              <a:stCxn id="66" idx="6"/>
              <a:endCxn id="68" idx="2"/>
            </p:cNvCxnSpPr>
            <p:nvPr/>
          </p:nvCxnSpPr>
          <p:spPr>
            <a:xfrm flipV="1">
              <a:off x="5579856" y="2554721"/>
              <a:ext cx="530807" cy="148043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29" name="直接箭头连接符 128">
              <a:extLst>
                <a:ext uri="{FF2B5EF4-FFF2-40B4-BE49-F238E27FC236}">
                  <a16:creationId xmlns:a16="http://schemas.microsoft.com/office/drawing/2014/main" id="{D245DBFC-FAE8-42D5-A808-35D9FF00A70A}"/>
                </a:ext>
              </a:extLst>
            </p:cNvPr>
            <p:cNvCxnSpPr>
              <a:cxnSpLocks/>
              <a:stCxn id="64" idx="6"/>
              <a:endCxn id="70" idx="2"/>
            </p:cNvCxnSpPr>
            <p:nvPr/>
          </p:nvCxnSpPr>
          <p:spPr>
            <a:xfrm>
              <a:off x="5579856" y="4351266"/>
              <a:ext cx="530807" cy="0"/>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30" name="直接箭头连接符 129">
              <a:extLst>
                <a:ext uri="{FF2B5EF4-FFF2-40B4-BE49-F238E27FC236}">
                  <a16:creationId xmlns:a16="http://schemas.microsoft.com/office/drawing/2014/main" id="{E53F4BAC-F398-4361-9827-7694315A3E05}"/>
                </a:ext>
              </a:extLst>
            </p:cNvPr>
            <p:cNvCxnSpPr>
              <a:cxnSpLocks/>
              <a:stCxn id="64" idx="6"/>
              <a:endCxn id="72" idx="2"/>
            </p:cNvCxnSpPr>
            <p:nvPr/>
          </p:nvCxnSpPr>
          <p:spPr>
            <a:xfrm flipV="1">
              <a:off x="5579856" y="4035159"/>
              <a:ext cx="530807" cy="31610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31" name="直接箭头连接符 130">
              <a:extLst>
                <a:ext uri="{FF2B5EF4-FFF2-40B4-BE49-F238E27FC236}">
                  <a16:creationId xmlns:a16="http://schemas.microsoft.com/office/drawing/2014/main" id="{FDE078A0-3377-457C-AEF6-E515BF70F029}"/>
                </a:ext>
              </a:extLst>
            </p:cNvPr>
            <p:cNvCxnSpPr>
              <a:cxnSpLocks/>
              <a:stCxn id="64" idx="6"/>
              <a:endCxn id="71" idx="2"/>
            </p:cNvCxnSpPr>
            <p:nvPr/>
          </p:nvCxnSpPr>
          <p:spPr>
            <a:xfrm flipV="1">
              <a:off x="5579856" y="3719051"/>
              <a:ext cx="530807" cy="632216"/>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32" name="直接箭头连接符 131">
              <a:extLst>
                <a:ext uri="{FF2B5EF4-FFF2-40B4-BE49-F238E27FC236}">
                  <a16:creationId xmlns:a16="http://schemas.microsoft.com/office/drawing/2014/main" id="{A2724C80-BE98-4CE7-930B-1C6CFE9B46BF}"/>
                </a:ext>
              </a:extLst>
            </p:cNvPr>
            <p:cNvCxnSpPr>
              <a:cxnSpLocks/>
              <a:stCxn id="64" idx="6"/>
              <a:endCxn id="67" idx="2"/>
            </p:cNvCxnSpPr>
            <p:nvPr/>
          </p:nvCxnSpPr>
          <p:spPr>
            <a:xfrm flipV="1">
              <a:off x="5579856" y="3186937"/>
              <a:ext cx="530807" cy="1164329"/>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33" name="直接箭头连接符 132">
              <a:extLst>
                <a:ext uri="{FF2B5EF4-FFF2-40B4-BE49-F238E27FC236}">
                  <a16:creationId xmlns:a16="http://schemas.microsoft.com/office/drawing/2014/main" id="{79341590-F7C3-4C3B-8C9D-34BE842E599C}"/>
                </a:ext>
              </a:extLst>
            </p:cNvPr>
            <p:cNvCxnSpPr>
              <a:cxnSpLocks/>
              <a:stCxn id="64" idx="6"/>
              <a:endCxn id="69" idx="2"/>
            </p:cNvCxnSpPr>
            <p:nvPr/>
          </p:nvCxnSpPr>
          <p:spPr>
            <a:xfrm flipV="1">
              <a:off x="5579856" y="2870829"/>
              <a:ext cx="530807" cy="148043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34" name="直接箭头连接符 133">
              <a:extLst>
                <a:ext uri="{FF2B5EF4-FFF2-40B4-BE49-F238E27FC236}">
                  <a16:creationId xmlns:a16="http://schemas.microsoft.com/office/drawing/2014/main" id="{80E5B358-3382-4611-9152-91CEEFF682DF}"/>
                </a:ext>
              </a:extLst>
            </p:cNvPr>
            <p:cNvCxnSpPr>
              <a:cxnSpLocks/>
              <a:stCxn id="64" idx="6"/>
              <a:endCxn id="68" idx="2"/>
            </p:cNvCxnSpPr>
            <p:nvPr/>
          </p:nvCxnSpPr>
          <p:spPr>
            <a:xfrm flipV="1">
              <a:off x="5579856" y="2554721"/>
              <a:ext cx="530807" cy="1796545"/>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E578BC66-32B9-4C0E-B8F8-045E3843ED98}"/>
                </a:ext>
              </a:extLst>
            </p:cNvPr>
            <p:cNvCxnSpPr>
              <a:cxnSpLocks/>
              <a:stCxn id="68" idx="6"/>
              <a:endCxn id="73" idx="2"/>
            </p:cNvCxnSpPr>
            <p:nvPr/>
          </p:nvCxnSpPr>
          <p:spPr>
            <a:xfrm>
              <a:off x="6293611" y="2554721"/>
              <a:ext cx="476696" cy="603312"/>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360B3ABD-6C30-4349-8FFB-7C7203CE5E26}"/>
                </a:ext>
              </a:extLst>
            </p:cNvPr>
            <p:cNvCxnSpPr>
              <a:cxnSpLocks/>
              <a:stCxn id="69" idx="6"/>
              <a:endCxn id="73" idx="2"/>
            </p:cNvCxnSpPr>
            <p:nvPr/>
          </p:nvCxnSpPr>
          <p:spPr>
            <a:xfrm>
              <a:off x="6293611" y="2870829"/>
              <a:ext cx="476696" cy="287203"/>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37" name="直接箭头连接符 136">
              <a:extLst>
                <a:ext uri="{FF2B5EF4-FFF2-40B4-BE49-F238E27FC236}">
                  <a16:creationId xmlns:a16="http://schemas.microsoft.com/office/drawing/2014/main" id="{F652B2A6-9FCC-4F57-A3DC-AFEF404DA7F7}"/>
                </a:ext>
              </a:extLst>
            </p:cNvPr>
            <p:cNvCxnSpPr>
              <a:cxnSpLocks/>
              <a:stCxn id="67" idx="6"/>
              <a:endCxn id="73" idx="2"/>
            </p:cNvCxnSpPr>
            <p:nvPr/>
          </p:nvCxnSpPr>
          <p:spPr>
            <a:xfrm flipV="1">
              <a:off x="6293611" y="3158033"/>
              <a:ext cx="476696" cy="28904"/>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38" name="直接箭头连接符 137">
              <a:extLst>
                <a:ext uri="{FF2B5EF4-FFF2-40B4-BE49-F238E27FC236}">
                  <a16:creationId xmlns:a16="http://schemas.microsoft.com/office/drawing/2014/main" id="{5F79486B-1801-4A52-993F-ABBB3B8DBAF0}"/>
                </a:ext>
              </a:extLst>
            </p:cNvPr>
            <p:cNvCxnSpPr>
              <a:cxnSpLocks/>
              <a:stCxn id="71" idx="6"/>
              <a:endCxn id="73" idx="2"/>
            </p:cNvCxnSpPr>
            <p:nvPr/>
          </p:nvCxnSpPr>
          <p:spPr>
            <a:xfrm flipV="1">
              <a:off x="6293611" y="3158033"/>
              <a:ext cx="476696" cy="561018"/>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39" name="直接箭头连接符 138">
              <a:extLst>
                <a:ext uri="{FF2B5EF4-FFF2-40B4-BE49-F238E27FC236}">
                  <a16:creationId xmlns:a16="http://schemas.microsoft.com/office/drawing/2014/main" id="{C7B3123F-546C-4A2F-9542-03601ACB44F2}"/>
                </a:ext>
              </a:extLst>
            </p:cNvPr>
            <p:cNvCxnSpPr>
              <a:cxnSpLocks/>
              <a:stCxn id="72" idx="6"/>
              <a:endCxn id="73" idx="2"/>
            </p:cNvCxnSpPr>
            <p:nvPr/>
          </p:nvCxnSpPr>
          <p:spPr>
            <a:xfrm flipV="1">
              <a:off x="6293611" y="3158033"/>
              <a:ext cx="476696" cy="877126"/>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40" name="直接箭头连接符 139">
              <a:extLst>
                <a:ext uri="{FF2B5EF4-FFF2-40B4-BE49-F238E27FC236}">
                  <a16:creationId xmlns:a16="http://schemas.microsoft.com/office/drawing/2014/main" id="{15EC2397-54FB-43A1-978C-A71A44E9D59B}"/>
                </a:ext>
              </a:extLst>
            </p:cNvPr>
            <p:cNvCxnSpPr>
              <a:cxnSpLocks/>
              <a:stCxn id="70" idx="6"/>
              <a:endCxn id="73" idx="2"/>
            </p:cNvCxnSpPr>
            <p:nvPr/>
          </p:nvCxnSpPr>
          <p:spPr>
            <a:xfrm flipV="1">
              <a:off x="6293611" y="3158033"/>
              <a:ext cx="476696" cy="1193233"/>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41" name="直接箭头连接符 140">
              <a:extLst>
                <a:ext uri="{FF2B5EF4-FFF2-40B4-BE49-F238E27FC236}">
                  <a16:creationId xmlns:a16="http://schemas.microsoft.com/office/drawing/2014/main" id="{CE0312F7-C937-4A50-AC9B-FDB3491FE384}"/>
                </a:ext>
              </a:extLst>
            </p:cNvPr>
            <p:cNvCxnSpPr>
              <a:cxnSpLocks/>
              <a:stCxn id="70" idx="6"/>
              <a:endCxn id="74" idx="2"/>
            </p:cNvCxnSpPr>
            <p:nvPr/>
          </p:nvCxnSpPr>
          <p:spPr>
            <a:xfrm flipV="1">
              <a:off x="6293611" y="3475385"/>
              <a:ext cx="476696" cy="875881"/>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42" name="直接箭头连接符 141">
              <a:extLst>
                <a:ext uri="{FF2B5EF4-FFF2-40B4-BE49-F238E27FC236}">
                  <a16:creationId xmlns:a16="http://schemas.microsoft.com/office/drawing/2014/main" id="{E4407CE5-A510-4F19-AC1C-3A454F740C99}"/>
                </a:ext>
              </a:extLst>
            </p:cNvPr>
            <p:cNvCxnSpPr>
              <a:cxnSpLocks/>
              <a:stCxn id="72" idx="6"/>
              <a:endCxn id="74" idx="2"/>
            </p:cNvCxnSpPr>
            <p:nvPr/>
          </p:nvCxnSpPr>
          <p:spPr>
            <a:xfrm flipV="1">
              <a:off x="6293611" y="3475385"/>
              <a:ext cx="476696" cy="559774"/>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43" name="直接箭头连接符 142">
              <a:extLst>
                <a:ext uri="{FF2B5EF4-FFF2-40B4-BE49-F238E27FC236}">
                  <a16:creationId xmlns:a16="http://schemas.microsoft.com/office/drawing/2014/main" id="{C51EE40F-F913-477D-B70E-5B93A464FBF8}"/>
                </a:ext>
              </a:extLst>
            </p:cNvPr>
            <p:cNvCxnSpPr>
              <a:cxnSpLocks/>
              <a:stCxn id="71" idx="6"/>
              <a:endCxn id="74" idx="2"/>
            </p:cNvCxnSpPr>
            <p:nvPr/>
          </p:nvCxnSpPr>
          <p:spPr>
            <a:xfrm flipV="1">
              <a:off x="6293611" y="3475385"/>
              <a:ext cx="476696" cy="24366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44" name="直接箭头连接符 143">
              <a:extLst>
                <a:ext uri="{FF2B5EF4-FFF2-40B4-BE49-F238E27FC236}">
                  <a16:creationId xmlns:a16="http://schemas.microsoft.com/office/drawing/2014/main" id="{B5C5FF38-AAFB-4C94-815E-452FBD3D044E}"/>
                </a:ext>
              </a:extLst>
            </p:cNvPr>
            <p:cNvCxnSpPr>
              <a:cxnSpLocks/>
              <a:stCxn id="67" idx="6"/>
              <a:endCxn id="74" idx="2"/>
            </p:cNvCxnSpPr>
            <p:nvPr/>
          </p:nvCxnSpPr>
          <p:spPr>
            <a:xfrm>
              <a:off x="6293611" y="3186937"/>
              <a:ext cx="476696" cy="288448"/>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45" name="直接箭头连接符 144">
              <a:extLst>
                <a:ext uri="{FF2B5EF4-FFF2-40B4-BE49-F238E27FC236}">
                  <a16:creationId xmlns:a16="http://schemas.microsoft.com/office/drawing/2014/main" id="{51305FF7-6E18-4B8E-94B1-AAB9D88E64A6}"/>
                </a:ext>
              </a:extLst>
            </p:cNvPr>
            <p:cNvCxnSpPr>
              <a:cxnSpLocks/>
              <a:stCxn id="69" idx="6"/>
              <a:endCxn id="74" idx="2"/>
            </p:cNvCxnSpPr>
            <p:nvPr/>
          </p:nvCxnSpPr>
          <p:spPr>
            <a:xfrm>
              <a:off x="6293611" y="2870829"/>
              <a:ext cx="476696" cy="604556"/>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AB9149E1-E325-4DD5-91B5-254089C7EA31}"/>
                </a:ext>
              </a:extLst>
            </p:cNvPr>
            <p:cNvCxnSpPr>
              <a:cxnSpLocks/>
              <a:stCxn id="68" idx="6"/>
              <a:endCxn id="74" idx="2"/>
            </p:cNvCxnSpPr>
            <p:nvPr/>
          </p:nvCxnSpPr>
          <p:spPr>
            <a:xfrm>
              <a:off x="6293611" y="2554721"/>
              <a:ext cx="476696" cy="920663"/>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sp>
          <p:nvSpPr>
            <p:cNvPr id="149" name="文本框 148">
              <a:extLst>
                <a:ext uri="{FF2B5EF4-FFF2-40B4-BE49-F238E27FC236}">
                  <a16:creationId xmlns:a16="http://schemas.microsoft.com/office/drawing/2014/main" id="{CF26CA23-D8D6-4568-918B-472438534C76}"/>
                </a:ext>
              </a:extLst>
            </p:cNvPr>
            <p:cNvSpPr txBox="1"/>
            <p:nvPr/>
          </p:nvSpPr>
          <p:spPr>
            <a:xfrm>
              <a:off x="4593030" y="3393688"/>
              <a:ext cx="387135" cy="152786"/>
            </a:xfrm>
            <a:prstGeom prst="rect">
              <a:avLst/>
            </a:prstGeom>
            <a:noFill/>
          </p:spPr>
          <p:txBody>
            <a:bodyPr vert="eaVert" wrap="square" rtlCol="0">
              <a:spAutoFit/>
            </a:bodyPr>
            <a:lstStyle/>
            <a:p>
              <a:r>
                <a:rPr lang="en-US" altLang="zh-CN" sz="1000" b="1" dirty="0"/>
                <a:t>…</a:t>
              </a:r>
              <a:endParaRPr lang="zh-CN" altLang="en-US" sz="1000" b="1" dirty="0"/>
            </a:p>
          </p:txBody>
        </p:sp>
        <p:sp>
          <p:nvSpPr>
            <p:cNvPr id="150" name="文本框 149">
              <a:extLst>
                <a:ext uri="{FF2B5EF4-FFF2-40B4-BE49-F238E27FC236}">
                  <a16:creationId xmlns:a16="http://schemas.microsoft.com/office/drawing/2014/main" id="{48976335-8B56-43B4-BE03-21A7B4E367FE}"/>
                </a:ext>
              </a:extLst>
            </p:cNvPr>
            <p:cNvSpPr txBox="1"/>
            <p:nvPr/>
          </p:nvSpPr>
          <p:spPr>
            <a:xfrm>
              <a:off x="5258735" y="3386479"/>
              <a:ext cx="387135" cy="152786"/>
            </a:xfrm>
            <a:prstGeom prst="rect">
              <a:avLst/>
            </a:prstGeom>
            <a:noFill/>
          </p:spPr>
          <p:txBody>
            <a:bodyPr vert="eaVert" wrap="square" rtlCol="0">
              <a:spAutoFit/>
            </a:bodyPr>
            <a:lstStyle/>
            <a:p>
              <a:r>
                <a:rPr lang="en-US" altLang="zh-CN" sz="1000" b="1" dirty="0"/>
                <a:t>…</a:t>
              </a:r>
              <a:endParaRPr lang="zh-CN" altLang="en-US" sz="1000" b="1" dirty="0"/>
            </a:p>
          </p:txBody>
        </p:sp>
        <p:sp>
          <p:nvSpPr>
            <p:cNvPr id="151" name="文本框 150">
              <a:extLst>
                <a:ext uri="{FF2B5EF4-FFF2-40B4-BE49-F238E27FC236}">
                  <a16:creationId xmlns:a16="http://schemas.microsoft.com/office/drawing/2014/main" id="{37EE84AC-2F62-4AD2-A52C-C5029E323EEA}"/>
                </a:ext>
              </a:extLst>
            </p:cNvPr>
            <p:cNvSpPr txBox="1"/>
            <p:nvPr/>
          </p:nvSpPr>
          <p:spPr>
            <a:xfrm>
              <a:off x="5968933" y="3381869"/>
              <a:ext cx="387135" cy="152786"/>
            </a:xfrm>
            <a:prstGeom prst="rect">
              <a:avLst/>
            </a:prstGeom>
            <a:noFill/>
          </p:spPr>
          <p:txBody>
            <a:bodyPr vert="eaVert" wrap="square" rtlCol="0">
              <a:spAutoFit/>
            </a:bodyPr>
            <a:lstStyle/>
            <a:p>
              <a:r>
                <a:rPr lang="en-US" altLang="zh-CN" sz="1000" b="1" dirty="0"/>
                <a:t>…</a:t>
              </a:r>
              <a:endParaRPr lang="zh-CN" altLang="en-US" sz="1000" b="1" dirty="0"/>
            </a:p>
          </p:txBody>
        </p:sp>
        <p:sp>
          <p:nvSpPr>
            <p:cNvPr id="152" name="椭圆 151">
              <a:extLst>
                <a:ext uri="{FF2B5EF4-FFF2-40B4-BE49-F238E27FC236}">
                  <a16:creationId xmlns:a16="http://schemas.microsoft.com/office/drawing/2014/main" id="{1E8D35EC-9E01-43A8-B01A-725A74944B4F}"/>
                </a:ext>
              </a:extLst>
            </p:cNvPr>
            <p:cNvSpPr/>
            <p:nvPr/>
          </p:nvSpPr>
          <p:spPr>
            <a:xfrm>
              <a:off x="6770307" y="3697977"/>
              <a:ext cx="182949" cy="18703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cxnSp>
          <p:nvCxnSpPr>
            <p:cNvPr id="153" name="直接箭头连接符 152">
              <a:extLst>
                <a:ext uri="{FF2B5EF4-FFF2-40B4-BE49-F238E27FC236}">
                  <a16:creationId xmlns:a16="http://schemas.microsoft.com/office/drawing/2014/main" id="{49007D1B-7D33-4041-8E0E-1945F681FA97}"/>
                </a:ext>
              </a:extLst>
            </p:cNvPr>
            <p:cNvCxnSpPr>
              <a:cxnSpLocks/>
              <a:stCxn id="68" idx="6"/>
              <a:endCxn id="152" idx="2"/>
            </p:cNvCxnSpPr>
            <p:nvPr/>
          </p:nvCxnSpPr>
          <p:spPr>
            <a:xfrm>
              <a:off x="6293611" y="2554721"/>
              <a:ext cx="476696" cy="1236771"/>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6D72913A-96AD-4FC8-9413-DB5C6D037982}"/>
                </a:ext>
              </a:extLst>
            </p:cNvPr>
            <p:cNvCxnSpPr>
              <a:cxnSpLocks/>
              <a:stCxn id="69" idx="6"/>
              <a:endCxn id="152" idx="2"/>
            </p:cNvCxnSpPr>
            <p:nvPr/>
          </p:nvCxnSpPr>
          <p:spPr>
            <a:xfrm>
              <a:off x="6293611" y="2870829"/>
              <a:ext cx="476696" cy="920663"/>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55" name="直接箭头连接符 154">
              <a:extLst>
                <a:ext uri="{FF2B5EF4-FFF2-40B4-BE49-F238E27FC236}">
                  <a16:creationId xmlns:a16="http://schemas.microsoft.com/office/drawing/2014/main" id="{B12EEA64-005A-46ED-9F66-0FEC607E2513}"/>
                </a:ext>
              </a:extLst>
            </p:cNvPr>
            <p:cNvCxnSpPr>
              <a:cxnSpLocks/>
              <a:stCxn id="67" idx="6"/>
              <a:endCxn id="152" idx="2"/>
            </p:cNvCxnSpPr>
            <p:nvPr/>
          </p:nvCxnSpPr>
          <p:spPr>
            <a:xfrm>
              <a:off x="6293611" y="3186937"/>
              <a:ext cx="476696" cy="604556"/>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56" name="直接箭头连接符 155">
              <a:extLst>
                <a:ext uri="{FF2B5EF4-FFF2-40B4-BE49-F238E27FC236}">
                  <a16:creationId xmlns:a16="http://schemas.microsoft.com/office/drawing/2014/main" id="{236C218B-F417-4531-9513-B2A3A8AD3455}"/>
                </a:ext>
              </a:extLst>
            </p:cNvPr>
            <p:cNvCxnSpPr>
              <a:cxnSpLocks/>
              <a:stCxn id="71" idx="6"/>
              <a:endCxn id="152" idx="2"/>
            </p:cNvCxnSpPr>
            <p:nvPr/>
          </p:nvCxnSpPr>
          <p:spPr>
            <a:xfrm>
              <a:off x="6293611" y="3719051"/>
              <a:ext cx="476696" cy="72442"/>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57" name="直接箭头连接符 156">
              <a:extLst>
                <a:ext uri="{FF2B5EF4-FFF2-40B4-BE49-F238E27FC236}">
                  <a16:creationId xmlns:a16="http://schemas.microsoft.com/office/drawing/2014/main" id="{B8042A54-3AFB-4A0B-BC97-99E43C4E20CF}"/>
                </a:ext>
              </a:extLst>
            </p:cNvPr>
            <p:cNvCxnSpPr>
              <a:cxnSpLocks/>
              <a:stCxn id="72" idx="6"/>
              <a:endCxn id="152" idx="2"/>
            </p:cNvCxnSpPr>
            <p:nvPr/>
          </p:nvCxnSpPr>
          <p:spPr>
            <a:xfrm flipV="1">
              <a:off x="6293611" y="3791492"/>
              <a:ext cx="476696" cy="243667"/>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p:cxnSp>
          <p:nvCxnSpPr>
            <p:cNvPr id="158" name="直接箭头连接符 157">
              <a:extLst>
                <a:ext uri="{FF2B5EF4-FFF2-40B4-BE49-F238E27FC236}">
                  <a16:creationId xmlns:a16="http://schemas.microsoft.com/office/drawing/2014/main" id="{6A19AE16-407D-4398-989B-5D66DA4C1C8B}"/>
                </a:ext>
              </a:extLst>
            </p:cNvPr>
            <p:cNvCxnSpPr>
              <a:cxnSpLocks/>
              <a:stCxn id="70" idx="6"/>
              <a:endCxn id="152" idx="2"/>
            </p:cNvCxnSpPr>
            <p:nvPr/>
          </p:nvCxnSpPr>
          <p:spPr>
            <a:xfrm flipV="1">
              <a:off x="6293611" y="3791492"/>
              <a:ext cx="476696" cy="559774"/>
            </a:xfrm>
            <a:prstGeom prst="straightConnector1">
              <a:avLst/>
            </a:prstGeom>
            <a:ln w="9525">
              <a:prstDash val="lgDash"/>
              <a:tailEnd type="triangle" w="sm"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graphicFrame>
              <p:nvGraphicFramePr>
                <p:cNvPr id="163" name="对象 162">
                  <a:extLst>
                    <a:ext uri="{FF2B5EF4-FFF2-40B4-BE49-F238E27FC236}">
                      <a16:creationId xmlns:a16="http://schemas.microsoft.com/office/drawing/2014/main" id="{8CF5AD1B-28A7-4B01-ADDF-B322C75DC1E8}"/>
                    </a:ext>
                  </a:extLst>
                </p:cNvPr>
                <p:cNvGraphicFramePr>
                  <a:graphicFrameLocks noChangeAspect="1"/>
                </p:cNvGraphicFramePr>
                <p:nvPr>
                  <p:extLst>
                    <p:ext uri="{D42A27DB-BD31-4B8C-83A1-F6EECF244321}">
                      <p14:modId xmlns:p14="http://schemas.microsoft.com/office/powerpoint/2010/main" val="1198988198"/>
                    </p:ext>
                  </p:extLst>
                </p:nvPr>
              </p:nvGraphicFramePr>
              <p:xfrm>
                <a:off x="5109255" y="3442909"/>
                <a:ext cx="665706" cy="135222"/>
              </p:xfrm>
              <a:graphic>
                <a:graphicData uri="http://schemas.openxmlformats.org/presentationml/2006/ole">
                  <mc:AlternateContent>
                    <mc:Choice xmlns:v="urn:schemas-microsoft-com:vml" Requires="v">
                      <p:oleObj spid="_x0000_s4666" name="Equation" r:id="rId10" imgW="914400" imgH="185760" progId="Equation.DSMT4">
                        <p:embed/>
                      </p:oleObj>
                    </mc:Choice>
                    <mc:Fallback>
                      <p:oleObj name="Equation" r:id="rId10" imgW="914400" imgH="185760" progId="Equation.DSMT4">
                        <p:embed/>
                        <p:pic>
                          <p:nvPicPr>
                            <p:cNvPr id="163" name="对象 162">
                              <a:extLst>
                                <a:ext uri="{FF2B5EF4-FFF2-40B4-BE49-F238E27FC236}">
                                  <a16:creationId xmlns:a16="http://schemas.microsoft.com/office/drawing/2014/main" id="{8CF5AD1B-28A7-4B01-ADDF-B322C75DC1E8}"/>
                                </a:ext>
                              </a:extLst>
                            </p:cNvPr>
                            <p:cNvPicPr/>
                            <p:nvPr/>
                          </p:nvPicPr>
                          <p:blipFill>
                            <a:blip r:embed="rId11"/>
                            <a:stretch>
                              <a:fillRect/>
                            </a:stretch>
                          </p:blipFill>
                          <p:spPr>
                            <a:xfrm>
                              <a:off x="5109255" y="3442909"/>
                              <a:ext cx="665706" cy="135222"/>
                            </a:xfrm>
                            <a:prstGeom prst="rect">
                              <a:avLst/>
                            </a:prstGeom>
                          </p:spPr>
                        </p:pic>
                      </p:oleObj>
                    </mc:Fallback>
                  </mc:AlternateContent>
                </a:graphicData>
              </a:graphic>
            </p:graphicFrame>
          </mc:Choice>
          <mc:Fallback>
            <p:graphicFrame>
              <p:nvGraphicFramePr>
                <p:cNvPr id="163" name="对象 162">
                  <a:extLst>
                    <a:ext uri="{FF2B5EF4-FFF2-40B4-BE49-F238E27FC236}">
                      <a16:creationId xmlns:a16="http://schemas.microsoft.com/office/drawing/2014/main" id="{8CF5AD1B-28A7-4B01-ADDF-B322C75DC1E8}"/>
                    </a:ext>
                  </a:extLst>
                </p:cNvPr>
                <p:cNvGraphicFramePr>
                  <a:graphicFrameLocks noChangeAspect="1"/>
                </p:cNvGraphicFramePr>
                <p:nvPr>
                  <p:extLst>
                    <p:ext uri="{D42A27DB-BD31-4B8C-83A1-F6EECF244321}">
                      <p14:modId xmlns:p14="http://schemas.microsoft.com/office/powerpoint/2010/main" val="1198988198"/>
                    </p:ext>
                  </p:extLst>
                </p:nvPr>
              </p:nvGraphicFramePr>
              <p:xfrm>
                <a:off x="5109255" y="3442909"/>
                <a:ext cx="665706" cy="135222"/>
              </p:xfrm>
              <a:graphic>
                <a:graphicData uri="http://schemas.openxmlformats.org/presentationml/2006/ole">
                  <mc:AlternateContent>
                    <mc:Choice xmlns:v="urn:schemas-microsoft-com:vml" Requires="v">
                      <p:oleObj spid="_x0000_s4666" name="Equation" r:id="rId10" imgW="914400" imgH="185760" progId="Equation.DSMT4">
                        <p:embed/>
                      </p:oleObj>
                    </mc:Choice>
                    <mc:Fallback>
                      <p:oleObj name="Equation" r:id="rId10" imgW="914400" imgH="185760" progId="Equation.DSMT4">
                        <p:embed/>
                        <p:pic>
                          <p:nvPicPr>
                            <p:cNvPr id="163" name="对象 162">
                              <a:extLst>
                                <a:ext uri="{FF2B5EF4-FFF2-40B4-BE49-F238E27FC236}">
                                  <a16:creationId xmlns:a16="http://schemas.microsoft.com/office/drawing/2014/main" id="{8CF5AD1B-28A7-4B01-ADDF-B322C75DC1E8}"/>
                                </a:ext>
                              </a:extLst>
                            </p:cNvPr>
                            <p:cNvPicPr/>
                            <p:nvPr/>
                          </p:nvPicPr>
                          <p:blipFill>
                            <a:blip r:embed="rId11"/>
                            <a:stretch>
                              <a:fillRect/>
                            </a:stretch>
                          </p:blipFill>
                          <p:spPr>
                            <a:xfrm>
                              <a:off x="5109255" y="3442909"/>
                              <a:ext cx="665706" cy="135222"/>
                            </a:xfrm>
                            <a:prstGeom prst="rect">
                              <a:avLst/>
                            </a:prstGeom>
                          </p:spPr>
                        </p:pic>
                      </p:oleObj>
                    </mc:Fallback>
                  </mc:AlternateContent>
                </a:graphicData>
              </a:graphic>
            </p:graphicFrame>
          </mc:Fallback>
        </mc:AlternateContent>
        <p:pic>
          <p:nvPicPr>
            <p:cNvPr id="164" name="图片 163">
              <a:extLst>
                <a:ext uri="{FF2B5EF4-FFF2-40B4-BE49-F238E27FC236}">
                  <a16:creationId xmlns:a16="http://schemas.microsoft.com/office/drawing/2014/main" id="{B33A3545-AE93-4178-B1C3-CC1FB864E7E5}"/>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67019" y="3082576"/>
              <a:ext cx="246445" cy="246445"/>
            </a:xfrm>
            <a:prstGeom prst="rect">
              <a:avLst/>
            </a:prstGeom>
          </p:spPr>
        </p:pic>
        <mc:AlternateContent xmlns:mc="http://schemas.openxmlformats.org/markup-compatibility/2006">
          <mc:Choice xmlns:a14="http://schemas.microsoft.com/office/drawing/2010/main" Requires="a14">
            <p:sp>
              <p:nvSpPr>
                <p:cNvPr id="167" name="文本框 166">
                  <a:extLst>
                    <a:ext uri="{FF2B5EF4-FFF2-40B4-BE49-F238E27FC236}">
                      <a16:creationId xmlns:a16="http://schemas.microsoft.com/office/drawing/2014/main" id="{70588CFC-AB75-4B9C-8AC6-085E76174235}"/>
                    </a:ext>
                  </a:extLst>
                </p:cNvPr>
                <p:cNvSpPr txBox="1"/>
                <p:nvPr/>
              </p:nvSpPr>
              <p:spPr>
                <a:xfrm>
                  <a:off x="3648323" y="3322109"/>
                  <a:ext cx="324259" cy="175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00" b="1" i="0" smtClean="0">
                            <a:latin typeface="Cambria Math" panose="02040503050406030204" pitchFamily="18" charset="0"/>
                          </a:rPr>
                          <m:t>𝐌𝐃</m:t>
                        </m:r>
                      </m:oMath>
                    </m:oMathPara>
                  </a14:m>
                  <a:endParaRPr lang="zh-CN" altLang="en-US" sz="1100" dirty="0"/>
                </a:p>
              </p:txBody>
            </p:sp>
          </mc:Choice>
          <mc:Fallback>
            <p:sp>
              <p:nvSpPr>
                <p:cNvPr id="167" name="文本框 166">
                  <a:extLst>
                    <a:ext uri="{FF2B5EF4-FFF2-40B4-BE49-F238E27FC236}">
                      <a16:creationId xmlns:a16="http://schemas.microsoft.com/office/drawing/2014/main" id="{70588CFC-AB75-4B9C-8AC6-085E76174235}"/>
                    </a:ext>
                  </a:extLst>
                </p:cNvPr>
                <p:cNvSpPr txBox="1">
                  <a:spLocks noRot="1" noChangeAspect="1" noMove="1" noResize="1" noEditPoints="1" noAdjustHandles="1" noChangeArrowheads="1" noChangeShapeType="1" noTextEdit="1"/>
                </p:cNvSpPr>
                <p:nvPr/>
              </p:nvSpPr>
              <p:spPr>
                <a:xfrm>
                  <a:off x="3648323" y="3322109"/>
                  <a:ext cx="324259" cy="175970"/>
                </a:xfrm>
                <a:prstGeom prst="rect">
                  <a:avLst/>
                </a:prstGeom>
                <a:blipFill>
                  <a:blip r:embed="rId13"/>
                  <a:stretch>
                    <a:fillRect/>
                  </a:stretch>
                </a:blipFill>
              </p:spPr>
              <p:txBody>
                <a:bodyPr/>
                <a:lstStyle/>
                <a:p>
                  <a:r>
                    <a:rPr lang="zh-CN" altLang="en-US">
                      <a:noFill/>
                    </a:rPr>
                    <a:t> </a:t>
                  </a:r>
                </a:p>
              </p:txBody>
            </p:sp>
          </mc:Fallback>
        </mc:AlternateContent>
        <p:sp>
          <p:nvSpPr>
            <p:cNvPr id="168" name="矩形 167">
              <a:extLst>
                <a:ext uri="{FF2B5EF4-FFF2-40B4-BE49-F238E27FC236}">
                  <a16:creationId xmlns:a16="http://schemas.microsoft.com/office/drawing/2014/main" id="{5BED334B-2EE8-4D7E-A749-5A9B256185EE}"/>
                </a:ext>
              </a:extLst>
            </p:cNvPr>
            <p:cNvSpPr/>
            <p:nvPr/>
          </p:nvSpPr>
          <p:spPr>
            <a:xfrm>
              <a:off x="2323699" y="2589024"/>
              <a:ext cx="1808601" cy="1771255"/>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cxnSp>
          <p:nvCxnSpPr>
            <p:cNvPr id="171" name="直接箭头连接符 170">
              <a:extLst>
                <a:ext uri="{FF2B5EF4-FFF2-40B4-BE49-F238E27FC236}">
                  <a16:creationId xmlns:a16="http://schemas.microsoft.com/office/drawing/2014/main" id="{B7C3047D-094F-4D48-82AA-34FB24E5D6BB}"/>
                </a:ext>
              </a:extLst>
            </p:cNvPr>
            <p:cNvCxnSpPr>
              <a:cxnSpLocks/>
              <a:endCxn id="58" idx="2"/>
            </p:cNvCxnSpPr>
            <p:nvPr/>
          </p:nvCxnSpPr>
          <p:spPr>
            <a:xfrm flipV="1">
              <a:off x="3988885" y="3186937"/>
              <a:ext cx="771568" cy="395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箭头连接符 173">
              <a:extLst>
                <a:ext uri="{FF2B5EF4-FFF2-40B4-BE49-F238E27FC236}">
                  <a16:creationId xmlns:a16="http://schemas.microsoft.com/office/drawing/2014/main" id="{2BE6938C-6CCB-4A8E-AF9A-8CFF2D54E4BA}"/>
                </a:ext>
              </a:extLst>
            </p:cNvPr>
            <p:cNvCxnSpPr>
              <a:cxnSpLocks/>
              <a:stCxn id="176" idx="1"/>
              <a:endCxn id="37" idx="0"/>
            </p:cNvCxnSpPr>
            <p:nvPr/>
          </p:nvCxnSpPr>
          <p:spPr>
            <a:xfrm flipH="1">
              <a:off x="3234238" y="2961704"/>
              <a:ext cx="285177" cy="155513"/>
            </a:xfrm>
            <a:prstGeom prst="straightConnector1">
              <a:avLst/>
            </a:prstGeom>
            <a:ln w="12700">
              <a:solidFill>
                <a:schemeClr val="tx1"/>
              </a:solidFill>
              <a:prstDash val="lgDash"/>
              <a:tailEnd type="triangle" w="sm" len="med"/>
            </a:ln>
          </p:spPr>
          <p:style>
            <a:lnRef idx="1">
              <a:schemeClr val="accent1"/>
            </a:lnRef>
            <a:fillRef idx="0">
              <a:schemeClr val="accent1"/>
            </a:fillRef>
            <a:effectRef idx="0">
              <a:schemeClr val="accent1"/>
            </a:effectRef>
            <a:fontRef idx="minor">
              <a:schemeClr val="tx1"/>
            </a:fontRef>
          </p:style>
        </p:cxnSp>
        <p:pic>
          <p:nvPicPr>
            <p:cNvPr id="175" name="图片 174">
              <a:extLst>
                <a:ext uri="{FF2B5EF4-FFF2-40B4-BE49-F238E27FC236}">
                  <a16:creationId xmlns:a16="http://schemas.microsoft.com/office/drawing/2014/main" id="{73C2D43D-1A98-4B9B-ADDF-018E072E3E71}"/>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38111" y="2634185"/>
              <a:ext cx="246445" cy="246445"/>
            </a:xfrm>
            <a:prstGeom prst="rect">
              <a:avLst/>
            </a:prstGeom>
          </p:spPr>
        </p:pic>
        <mc:AlternateContent xmlns:mc="http://schemas.openxmlformats.org/markup-compatibility/2006">
          <mc:Choice xmlns:a14="http://schemas.microsoft.com/office/drawing/2010/main" Requires="a14">
            <p:sp>
              <p:nvSpPr>
                <p:cNvPr id="176" name="文本框 175">
                  <a:extLst>
                    <a:ext uri="{FF2B5EF4-FFF2-40B4-BE49-F238E27FC236}">
                      <a16:creationId xmlns:a16="http://schemas.microsoft.com/office/drawing/2014/main" id="{8A66BC41-4E55-48FF-B2CD-EED725EEE89B}"/>
                    </a:ext>
                  </a:extLst>
                </p:cNvPr>
                <p:cNvSpPr txBox="1"/>
                <p:nvPr/>
              </p:nvSpPr>
              <p:spPr>
                <a:xfrm>
                  <a:off x="3519415" y="2873718"/>
                  <a:ext cx="324259" cy="175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00" b="1" i="0" smtClean="0">
                            <a:latin typeface="Cambria Math" panose="02040503050406030204" pitchFamily="18" charset="0"/>
                          </a:rPr>
                          <m:t>𝐌𝐃</m:t>
                        </m:r>
                      </m:oMath>
                    </m:oMathPara>
                  </a14:m>
                  <a:endParaRPr lang="zh-CN" altLang="en-US" sz="1100" dirty="0"/>
                </a:p>
              </p:txBody>
            </p:sp>
          </mc:Choice>
          <mc:Fallback>
            <p:sp>
              <p:nvSpPr>
                <p:cNvPr id="176" name="文本框 175">
                  <a:extLst>
                    <a:ext uri="{FF2B5EF4-FFF2-40B4-BE49-F238E27FC236}">
                      <a16:creationId xmlns:a16="http://schemas.microsoft.com/office/drawing/2014/main" id="{8A66BC41-4E55-48FF-B2CD-EED725EEE89B}"/>
                    </a:ext>
                  </a:extLst>
                </p:cNvPr>
                <p:cNvSpPr txBox="1">
                  <a:spLocks noRot="1" noChangeAspect="1" noMove="1" noResize="1" noEditPoints="1" noAdjustHandles="1" noChangeArrowheads="1" noChangeShapeType="1" noTextEdit="1"/>
                </p:cNvSpPr>
                <p:nvPr/>
              </p:nvSpPr>
              <p:spPr>
                <a:xfrm>
                  <a:off x="3519415" y="2873718"/>
                  <a:ext cx="324259" cy="175970"/>
                </a:xfrm>
                <a:prstGeom prst="rect">
                  <a:avLst/>
                </a:prstGeom>
                <a:blipFill>
                  <a:blip r:embed="rId14"/>
                  <a:stretch>
                    <a:fillRect/>
                  </a:stretch>
                </a:blipFill>
              </p:spPr>
              <p:txBody>
                <a:bodyPr/>
                <a:lstStyle/>
                <a:p>
                  <a:r>
                    <a:rPr lang="zh-CN" altLang="en-US">
                      <a:noFill/>
                    </a:rPr>
                    <a:t> </a:t>
                  </a:r>
                </a:p>
              </p:txBody>
            </p:sp>
          </mc:Fallback>
        </mc:AlternateContent>
        <p:cxnSp>
          <p:nvCxnSpPr>
            <p:cNvPr id="182" name="直接箭头连接符 181">
              <a:extLst>
                <a:ext uri="{FF2B5EF4-FFF2-40B4-BE49-F238E27FC236}">
                  <a16:creationId xmlns:a16="http://schemas.microsoft.com/office/drawing/2014/main" id="{7217A5D8-3762-4A9C-8867-C13D6C511250}"/>
                </a:ext>
              </a:extLst>
            </p:cNvPr>
            <p:cNvCxnSpPr>
              <a:cxnSpLocks/>
              <a:endCxn id="57" idx="2"/>
            </p:cNvCxnSpPr>
            <p:nvPr/>
          </p:nvCxnSpPr>
          <p:spPr>
            <a:xfrm>
              <a:off x="3908147" y="2870828"/>
              <a:ext cx="852306" cy="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接箭头连接符 183">
              <a:extLst>
                <a:ext uri="{FF2B5EF4-FFF2-40B4-BE49-F238E27FC236}">
                  <a16:creationId xmlns:a16="http://schemas.microsoft.com/office/drawing/2014/main" id="{50085EDE-357E-49D6-A053-454E749F5D1E}"/>
                </a:ext>
              </a:extLst>
            </p:cNvPr>
            <p:cNvCxnSpPr>
              <a:cxnSpLocks/>
              <a:endCxn id="59" idx="2"/>
            </p:cNvCxnSpPr>
            <p:nvPr/>
          </p:nvCxnSpPr>
          <p:spPr>
            <a:xfrm>
              <a:off x="2855868" y="3716665"/>
              <a:ext cx="1904585" cy="238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接箭头连接符 186">
              <a:extLst>
                <a:ext uri="{FF2B5EF4-FFF2-40B4-BE49-F238E27FC236}">
                  <a16:creationId xmlns:a16="http://schemas.microsoft.com/office/drawing/2014/main" id="{13AA1724-EE35-450E-835B-E4D0E7FAB579}"/>
                </a:ext>
              </a:extLst>
            </p:cNvPr>
            <p:cNvCxnSpPr>
              <a:cxnSpLocks/>
              <a:endCxn id="60" idx="2"/>
            </p:cNvCxnSpPr>
            <p:nvPr/>
          </p:nvCxnSpPr>
          <p:spPr>
            <a:xfrm>
              <a:off x="3739765" y="4017461"/>
              <a:ext cx="1020688" cy="1769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1" name="矩形 190">
              <a:extLst>
                <a:ext uri="{FF2B5EF4-FFF2-40B4-BE49-F238E27FC236}">
                  <a16:creationId xmlns:a16="http://schemas.microsoft.com/office/drawing/2014/main" id="{EE91612F-EB69-4467-8305-722B8D5963BF}"/>
                </a:ext>
              </a:extLst>
            </p:cNvPr>
            <p:cNvSpPr/>
            <p:nvPr/>
          </p:nvSpPr>
          <p:spPr>
            <a:xfrm>
              <a:off x="4688049" y="2419515"/>
              <a:ext cx="2325861" cy="2149282"/>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3" name="箭头: 右 192">
              <a:extLst>
                <a:ext uri="{FF2B5EF4-FFF2-40B4-BE49-F238E27FC236}">
                  <a16:creationId xmlns:a16="http://schemas.microsoft.com/office/drawing/2014/main" id="{96C66BC4-EFF4-4925-BD0C-79F00CF1DDBC}"/>
                </a:ext>
              </a:extLst>
            </p:cNvPr>
            <p:cNvSpPr/>
            <p:nvPr/>
          </p:nvSpPr>
          <p:spPr>
            <a:xfrm>
              <a:off x="7013910" y="3251548"/>
              <a:ext cx="619364" cy="35947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9" name="矩形 198">
              <a:extLst>
                <a:ext uri="{FF2B5EF4-FFF2-40B4-BE49-F238E27FC236}">
                  <a16:creationId xmlns:a16="http://schemas.microsoft.com/office/drawing/2014/main" id="{D1008A75-8124-4D45-9F2A-20F1DA309936}"/>
                </a:ext>
              </a:extLst>
            </p:cNvPr>
            <p:cNvSpPr/>
            <p:nvPr/>
          </p:nvSpPr>
          <p:spPr>
            <a:xfrm>
              <a:off x="4688049" y="2692160"/>
              <a:ext cx="341823" cy="1659106"/>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00" name="文本框 199">
              <a:extLst>
                <a:ext uri="{FF2B5EF4-FFF2-40B4-BE49-F238E27FC236}">
                  <a16:creationId xmlns:a16="http://schemas.microsoft.com/office/drawing/2014/main" id="{E26FE6C2-D425-4C66-A302-0F2D1A4C884F}"/>
                </a:ext>
              </a:extLst>
            </p:cNvPr>
            <p:cNvSpPr txBox="1"/>
            <p:nvPr/>
          </p:nvSpPr>
          <p:spPr>
            <a:xfrm>
              <a:off x="4316929" y="4299925"/>
              <a:ext cx="994914" cy="633494"/>
            </a:xfrm>
            <a:prstGeom prst="rect">
              <a:avLst/>
            </a:prstGeom>
            <a:noFill/>
          </p:spPr>
          <p:txBody>
            <a:bodyPr wrap="square" rtlCol="0">
              <a:spAutoFit/>
            </a:bodyPr>
            <a:lstStyle/>
            <a:p>
              <a:r>
                <a:rPr lang="zh-CN" altLang="en-US" sz="1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维度与邻接节点的数量相关</a:t>
              </a:r>
              <a:endParaRPr lang="zh-CN" altLang="en-US" sz="1000" b="1" dirty="0">
                <a:solidFill>
                  <a:srgbClr val="FF0000"/>
                </a:solidFill>
                <a:latin typeface="Times New Roman" panose="02020603050405020304" pitchFamily="18" charset="0"/>
                <a:cs typeface="Times New Roman" panose="02020603050405020304" pitchFamily="18" charset="0"/>
              </a:endParaRPr>
            </a:p>
          </p:txBody>
        </p:sp>
        <p:sp>
          <p:nvSpPr>
            <p:cNvPr id="201" name="矩形 200">
              <a:extLst>
                <a:ext uri="{FF2B5EF4-FFF2-40B4-BE49-F238E27FC236}">
                  <a16:creationId xmlns:a16="http://schemas.microsoft.com/office/drawing/2014/main" id="{9E967701-531C-4E46-9DD6-EBDDB164970E}"/>
                </a:ext>
              </a:extLst>
            </p:cNvPr>
            <p:cNvSpPr/>
            <p:nvPr/>
          </p:nvSpPr>
          <p:spPr>
            <a:xfrm>
              <a:off x="6678918" y="2963648"/>
              <a:ext cx="341823" cy="1021533"/>
            </a:xfrm>
            <a:prstGeom prst="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02" name="文本框 201">
              <a:extLst>
                <a:ext uri="{FF2B5EF4-FFF2-40B4-BE49-F238E27FC236}">
                  <a16:creationId xmlns:a16="http://schemas.microsoft.com/office/drawing/2014/main" id="{9C73503C-761D-4A31-89CB-8184EA8ADAFF}"/>
                </a:ext>
              </a:extLst>
            </p:cNvPr>
            <p:cNvSpPr txBox="1"/>
            <p:nvPr/>
          </p:nvSpPr>
          <p:spPr>
            <a:xfrm>
              <a:off x="6582420" y="4150265"/>
              <a:ext cx="1074851" cy="492717"/>
            </a:xfrm>
            <a:prstGeom prst="rect">
              <a:avLst/>
            </a:prstGeom>
            <a:noFill/>
          </p:spPr>
          <p:txBody>
            <a:bodyPr wrap="square" rtlCol="0">
              <a:spAutoFit/>
            </a:bodyPr>
            <a:lstStyle/>
            <a:p>
              <a:r>
                <a:rPr lang="zh-CN" altLang="en-US"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维度与决策空间相关</a:t>
              </a:r>
              <a:endParaRPr lang="zh-CN" altLang="en-US" sz="1050" b="1" dirty="0">
                <a:solidFill>
                  <a:srgbClr val="FF0000"/>
                </a:solidFill>
                <a:latin typeface="Times New Roman" panose="02020603050405020304" pitchFamily="18" charset="0"/>
                <a:cs typeface="Times New Roman" panose="02020603050405020304" pitchFamily="18" charset="0"/>
              </a:endParaRPr>
            </a:p>
          </p:txBody>
        </p:sp>
        <p:sp>
          <p:nvSpPr>
            <p:cNvPr id="203" name="文本框 202">
              <a:extLst>
                <a:ext uri="{FF2B5EF4-FFF2-40B4-BE49-F238E27FC236}">
                  <a16:creationId xmlns:a16="http://schemas.microsoft.com/office/drawing/2014/main" id="{D9B8BF91-5BEC-451B-9FE6-8C7262D87699}"/>
                </a:ext>
              </a:extLst>
            </p:cNvPr>
            <p:cNvSpPr txBox="1"/>
            <p:nvPr/>
          </p:nvSpPr>
          <p:spPr>
            <a:xfrm>
              <a:off x="4272433" y="2384370"/>
              <a:ext cx="1048858" cy="299150"/>
            </a:xfrm>
            <a:prstGeom prst="rect">
              <a:avLst/>
            </a:prstGeom>
            <a:noFill/>
          </p:spPr>
          <p:txBody>
            <a:bodyPr wrap="none" rtlCol="0">
              <a:spAutoFit/>
            </a:bodyPr>
            <a:lstStyle/>
            <a:p>
              <a:r>
                <a:rPr lang="en-US" altLang="zh-CN" sz="1100" b="1" dirty="0">
                  <a:solidFill>
                    <a:srgbClr val="C00000"/>
                  </a:solidFill>
                  <a:latin typeface="Times New Roman" panose="02020603050405020304" pitchFamily="18" charset="0"/>
                  <a:cs typeface="Times New Roman" panose="02020603050405020304" pitchFamily="18" charset="0"/>
                </a:rPr>
                <a:t>Input Layer</a:t>
              </a:r>
              <a:endParaRPr lang="zh-CN" altLang="en-US" sz="1100" b="1" dirty="0">
                <a:solidFill>
                  <a:srgbClr val="C00000"/>
                </a:solidFill>
                <a:latin typeface="Times New Roman" panose="02020603050405020304" pitchFamily="18" charset="0"/>
                <a:cs typeface="Times New Roman" panose="02020603050405020304" pitchFamily="18" charset="0"/>
              </a:endParaRPr>
            </a:p>
          </p:txBody>
        </p:sp>
        <p:sp>
          <p:nvSpPr>
            <p:cNvPr id="204" name="文本框 203">
              <a:extLst>
                <a:ext uri="{FF2B5EF4-FFF2-40B4-BE49-F238E27FC236}">
                  <a16:creationId xmlns:a16="http://schemas.microsoft.com/office/drawing/2014/main" id="{6CAF6F75-8ED5-4B6C-BBFC-53C3EB809C93}"/>
                </a:ext>
              </a:extLst>
            </p:cNvPr>
            <p:cNvSpPr txBox="1"/>
            <p:nvPr/>
          </p:nvSpPr>
          <p:spPr>
            <a:xfrm>
              <a:off x="6404703" y="2540765"/>
              <a:ext cx="1164338" cy="299150"/>
            </a:xfrm>
            <a:prstGeom prst="rect">
              <a:avLst/>
            </a:prstGeom>
            <a:noFill/>
          </p:spPr>
          <p:txBody>
            <a:bodyPr wrap="none" rtlCol="0">
              <a:spAutoFit/>
            </a:bodyPr>
            <a:lstStyle/>
            <a:p>
              <a:r>
                <a:rPr lang="en-US" altLang="zh-CN" sz="1100" b="1" dirty="0">
                  <a:solidFill>
                    <a:srgbClr val="C00000"/>
                  </a:solidFill>
                  <a:latin typeface="Times New Roman" panose="02020603050405020304" pitchFamily="18" charset="0"/>
                  <a:cs typeface="Times New Roman" panose="02020603050405020304" pitchFamily="18" charset="0"/>
                </a:rPr>
                <a:t>Output Layer</a:t>
              </a:r>
              <a:endParaRPr lang="zh-CN" altLang="en-US" sz="1100" b="1" dirty="0">
                <a:solidFill>
                  <a:srgbClr val="C00000"/>
                </a:solidFill>
                <a:latin typeface="Times New Roman" panose="02020603050405020304" pitchFamily="18" charset="0"/>
                <a:cs typeface="Times New Roman" panose="02020603050405020304" pitchFamily="18" charset="0"/>
              </a:endParaRPr>
            </a:p>
          </p:txBody>
        </p:sp>
        <p:sp>
          <p:nvSpPr>
            <p:cNvPr id="206" name="矩形 205">
              <a:extLst>
                <a:ext uri="{FF2B5EF4-FFF2-40B4-BE49-F238E27FC236}">
                  <a16:creationId xmlns:a16="http://schemas.microsoft.com/office/drawing/2014/main" id="{20FEC86E-EE97-426A-895A-91F89A111DE1}"/>
                </a:ext>
              </a:extLst>
            </p:cNvPr>
            <p:cNvSpPr/>
            <p:nvPr/>
          </p:nvSpPr>
          <p:spPr>
            <a:xfrm>
              <a:off x="7657271" y="3018254"/>
              <a:ext cx="646751" cy="895909"/>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07" name="文本框 206">
              <a:extLst>
                <a:ext uri="{FF2B5EF4-FFF2-40B4-BE49-F238E27FC236}">
                  <a16:creationId xmlns:a16="http://schemas.microsoft.com/office/drawing/2014/main" id="{B12F18B7-1183-4EFF-944E-D3C61CC343FC}"/>
                </a:ext>
              </a:extLst>
            </p:cNvPr>
            <p:cNvSpPr txBox="1"/>
            <p:nvPr/>
          </p:nvSpPr>
          <p:spPr>
            <a:xfrm>
              <a:off x="7569040" y="3304131"/>
              <a:ext cx="845807" cy="290352"/>
            </a:xfrm>
            <a:prstGeom prst="rect">
              <a:avLst/>
            </a:prstGeom>
            <a:noFill/>
          </p:spPr>
          <p:txBody>
            <a:bodyPr wrap="square" rtlCol="0">
              <a:spAutoFit/>
            </a:bodyPr>
            <a:lstStyle/>
            <a:p>
              <a:r>
                <a:rPr lang="zh-CN" altLang="en-US" sz="1000" b="1" dirty="0">
                  <a:latin typeface="Times New Roman" panose="02020603050405020304" pitchFamily="18" charset="0"/>
                  <a:cs typeface="Times New Roman" panose="02020603050405020304" pitchFamily="18" charset="0"/>
                </a:rPr>
                <a:t>采样决策</a:t>
              </a:r>
            </a:p>
          </p:txBody>
        </p:sp>
      </p:grpSp>
      <p:sp>
        <p:nvSpPr>
          <p:cNvPr id="160" name="文本框 159">
            <a:extLst>
              <a:ext uri="{FF2B5EF4-FFF2-40B4-BE49-F238E27FC236}">
                <a16:creationId xmlns:a16="http://schemas.microsoft.com/office/drawing/2014/main" id="{A79B7D0A-3E69-4F7A-BFB7-7E76DD680B16}"/>
              </a:ext>
            </a:extLst>
          </p:cNvPr>
          <p:cNvSpPr txBox="1"/>
          <p:nvPr/>
        </p:nvSpPr>
        <p:spPr>
          <a:xfrm>
            <a:off x="1151704" y="5086238"/>
            <a:ext cx="9465496" cy="338554"/>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p"/>
              <a:tabLst/>
            </a:pPr>
            <a:r>
              <a:rPr kumimoji="0" lang="zh-CN"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由于服务器的增加和移动性，</a:t>
            </a:r>
            <a:r>
              <a:rPr kumimoji="0" lang="en-US" altLang="zh-CN"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MEC </a:t>
            </a:r>
            <a:r>
              <a:rPr kumimoji="0" lang="zh-CN"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网络具有波动性，从而导致</a:t>
            </a:r>
            <a:r>
              <a:rPr kumimoji="0" lang="zh-CN" altLang="en-US" sz="16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网络拓扑不断变化</a:t>
            </a:r>
            <a:r>
              <a:rPr lang="zh-CN" altLang="en-US" sz="1600" dirty="0">
                <a:latin typeface="Times New Roman" panose="02020603050405020304" pitchFamily="18" charset="0"/>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1" name="文本框 160">
            <a:extLst>
              <a:ext uri="{FF2B5EF4-FFF2-40B4-BE49-F238E27FC236}">
                <a16:creationId xmlns:a16="http://schemas.microsoft.com/office/drawing/2014/main" id="{A811664D-2CFC-484A-B62B-52E9B8F4E42C}"/>
              </a:ext>
            </a:extLst>
          </p:cNvPr>
          <p:cNvSpPr txBox="1"/>
          <p:nvPr/>
        </p:nvSpPr>
        <p:spPr>
          <a:xfrm>
            <a:off x="1151704" y="5613459"/>
            <a:ext cx="6951567" cy="338554"/>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p"/>
              <a:tabLst/>
            </a:pPr>
            <a:r>
              <a:rPr kumimoji="0" lang="zh-CN"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移动设备面临着</a:t>
            </a:r>
            <a:r>
              <a:rPr kumimoji="0" lang="zh-CN" altLang="en-US" sz="16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不断变化的可用服务器</a:t>
            </a:r>
            <a:r>
              <a:rPr kumimoji="0" lang="zh-CN"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和</a:t>
            </a:r>
            <a:r>
              <a:rPr kumimoji="0" lang="zh-CN" altLang="en-US" sz="16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不断变化的邻近设备</a:t>
            </a:r>
            <a:r>
              <a:rPr lang="zh-CN" altLang="en-US" sz="1600" dirty="0">
                <a:latin typeface="Times New Roman" panose="02020603050405020304" pitchFamily="18" charset="0"/>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2" name="Rectangle 1">
            <a:extLst>
              <a:ext uri="{FF2B5EF4-FFF2-40B4-BE49-F238E27FC236}">
                <a16:creationId xmlns:a16="http://schemas.microsoft.com/office/drawing/2014/main" id="{7361EA2A-82EC-4391-85EE-D7A6AC0F4456}"/>
              </a:ext>
            </a:extLst>
          </p:cNvPr>
          <p:cNvSpPr>
            <a:spLocks noChangeArrowheads="1"/>
          </p:cNvSpPr>
          <p:nvPr/>
        </p:nvSpPr>
        <p:spPr bwMode="auto">
          <a:xfrm>
            <a:off x="1151704" y="6163033"/>
            <a:ext cx="631530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p"/>
              <a:tabLst/>
            </a:pPr>
            <a:r>
              <a:rPr kumimoji="0" lang="zh-CN"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在这种动态的环境中，制定</a:t>
            </a:r>
            <a:r>
              <a:rPr kumimoji="0" lang="zh-CN" altLang="en-US" sz="1600" b="1"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通用的卸载策略</a:t>
            </a:r>
            <a:r>
              <a:rPr kumimoji="0" lang="zh-CN"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变得更加困难。</a:t>
            </a:r>
            <a:endParaRPr kumimoji="0" lang="zh-CN" altLang="zh-CN"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5" name="文本框 164">
            <a:extLst>
              <a:ext uri="{FF2B5EF4-FFF2-40B4-BE49-F238E27FC236}">
                <a16:creationId xmlns:a16="http://schemas.microsoft.com/office/drawing/2014/main" id="{33F44F3E-9074-4B51-B6A0-46A49A93DAF6}"/>
              </a:ext>
            </a:extLst>
          </p:cNvPr>
          <p:cNvSpPr txBox="1"/>
          <p:nvPr/>
        </p:nvSpPr>
        <p:spPr>
          <a:xfrm>
            <a:off x="1134898" y="4678967"/>
            <a:ext cx="2498432" cy="307777"/>
          </a:xfrm>
          <a:prstGeom prst="rect">
            <a:avLst/>
          </a:prstGeom>
          <a:noFill/>
        </p:spPr>
        <p:txBody>
          <a:bodyPr wrap="square" rtlCol="0">
            <a:spAutoFit/>
          </a:bodyPr>
          <a:lstStyle/>
          <a:p>
            <a:r>
              <a:rPr lang="en-US" altLang="zh-CN" sz="1400" b="1" dirty="0">
                <a:solidFill>
                  <a:srgbClr val="C00000"/>
                </a:solidFill>
                <a:latin typeface="Times New Roman" panose="02020603050405020304" pitchFamily="18" charset="0"/>
                <a:cs typeface="Times New Roman" panose="02020603050405020304" pitchFamily="18" charset="0"/>
              </a:rPr>
              <a:t>MEC</a:t>
            </a:r>
            <a:r>
              <a:rPr lang="zh-CN" altLang="en-US" sz="1400" b="1" dirty="0">
                <a:solidFill>
                  <a:srgbClr val="C00000"/>
                </a:solidFill>
                <a:latin typeface="Times New Roman" panose="02020603050405020304" pitchFamily="18" charset="0"/>
                <a:cs typeface="Times New Roman" panose="02020603050405020304" pitchFamily="18" charset="0"/>
              </a:rPr>
              <a:t>系统中的动态拓扑问题</a:t>
            </a:r>
          </a:p>
        </p:txBody>
      </p:sp>
    </p:spTree>
    <p:extLst>
      <p:ext uri="{BB962C8B-B14F-4D97-AF65-F5344CB8AC3E}">
        <p14:creationId xmlns:p14="http://schemas.microsoft.com/office/powerpoint/2010/main" val="4495751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15e7671-6fab-4e62-a4d8-3c256f7420fc"/>
  <p:tag name="COMMONDATA" val="eyJoZGlkIjoiYTU3ZmMyMjMwYWNlMjNmYzFlZDg2NDdiMzZlOTI3YT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20000"/>
            <a:lumOff val="80000"/>
          </a:schemeClr>
        </a:solid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17355</TotalTime>
  <Words>3802</Words>
  <Application>Microsoft Office PowerPoint</Application>
  <PresentationFormat>宽屏</PresentationFormat>
  <Paragraphs>492</Paragraphs>
  <Slides>40</Slides>
  <Notes>38</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40</vt:i4>
      </vt:variant>
    </vt:vector>
  </HeadingPairs>
  <TitlesOfParts>
    <vt:vector size="55" baseType="lpstr">
      <vt:lpstr>Source Han Sans SC Normal</vt:lpstr>
      <vt:lpstr>等线</vt:lpstr>
      <vt:lpstr>黑体</vt:lpstr>
      <vt:lpstr>华文中宋</vt:lpstr>
      <vt:lpstr>微软雅黑</vt:lpstr>
      <vt:lpstr>微软雅黑</vt:lpstr>
      <vt:lpstr>Arial</vt:lpstr>
      <vt:lpstr>Cambria Math</vt:lpstr>
      <vt:lpstr>Gill Sans MT</vt:lpstr>
      <vt:lpstr>Open Sans</vt:lpstr>
      <vt:lpstr>Times New Roman</vt:lpstr>
      <vt:lpstr>Wingdings</vt:lpstr>
      <vt:lpstr>Office 主题​​</vt:lpstr>
      <vt:lpstr>Equation</vt:lpstr>
      <vt:lpstr>MathType 7.0 Equation</vt:lpstr>
      <vt:lpstr>组会汇报</vt:lpstr>
      <vt:lpstr>汇报大纲</vt:lpstr>
      <vt:lpstr>研究背景与意义</vt:lpstr>
      <vt:lpstr>研究背景与意义</vt:lpstr>
      <vt:lpstr>研究背景与意义</vt:lpstr>
      <vt:lpstr>核心挑战：异构动态拓扑下的计算卸载</vt:lpstr>
      <vt:lpstr>汇报大纲</vt:lpstr>
      <vt:lpstr>研究背景与动机</vt:lpstr>
      <vt:lpstr>研究背景与动机</vt:lpstr>
      <vt:lpstr>系统模型</vt:lpstr>
      <vt:lpstr>系统模型</vt:lpstr>
      <vt:lpstr>系统模型</vt:lpstr>
      <vt:lpstr>方案建模</vt:lpstr>
      <vt:lpstr>动态拓扑自适应强化学习</vt:lpstr>
      <vt:lpstr>动态拓扑自适应强化学习</vt:lpstr>
      <vt:lpstr>实验仿真</vt:lpstr>
      <vt:lpstr>实验仿真</vt:lpstr>
      <vt:lpstr>实验仿真</vt:lpstr>
      <vt:lpstr>汇报大纲</vt:lpstr>
      <vt:lpstr>系统模型</vt:lpstr>
      <vt:lpstr>系统模型</vt:lpstr>
      <vt:lpstr>系统模型</vt:lpstr>
      <vt:lpstr>系统模型</vt:lpstr>
      <vt:lpstr>系统模型</vt:lpstr>
      <vt:lpstr>马尔可夫随机场</vt:lpstr>
      <vt:lpstr>马尔可夫随机场</vt:lpstr>
      <vt:lpstr>MRF建模</vt:lpstr>
      <vt:lpstr>MRF建模</vt:lpstr>
      <vt:lpstr>MRF建模</vt:lpstr>
      <vt:lpstr>MRF建模</vt:lpstr>
      <vt:lpstr>MRF建模</vt:lpstr>
      <vt:lpstr>MRF建模</vt:lpstr>
      <vt:lpstr>基于图神经网络的分布式MAP推断</vt:lpstr>
      <vt:lpstr>基于图神经网络的分布式MAP推断</vt:lpstr>
      <vt:lpstr>实验仿真</vt:lpstr>
      <vt:lpstr>实验仿真</vt:lpstr>
      <vt:lpstr>实验仿真</vt:lpstr>
      <vt:lpstr>汇报大纲</vt:lpstr>
      <vt:lpstr>总结与展望</vt:lpstr>
      <vt:lpstr>组会汇报</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Jinglong Shen</dc:creator>
  <cp:lastModifiedBy>Fu Lianhao</cp:lastModifiedBy>
  <cp:revision>2039</cp:revision>
  <dcterms:created xsi:type="dcterms:W3CDTF">2024-09-24T06:50:00Z</dcterms:created>
  <dcterms:modified xsi:type="dcterms:W3CDTF">2025-10-20T10:27:17Z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CC91CFF4B73F4CD4A2075DF7CE860237</vt:lpwstr>
  </property>
  <property fmtid="{D5CDD505-2E9C-101B-9397-08002B2CF9AE}" pid="3" name="KSOProductBuildVer">
    <vt:lpwstr>2052-11.1.0.12165</vt:lpwstr>
  </property>
</Properties>
</file>